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19" r:id="rId6"/>
    <p:sldMasterId id="2147485272" r:id="rId7"/>
  </p:sldMasterIdLst>
  <p:notesMasterIdLst>
    <p:notesMasterId r:id="rId52"/>
  </p:notesMasterIdLst>
  <p:handoutMasterIdLst>
    <p:handoutMasterId r:id="rId53"/>
  </p:handoutMasterIdLst>
  <p:sldIdLst>
    <p:sldId id="2147479942" r:id="rId8"/>
    <p:sldId id="2147480148" r:id="rId9"/>
    <p:sldId id="2147480098" r:id="rId10"/>
    <p:sldId id="2147480063" r:id="rId11"/>
    <p:sldId id="2147480062" r:id="rId12"/>
    <p:sldId id="2147479888" r:id="rId13"/>
    <p:sldId id="2147480071" r:id="rId14"/>
    <p:sldId id="2147479946" r:id="rId15"/>
    <p:sldId id="2147479976" r:id="rId16"/>
    <p:sldId id="2147480118" r:id="rId17"/>
    <p:sldId id="2147480141" r:id="rId18"/>
    <p:sldId id="2147480142" r:id="rId19"/>
    <p:sldId id="2147480012" r:id="rId20"/>
    <p:sldId id="2147480013" r:id="rId21"/>
    <p:sldId id="2147480050" r:id="rId22"/>
    <p:sldId id="2147479826" r:id="rId23"/>
    <p:sldId id="2147479876" r:id="rId24"/>
    <p:sldId id="2147480107" r:id="rId25"/>
    <p:sldId id="2147480108" r:id="rId26"/>
    <p:sldId id="2147480109" r:id="rId27"/>
    <p:sldId id="2147480016" r:id="rId28"/>
    <p:sldId id="2147480017" r:id="rId29"/>
    <p:sldId id="2147480018" r:id="rId30"/>
    <p:sldId id="2147480133" r:id="rId31"/>
    <p:sldId id="2147480134" r:id="rId32"/>
    <p:sldId id="2147477307" r:id="rId33"/>
    <p:sldId id="2147480135" r:id="rId34"/>
    <p:sldId id="2147480021" r:id="rId35"/>
    <p:sldId id="2147480022" r:id="rId36"/>
    <p:sldId id="2147480082" r:id="rId37"/>
    <p:sldId id="2147480081" r:id="rId38"/>
    <p:sldId id="2147479907" r:id="rId39"/>
    <p:sldId id="2147480024" r:id="rId40"/>
    <p:sldId id="2147480075" r:id="rId41"/>
    <p:sldId id="2147480077" r:id="rId42"/>
    <p:sldId id="2147480042" r:id="rId43"/>
    <p:sldId id="2147480043" r:id="rId44"/>
    <p:sldId id="2147480044" r:id="rId45"/>
    <p:sldId id="2147480045" r:id="rId46"/>
    <p:sldId id="2147480132" r:id="rId47"/>
    <p:sldId id="2147480047" r:id="rId48"/>
    <p:sldId id="2147480138" r:id="rId49"/>
    <p:sldId id="2147480143" r:id="rId50"/>
    <p:sldId id="2147480144"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AOAI Overview" id="{FAB8D185-6369-8A42-AA06-197690EFE972}">
          <p14:sldIdLst>
            <p14:sldId id="2147479942"/>
            <p14:sldId id="2147480148"/>
            <p14:sldId id="2147480098"/>
            <p14:sldId id="2147480063"/>
            <p14:sldId id="2147480062"/>
            <p14:sldId id="2147479888"/>
            <p14:sldId id="2147480071"/>
            <p14:sldId id="2147479946"/>
            <p14:sldId id="2147479976"/>
            <p14:sldId id="2147480118"/>
            <p14:sldId id="2147480141"/>
            <p14:sldId id="2147480142"/>
          </p14:sldIdLst>
        </p14:section>
        <p14:section name="Industry examples and Reference Architectures" id="{530270E1-5393-2F46-AFEE-C67A4114A10A}">
          <p14:sldIdLst>
            <p14:sldId id="2147480012"/>
            <p14:sldId id="2147480013"/>
            <p14:sldId id="2147480050"/>
            <p14:sldId id="2147479826"/>
            <p14:sldId id="2147479876"/>
            <p14:sldId id="2147480107"/>
            <p14:sldId id="2147480108"/>
            <p14:sldId id="2147480109"/>
          </p14:sldIdLst>
        </p14:section>
        <p14:section name="Responsible AI and content filtering" id="{1C2BD8FC-6B29-8E4D-97CB-0B25E73777B5}">
          <p14:sldIdLst>
            <p14:sldId id="2147480016"/>
            <p14:sldId id="2147480017"/>
            <p14:sldId id="2147480018"/>
            <p14:sldId id="2147480133"/>
            <p14:sldId id="2147480134"/>
            <p14:sldId id="2147477307"/>
            <p14:sldId id="2147480135"/>
            <p14:sldId id="2147480021"/>
            <p14:sldId id="2147480022"/>
          </p14:sldIdLst>
        </p14:section>
        <p14:section name="Evaluating &amp; Integrating AOAI for your use" id="{778710D8-8C5E-3B4B-8228-3D5B599E21E9}">
          <p14:sldIdLst>
            <p14:sldId id="2147480082"/>
            <p14:sldId id="2147480081"/>
          </p14:sldIdLst>
        </p14:section>
        <p14:section name="API Usage, SDK, Rate Limits &amp; Model Region Availability" id="{B62FD513-2175-F049-B55E-F0985E973373}">
          <p14:sldIdLst>
            <p14:sldId id="2147479907"/>
            <p14:sldId id="2147480024"/>
            <p14:sldId id="2147480075"/>
            <p14:sldId id="2147480077"/>
          </p14:sldIdLst>
        </p14:section>
        <p14:section name="Data &amp; Security" id="{14713445-B8B1-8949-BDD9-3F1BE76B0E3E}">
          <p14:sldIdLst>
            <p14:sldId id="2147480042"/>
            <p14:sldId id="2147480043"/>
            <p14:sldId id="2147480044"/>
            <p14:sldId id="2147480045"/>
            <p14:sldId id="2147480132"/>
            <p14:sldId id="2147480047"/>
          </p14:sldIdLst>
        </p14:section>
        <p14:section name="Customer Examples" id="{A57F1E13-08D4-D34B-B999-E40BB3303A47}">
          <p14:sldIdLst>
            <p14:sldId id="2147480138"/>
            <p14:sldId id="2147480143"/>
            <p14:sldId id="2147480144"/>
          </p14:sldIdLst>
        </p14:section>
      </p14:sectionLst>
    </p:ext>
    <p:ext uri="{EFAFB233-063F-42B5-8137-9DF3F51BA10A}">
      <p15:sldGuideLst xmlns:p15="http://schemas.microsoft.com/office/powerpoint/2012/main">
        <p15:guide id="2" pos="3840">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4A7E39-7D96-D02E-BA3B-CABD59177425}" name="Danielle Cass" initials="DC" userId="S::dcass@microsoft.com::b3d01de7-d526-4d22-be84-4a4e70424d40" providerId="AD"/>
  <p188:author id="{0F4EF941-DB96-A42C-1FFB-E0974579A9F8}" name="Simon Lacasse" initials="SL" userId="S::simonlacasse@microsoft.com::dd2a5fea-4a3e-4381-b44f-3e5963a308d8" providerId="AD"/>
  <p188:author id="{0FB41745-652E-2147-2A4A-50176497E60F}" name="Keyuna Evans (CELA)" initials="KE" userId="S::keevans@microsoft.com::653310ed-6ca1-49d8-8b9c-3ff545fb456e" providerId="AD"/>
  <p188:author id="{556C614D-4899-82EC-02DF-A68B9FDB6792}" name="Jixin (Gin) Jia" initials="JJ" userId="S::jixinjia@microsoft.com::8d3550ee-9ffd-4764-b25e-a57b66351277" providerId="AD"/>
  <p188:author id="{EBA71296-9AEB-477F-EC1F-C007FB044701}" name="Belinda Stephenson (CELA)" initials="B(" userId="S::bestephenson@microsoft.com::f7ea2b9c-10f9-49f6-bfe5-869a6257f6f5" providerId="AD"/>
  <p188:author id="{65FCEB9C-CC83-C859-6DE5-3EB0F936902E}" name="Matt Sinclair" initials="MS" userId="S::masincla@microsoft.com::9cd43a6b-3ef9-4cae-8ec7-7e1ef0cd2883" providerId="AD"/>
  <p188:author id="{0BEA15AB-8A1F-9E07-024A-2B5AD4C9D619}" name="Mallory Monsma (she/her)" initials="MM(" userId="S::mamonsma@microsoft.com::8c4072d6-91ef-40a7-96da-10e060934994" providerId="AD"/>
  <p188:author id="{239836EF-1AB9-19FF-B637-F258D7C97C08}" name="Amit Bahree" initials="AB" userId="Amit Bahre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D7FB"/>
    <a:srgbClr val="D9D9D9"/>
    <a:srgbClr val="000000"/>
    <a:srgbClr val="666666"/>
    <a:srgbClr val="FFFFFF"/>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370F8-FC5D-40A3-ACFA-F0045C72A067}" v="2" dt="2023-03-06T20:02:43.593"/>
    <p1510:client id="{83978727-6388-AB4B-9DA0-3AD1568832B0}" v="245" dt="2023-03-06T16:44:24.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95"/>
    <p:restoredTop sz="94694"/>
  </p:normalViewPr>
  <p:slideViewPr>
    <p:cSldViewPr snapToGrid="0">
      <p:cViewPr varScale="1">
        <p:scale>
          <a:sx n="121" d="100"/>
          <a:sy n="121" d="100"/>
        </p:scale>
        <p:origin x="536" y="176"/>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customXml" Target="../customXml/item5.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 Id="rId6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4/18/23 4:00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4/18/23 3:59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penai.com/api/pricin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beta.openai.com/docs/guides/fine-tunin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legal/cognitive-services/openai/data-privacy"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go.microsoft.com/fwlink/?linkid=2197570"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53740"/>
                </a:solidFill>
                <a:effectLst/>
                <a:latin typeface="ColfaxAI"/>
              </a:rPr>
              <a:t>While Davinci is generally the most capable, the other models can perform certain tasks extremely well with significant speed or </a:t>
            </a:r>
            <a:r>
              <a:rPr lang="en-US" b="0" i="0" u="none" strike="noStrike">
                <a:solidFill>
                  <a:srgbClr val="10A37F"/>
                </a:solidFill>
                <a:effectLst/>
                <a:latin typeface="ColfaxAI"/>
                <a:hlinkClick r:id="rId3"/>
              </a:rPr>
              <a:t>cost advantages</a:t>
            </a:r>
            <a:r>
              <a:rPr lang="en-US" b="0" i="0">
                <a:solidFill>
                  <a:srgbClr val="353740"/>
                </a:solidFill>
                <a:effectLst/>
                <a:latin typeface="ColfaxAI"/>
              </a:rPr>
              <a:t>. For example, Curie can perform many of the same tasks as Davinci, but faster and for 1/10th the cost.</a:t>
            </a:r>
          </a:p>
          <a:p>
            <a:pPr algn="l"/>
            <a:r>
              <a:rPr lang="en-US" b="0" i="0">
                <a:solidFill>
                  <a:srgbClr val="353740"/>
                </a:solidFill>
                <a:effectLst/>
                <a:latin typeface="ColfaxAI"/>
              </a:rPr>
              <a:t>We recommend using Davinci while experimenting since it will yield the best results. Once you’ve got things working, we encourage trying the other models to see if you can get the same results with lower latency. You may also be able to improve the other models’ performance by </a:t>
            </a:r>
            <a:r>
              <a:rPr lang="en-US" b="0" i="0" u="none" strike="noStrike">
                <a:solidFill>
                  <a:srgbClr val="10A37F"/>
                </a:solidFill>
                <a:effectLst/>
                <a:latin typeface="ColfaxAI"/>
                <a:hlinkClick r:id="rId4"/>
              </a:rPr>
              <a:t>fine-tuning</a:t>
            </a:r>
            <a:r>
              <a:rPr lang="en-US" b="0" i="0">
                <a:solidFill>
                  <a:srgbClr val="353740"/>
                </a:solidFill>
                <a:effectLst/>
                <a:latin typeface="ColfaxAI"/>
              </a:rPr>
              <a:t> them on a specific task.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279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526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842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124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1"/>
              <a:t>Azure Form Recognizer </a:t>
            </a:r>
            <a:r>
              <a:rPr lang="en-US"/>
              <a:t>“cracks” documents to read handwriting, text, tables, and process language to extract entities.</a:t>
            </a:r>
          </a:p>
          <a:p>
            <a:pPr>
              <a:lnSpc>
                <a:spcPct val="150000"/>
              </a:lnSpc>
            </a:pPr>
            <a:r>
              <a:rPr lang="en-US" b="1"/>
              <a:t>Azure Cognitive Search </a:t>
            </a:r>
            <a:r>
              <a:rPr lang="en-US"/>
              <a:t>then indexes the documents to make them searchable</a:t>
            </a:r>
            <a:endParaRPr lang="en-US">
              <a:cs typeface="Calibri"/>
            </a:endParaRPr>
          </a:p>
          <a:p>
            <a:pPr>
              <a:lnSpc>
                <a:spcPct val="150000"/>
              </a:lnSpc>
            </a:pPr>
            <a:r>
              <a:rPr lang="en-US" b="1"/>
              <a:t>Azure OpenAI Service</a:t>
            </a:r>
            <a:r>
              <a:rPr lang="en-US"/>
              <a:t> provides a </a:t>
            </a:r>
            <a:r>
              <a:rPr lang="en-US" err="1"/>
              <a:t>queryable</a:t>
            </a:r>
            <a:r>
              <a:rPr lang="en-US"/>
              <a:t> interface to generate natural language summaries of the documents indexed by ACS</a:t>
            </a:r>
            <a:endParaRPr lang="en-US">
              <a:cs typeface="Calibri"/>
            </a:endParaRPr>
          </a:p>
          <a:p>
            <a:pPr>
              <a:lnSpc>
                <a:spcPct val="150000"/>
              </a:lnSpc>
            </a:pPr>
            <a:r>
              <a:rPr lang="en-US" b="1"/>
              <a:t>Cosmos DB </a:t>
            </a:r>
            <a:r>
              <a:rPr lang="en-US"/>
              <a:t>stores the documents, document text, and outputs of OpenAI in a dynamically scalable and globally reliable database.</a:t>
            </a:r>
            <a:endParaRPr lang="en-US">
              <a:cs typeface="Calibri"/>
            </a:endParaRPr>
          </a:p>
          <a:p>
            <a:pPr>
              <a:lnSpc>
                <a:spcPct val="150000"/>
              </a:lnSpc>
            </a:pPr>
            <a:r>
              <a:rPr lang="en-US"/>
              <a:t>Results and output are then hosted on </a:t>
            </a:r>
            <a:r>
              <a:rPr lang="en-US" b="1"/>
              <a:t>Web App </a:t>
            </a:r>
            <a:r>
              <a:rPr lang="en-US"/>
              <a:t>(external) and </a:t>
            </a:r>
            <a:r>
              <a:rPr lang="en-US" b="1"/>
              <a:t>Power BI</a:t>
            </a:r>
            <a:r>
              <a:rPr lang="en-US"/>
              <a:t> (Internal)</a:t>
            </a:r>
            <a:endParaRPr lang="en-US">
              <a:cs typeface="Calibri"/>
            </a:endParaRPr>
          </a:p>
          <a:p>
            <a:pPr>
              <a:lnSpc>
                <a:spcPct val="150000"/>
              </a:lnSpc>
            </a:pPr>
            <a:r>
              <a:rPr lang="en-US" b="1"/>
              <a:t>Function Apps</a:t>
            </a:r>
            <a:r>
              <a:rPr lang="en-US"/>
              <a:t> is utilized to call various APIs in a serverless manner to improve responsiveness and reduce costs.</a:t>
            </a:r>
            <a:endParaRPr lang="en-AU"/>
          </a:p>
          <a:p>
            <a:endParaRPr lang="en-AU">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52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893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1158875"/>
            <a:ext cx="4211637" cy="2370138"/>
          </a:xfrm>
        </p:spPr>
      </p:sp>
      <p:sp>
        <p:nvSpPr>
          <p:cNvPr id="3" name="Notizenplatzhalter 2"/>
          <p:cNvSpPr>
            <a:spLocks noGrp="1"/>
          </p:cNvSpPr>
          <p:nvPr>
            <p:ph type="body" idx="1"/>
          </p:nvPr>
        </p:nvSpPr>
        <p:spPr/>
        <p:txBody>
          <a:bodyPr/>
          <a:lstStyle/>
          <a:p>
            <a:endParaRPr lang="de-DE" b="1">
              <a:cs typeface="Calibri"/>
            </a:endParaRPr>
          </a:p>
        </p:txBody>
      </p:sp>
      <p:sp>
        <p:nvSpPr>
          <p:cNvPr id="4" name="Foliennummernplatzhalter 3"/>
          <p:cNvSpPr>
            <a:spLocks noGrp="1"/>
          </p:cNvSpPr>
          <p:nvPr>
            <p:ph type="sldNum" sz="quarter" idx="5"/>
          </p:nvPr>
        </p:nvSpPr>
        <p:spPr/>
        <p:txBody>
          <a:bodyPr/>
          <a:lstStyle/>
          <a:p>
            <a:pPr marL="0" marR="0" lvl="0" indent="0" algn="r" defTabSz="1219102" rtl="0" eaLnBrk="1" fontAlgn="auto" latinLnBrk="0" hangingPunct="1">
              <a:lnSpc>
                <a:spcPct val="100000"/>
              </a:lnSpc>
              <a:spcBef>
                <a:spcPts val="0"/>
              </a:spcBef>
              <a:spcAft>
                <a:spcPts val="0"/>
              </a:spcAft>
              <a:buClrTx/>
              <a:buSzTx/>
              <a:buFontTx/>
              <a:buNone/>
              <a:tabLst/>
              <a:defRPr/>
            </a:pPr>
            <a:fld id="{B8D61032-A905-4329-BEBB-DC38336572F3}" type="slidenum">
              <a:rPr kumimoji="0" lang="en-US" sz="800" b="0" i="0" u="none" strike="noStrike" kern="1200" cap="none" spc="0" normalizeH="0" baseline="0" noProof="0" smtClean="0">
                <a:ln>
                  <a:noFill/>
                </a:ln>
                <a:solidFill>
                  <a:srgbClr val="707070"/>
                </a:solidFill>
                <a:effectLst/>
                <a:uLnTx/>
                <a:uFillTx/>
                <a:latin typeface="CorpoS"/>
                <a:ea typeface="+mn-ea"/>
                <a:cs typeface="+mn-cs"/>
              </a:rPr>
              <a:pPr marL="0" marR="0" lvl="0" indent="0" algn="r" defTabSz="1219102"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707070"/>
              </a:solidFill>
              <a:effectLst/>
              <a:uLnTx/>
              <a:uFillTx/>
              <a:latin typeface="CorpoS"/>
              <a:ea typeface="+mn-ea"/>
              <a:cs typeface="+mn-cs"/>
            </a:endParaRPr>
          </a:p>
        </p:txBody>
      </p:sp>
    </p:spTree>
    <p:extLst>
      <p:ext uri="{BB962C8B-B14F-4D97-AF65-F5344CB8AC3E}">
        <p14:creationId xmlns:p14="http://schemas.microsoft.com/office/powerpoint/2010/main" val="538850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1158875"/>
            <a:ext cx="4211637" cy="237013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D61032-A905-4329-BEBB-DC38336572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283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protect against this we developed an integrated responsible AI system that uses an ensemble of models to detect problematic content like hate, sexual, violence and PII.  These models can be used synchronous to improve the quality of the outputs and give customers control over the type and tone of content in their application.  They can also be used to identify potential instances of abuse and alert customers of those concerns.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741CD-43F9-4B69-9BC3-C3B4CCD3B9B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005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741CD-43F9-4B69-9BC3-C3B4CCD3B9B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94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800" b="0" i="0" kern="1200">
                <a:solidFill>
                  <a:srgbClr val="D1D5DB"/>
                </a:solidFill>
                <a:effectLst/>
                <a:latin typeface="Söhne"/>
                <a:ea typeface="+mn-ea"/>
                <a:cs typeface="+mn-cs"/>
              </a:rPr>
              <a:t>Narrative/talk track: </a:t>
            </a:r>
          </a:p>
          <a:p>
            <a:pPr marL="0" algn="l" rtl="0" eaLnBrk="1" latinLnBrk="0" hangingPunct="1">
              <a:spcBef>
                <a:spcPts val="0"/>
              </a:spcBef>
              <a:spcAft>
                <a:spcPts val="0"/>
              </a:spcAft>
            </a:pPr>
            <a:r>
              <a:rPr lang="en-US" sz="1800" b="1" i="0" kern="1200">
                <a:solidFill>
                  <a:srgbClr val="D1D5DB"/>
                </a:solidFill>
                <a:effectLst/>
                <a:latin typeface="Söhne"/>
                <a:ea typeface="+mn-ea"/>
                <a:cs typeface="+mn-cs"/>
              </a:rPr>
              <a:t>What is a brief history of artificial intelligence?</a:t>
            </a: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Artificial intelligence (AI) has a long and storied history that spans many decades. Some of the earliest work in AI was done in the 1950s and 1960s, when researchers first began to explore the possibility of creating machines that could "think" like humans.</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 Researchers in this field developed early versions of what are now known as expert systems, which are computer programs that mimic the decision-making abilities of human experts in a specific domain.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1970s and 1980s, AI research began to shift away from symbolic AI and towards "sub-symbolic" AI, which involves using statistical methods and mathematical models to solve problems. This shift was driven in part by the realization that symbolic AI was too complex and difficult to scale, and in part by the development of new computer hardware that made it possible to process large amounts of data quickly.</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1990s and 2000s, AI research continued to evolve, and new subfields began to emerge. One of these was "machine learning," which focuses on creating algorithms that allow computers to learn from data without being explicitly programmed. Another was "neural networks," which are mathematical models inspired by the structure and function of the human brain.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Recently, Generative Models like GPT-3 and DALL-E, Variational Autoencoders, Generative Adversarial Networks and many more have risen and continue to advance the field of AI. These models are able to generate new examples that are similar to examples from a given dataset. It is being used in diverse fields such as natural language processing, computer vision, speech recognition and many more.</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Overall, AI has come a long way since its inception in the 1950s, and it continues to evolve and improve at a rapid pace today.</a:t>
            </a:r>
            <a:endParaRPr lang="en-US">
              <a:effectLst/>
            </a:endParaRPr>
          </a:p>
          <a:p>
            <a:endParaRPr lang="en-US" b="1"/>
          </a:p>
          <a:p>
            <a:r>
              <a:rPr lang="en-US" b="1"/>
              <a:t>What is Generative AI and where does it fit into the scope of AI?</a:t>
            </a:r>
          </a:p>
          <a:p>
            <a:pPr algn="l"/>
            <a:r>
              <a:rPr lang="en-US" b="0" i="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r>
              <a:rPr lang="en-US" b="0" i="0">
                <a:solidFill>
                  <a:srgbClr val="D1D5DB"/>
                </a:solidFill>
                <a:effectLst/>
                <a:latin typeface="Söhne"/>
              </a:rPr>
              <a:t>Generative AI models can be classified into two broad categories: generative models and discriminative models. Generative models such as GPT-3, DALL-E, Variational Autoencoders </a:t>
            </a:r>
            <a:r>
              <a:rPr lang="en-US" b="0" i="0" err="1">
                <a:solidFill>
                  <a:srgbClr val="D1D5DB"/>
                </a:solidFill>
                <a:effectLst/>
                <a:latin typeface="Söhne"/>
              </a:rPr>
              <a:t>etc</a:t>
            </a:r>
            <a:r>
              <a:rPr lang="en-US" b="0" i="0">
                <a:solidFill>
                  <a:srgbClr val="D1D5DB"/>
                </a:solidFill>
                <a:effectLst/>
                <a:latin typeface="Söhne"/>
              </a:rPr>
              <a:t> learns the underlying probability distribution of the dataset and can generate new examples from the learned distribution. Discriminative models, such as deep neural networks, learn to differentiate between different classes or categories, and are generally used for tasks such as image or speech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Generative AI sits on top of other areas of AI like unsupervised learning, supervised learning and reinforcement learning. It relies on the capability of those models to extract useful features from the data and use that for learning the underlying probability distribution of the data which is used for </a:t>
            </a:r>
            <a:r>
              <a:rPr lang="en-US" b="0" i="0" err="1">
                <a:solidFill>
                  <a:srgbClr val="D1D5DB"/>
                </a:solidFill>
                <a:effectLst/>
                <a:latin typeface="Söhne"/>
              </a:rPr>
              <a:t>generthe</a:t>
            </a:r>
            <a:r>
              <a:rPr lang="en-US" b="0" i="0">
                <a:solidFill>
                  <a:srgbClr val="D1D5DB"/>
                </a:solidFill>
                <a:effectLst/>
                <a:latin typeface="Söhne"/>
              </a:rPr>
              <a:t> potential to be used in a wide range of applications, such as computer vision, natural language processing, speech recognition, and many more.</a:t>
            </a:r>
          </a:p>
          <a:p>
            <a:pPr algn="l"/>
            <a:r>
              <a:rPr lang="en-US" b="0" i="0" err="1">
                <a:solidFill>
                  <a:srgbClr val="D1D5DB"/>
                </a:solidFill>
                <a:effectLst/>
                <a:latin typeface="Söhne"/>
              </a:rPr>
              <a:t>ating</a:t>
            </a:r>
            <a:r>
              <a:rPr lang="en-US" b="0" i="0">
                <a:solidFill>
                  <a:srgbClr val="D1D5DB"/>
                </a:solidFill>
                <a:effectLst/>
                <a:latin typeface="Söhne"/>
              </a:rPr>
              <a:t> new examples.</a:t>
            </a:r>
          </a:p>
          <a:p>
            <a:pPr algn="l"/>
            <a:r>
              <a:rPr lang="en-US" b="0" i="0">
                <a:solidFill>
                  <a:srgbClr val="D1D5DB"/>
                </a:solidFill>
                <a:effectLst/>
                <a:latin typeface="Söhne"/>
              </a:rPr>
              <a:t>Overall, generative AI is a rapidly growing field within AI, and it has</a:t>
            </a: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4237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are deeply investing in this area and in the continuous improvement of the AI systems.  We use humans today but a key part of that is for us to learn how to do this automatically in the future.</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4/18/23 4:00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272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54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4/18/23 4:00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48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4/18/23 4:00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021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Learn more here: https://</a:t>
            </a:r>
            <a:r>
              <a:rPr lang="en-US" sz="1200" err="1">
                <a:gradFill>
                  <a:gsLst>
                    <a:gs pos="2917">
                      <a:schemeClr val="tx1"/>
                    </a:gs>
                    <a:gs pos="30000">
                      <a:schemeClr val="tx1"/>
                    </a:gs>
                  </a:gsLst>
                  <a:lin ang="5400000" scaled="0"/>
                </a:gradFill>
              </a:rPr>
              <a:t>learn.microsoft.com</a:t>
            </a:r>
            <a:r>
              <a:rPr lang="en-US" sz="1200">
                <a:gradFill>
                  <a:gsLst>
                    <a:gs pos="2917">
                      <a:schemeClr val="tx1"/>
                    </a:gs>
                    <a:gs pos="30000">
                      <a:schemeClr val="tx1"/>
                    </a:gs>
                  </a:gsLst>
                  <a:lin ang="5400000" scaled="0"/>
                </a:gradFill>
              </a:rPr>
              <a:t>/</a:t>
            </a:r>
            <a:r>
              <a:rPr lang="en-US" sz="1200" err="1">
                <a:gradFill>
                  <a:gsLst>
                    <a:gs pos="2917">
                      <a:schemeClr val="tx1"/>
                    </a:gs>
                    <a:gs pos="30000">
                      <a:schemeClr val="tx1"/>
                    </a:gs>
                  </a:gsLst>
                  <a:lin ang="5400000" scaled="0"/>
                </a:gradFill>
              </a:rPr>
              <a:t>en</a:t>
            </a:r>
            <a:r>
              <a:rPr lang="en-US" sz="1200">
                <a:gradFill>
                  <a:gsLst>
                    <a:gs pos="2917">
                      <a:schemeClr val="tx1"/>
                    </a:gs>
                    <a:gs pos="30000">
                      <a:schemeClr val="tx1"/>
                    </a:gs>
                  </a:gsLst>
                  <a:lin ang="5400000" scaled="0"/>
                </a:gradFill>
              </a:rPr>
              <a:t>-us/legal/cognitive-services/</a:t>
            </a:r>
            <a:r>
              <a:rPr lang="en-US" sz="1200" err="1">
                <a:gradFill>
                  <a:gsLst>
                    <a:gs pos="2917">
                      <a:schemeClr val="tx1"/>
                    </a:gs>
                    <a:gs pos="30000">
                      <a:schemeClr val="tx1"/>
                    </a:gs>
                  </a:gsLst>
                  <a:lin ang="5400000" scaled="0"/>
                </a:gradFill>
              </a:rPr>
              <a:t>openai</a:t>
            </a:r>
            <a:r>
              <a:rPr lang="en-US" sz="1200">
                <a:gradFill>
                  <a:gsLst>
                    <a:gs pos="2917">
                      <a:schemeClr val="tx1"/>
                    </a:gs>
                    <a:gs pos="30000">
                      <a:schemeClr val="tx1"/>
                    </a:gs>
                  </a:gsLst>
                  <a:lin ang="5400000" scaled="0"/>
                </a:gradFill>
              </a:rPr>
              <a:t>/</a:t>
            </a:r>
            <a:r>
              <a:rPr lang="en-US" sz="1200" err="1">
                <a:gradFill>
                  <a:gsLst>
                    <a:gs pos="2917">
                      <a:schemeClr val="tx1"/>
                    </a:gs>
                    <a:gs pos="30000">
                      <a:schemeClr val="tx1"/>
                    </a:gs>
                  </a:gsLst>
                  <a:lin ang="5400000" scaled="0"/>
                </a:gradFill>
              </a:rPr>
              <a:t>transparency-note?context</a:t>
            </a:r>
            <a:r>
              <a:rPr lang="en-US" sz="1200">
                <a:gradFill>
                  <a:gsLst>
                    <a:gs pos="2917">
                      <a:schemeClr val="tx1"/>
                    </a:gs>
                    <a:gs pos="30000">
                      <a:schemeClr val="tx1"/>
                    </a:gs>
                  </a:gsLst>
                  <a:lin ang="5400000" scaled="0"/>
                </a:gradFill>
              </a:rPr>
              <a:t>=%2Fazure%2Fcognitive-services%2Fopenai%2Fcontext%2Fcontext#practices-for-responsible-use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6475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latin typeface="Segoe UI" panose="020B0502040204020203" pitchFamily="34" charset="0"/>
              </a:rPr>
              <a:t>This diagram illustrates how your data is processed. This diagram covers three different types of processing:</a:t>
            </a:r>
          </a:p>
          <a:p>
            <a:pPr algn="l">
              <a:buFont typeface="+mj-lt"/>
              <a:buAutoNum type="arabicPeriod"/>
            </a:pPr>
            <a:r>
              <a:rPr lang="en-US" b="0" i="0">
                <a:solidFill>
                  <a:srgbClr val="161616"/>
                </a:solidFill>
                <a:effectLst/>
                <a:latin typeface="Segoe UI" panose="020B0502040204020203" pitchFamily="34" charset="0"/>
              </a:rPr>
              <a:t>How the Azure </a:t>
            </a:r>
            <a:r>
              <a:rPr lang="en-US" b="0" i="0" err="1">
                <a:solidFill>
                  <a:srgbClr val="161616"/>
                </a:solidFill>
                <a:effectLst/>
                <a:latin typeface="Segoe UI" panose="020B0502040204020203" pitchFamily="34" charset="0"/>
              </a:rPr>
              <a:t>OpenAI</a:t>
            </a:r>
            <a:r>
              <a:rPr lang="en-US" b="0" i="0">
                <a:solidFill>
                  <a:srgbClr val="161616"/>
                </a:solidFill>
                <a:effectLst/>
                <a:latin typeface="Segoe UI" panose="020B0502040204020203" pitchFamily="34" charset="0"/>
              </a:rPr>
              <a:t> Service creates a fine-tuned (custom) model with your training data</a:t>
            </a:r>
          </a:p>
          <a:p>
            <a:pPr algn="l">
              <a:buFont typeface="+mj-lt"/>
              <a:buAutoNum type="arabicPeriod"/>
            </a:pPr>
            <a:r>
              <a:rPr lang="en-US" b="0" i="0">
                <a:solidFill>
                  <a:srgbClr val="161616"/>
                </a:solidFill>
                <a:effectLst/>
                <a:latin typeface="Segoe UI" panose="020B0502040204020203" pitchFamily="34" charset="0"/>
              </a:rPr>
              <a:t>How the Azure </a:t>
            </a:r>
            <a:r>
              <a:rPr lang="en-US" b="0" i="0" err="1">
                <a:solidFill>
                  <a:srgbClr val="161616"/>
                </a:solidFill>
                <a:effectLst/>
                <a:latin typeface="Segoe UI" panose="020B0502040204020203" pitchFamily="34" charset="0"/>
              </a:rPr>
              <a:t>OpenAI</a:t>
            </a:r>
            <a:r>
              <a:rPr lang="en-US" b="0" i="0">
                <a:solidFill>
                  <a:srgbClr val="161616"/>
                </a:solidFill>
                <a:effectLst/>
                <a:latin typeface="Segoe UI" panose="020B0502040204020203" pitchFamily="34" charset="0"/>
              </a:rPr>
              <a:t> Service processes your text prompts to generate completions, embeddings, and search results; and</a:t>
            </a:r>
          </a:p>
          <a:p>
            <a:pPr algn="l">
              <a:buFont typeface="+mj-lt"/>
              <a:buAutoNum type="arabicPeriod"/>
            </a:pPr>
            <a:r>
              <a:rPr lang="en-US" b="0" i="0">
                <a:solidFill>
                  <a:srgbClr val="161616"/>
                </a:solidFill>
                <a:effectLst/>
                <a:latin typeface="Segoe UI" panose="020B0502040204020203" pitchFamily="34" charset="0"/>
              </a:rPr>
              <a:t>How the Azure </a:t>
            </a:r>
            <a:r>
              <a:rPr lang="en-US" b="0" i="0" err="1">
                <a:solidFill>
                  <a:srgbClr val="161616"/>
                </a:solidFill>
                <a:effectLst/>
                <a:latin typeface="Segoe UI" panose="020B0502040204020203" pitchFamily="34" charset="0"/>
              </a:rPr>
              <a:t>OpenAI</a:t>
            </a:r>
            <a:r>
              <a:rPr lang="en-US" b="0" i="0">
                <a:solidFill>
                  <a:srgbClr val="161616"/>
                </a:solidFill>
                <a:effectLst/>
                <a:latin typeface="Segoe UI" panose="020B0502040204020203" pitchFamily="34" charset="0"/>
              </a:rPr>
              <a:t> Service and Microsoft personnel analyze prompts &amp; completions for abuse, misuse or harmful content generation.</a:t>
            </a:r>
          </a:p>
          <a:p>
            <a:endParaRPr lang="en-US"/>
          </a:p>
        </p:txBody>
      </p:sp>
      <p:sp>
        <p:nvSpPr>
          <p:cNvPr id="4" name="Slide Number Placeholder 3"/>
          <p:cNvSpPr>
            <a:spLocks noGrp="1"/>
          </p:cNvSpPr>
          <p:nvPr>
            <p:ph type="sldNum" sz="quarter" idx="5"/>
          </p:nvPr>
        </p:nvSpPr>
        <p:spPr/>
        <p:txBody>
          <a:bodyPr/>
          <a:lstStyle/>
          <a:p>
            <a:fld id="{B52741CD-43F9-4B69-9BC3-C3B4CCD3B9B2}" type="slidenum">
              <a:rPr lang="en-CA" smtClean="0"/>
              <a:t>37</a:t>
            </a:fld>
            <a:endParaRPr lang="en-CA"/>
          </a:p>
        </p:txBody>
      </p:sp>
    </p:spTree>
    <p:extLst>
      <p:ext uri="{BB962C8B-B14F-4D97-AF65-F5344CB8AC3E}">
        <p14:creationId xmlns:p14="http://schemas.microsoft.com/office/powerpoint/2010/main" val="3098703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61616"/>
                </a:solidFill>
                <a:effectLst/>
                <a:latin typeface="Segoe UI" panose="020B0502040204020203" pitchFamily="34" charset="0"/>
              </a:rPr>
              <a:t>Text prompts to generate completions, embeddings and search results</a:t>
            </a:r>
          </a:p>
          <a:p>
            <a:pPr algn="l"/>
            <a:r>
              <a:rPr lang="en-US" b="0" i="0">
                <a:solidFill>
                  <a:srgbClr val="161616"/>
                </a:solidFill>
                <a:effectLst/>
                <a:latin typeface="Segoe UI" panose="020B0502040204020203" pitchFamily="34" charset="0"/>
              </a:rPr>
              <a:t>Once a model is deployed, you can generate text using this model using our Completions operation through the REST API, client libraries or Azure </a:t>
            </a:r>
            <a:r>
              <a:rPr lang="en-US" b="0" i="0" err="1">
                <a:solidFill>
                  <a:srgbClr val="161616"/>
                </a:solidFill>
                <a:effectLst/>
                <a:latin typeface="Segoe UI" panose="020B0502040204020203" pitchFamily="34" charset="0"/>
              </a:rPr>
              <a:t>OpenAI</a:t>
            </a:r>
            <a:r>
              <a:rPr lang="en-US" b="0" i="0">
                <a:solidFill>
                  <a:srgbClr val="161616"/>
                </a:solidFill>
                <a:effectLst/>
                <a:latin typeface="Segoe UI" panose="020B0502040204020203" pitchFamily="34" charset="0"/>
              </a:rPr>
              <a:t> Studio.</a:t>
            </a:r>
          </a:p>
        </p:txBody>
      </p:sp>
      <p:sp>
        <p:nvSpPr>
          <p:cNvPr id="4" name="Slide Number Placeholder 3"/>
          <p:cNvSpPr>
            <a:spLocks noGrp="1"/>
          </p:cNvSpPr>
          <p:nvPr>
            <p:ph type="sldNum" sz="quarter" idx="5"/>
          </p:nvPr>
        </p:nvSpPr>
        <p:spPr/>
        <p:txBody>
          <a:bodyPr/>
          <a:lstStyle/>
          <a:p>
            <a:fld id="{B52741CD-43F9-4B69-9BC3-C3B4CCD3B9B2}" type="slidenum">
              <a:rPr lang="en-CA" smtClean="0"/>
              <a:t>39</a:t>
            </a:fld>
            <a:endParaRPr lang="en-CA"/>
          </a:p>
        </p:txBody>
      </p:sp>
    </p:spTree>
    <p:extLst>
      <p:ext uri="{BB962C8B-B14F-4D97-AF65-F5344CB8AC3E}">
        <p14:creationId xmlns:p14="http://schemas.microsoft.com/office/powerpoint/2010/main" val="2115620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A customer can opt out of logging and human review process as set forth in </a:t>
            </a:r>
            <a:r>
              <a:rPr lang="en-US">
                <a:effectLst/>
                <a:hlinkClick r:id="rId3" tooltip="https://learn.microsoft.com/en-us/legal/cognitive-services/openai/data-privacy"/>
              </a:rPr>
              <a:t>https://learn.microsoft.com/en-us/legal/cognitive-services/openai/data-privacy</a:t>
            </a:r>
            <a:endParaRPr lang="en-US" b="0" i="0">
              <a:solidFill>
                <a:srgbClr val="161616"/>
              </a:solidFill>
              <a:effectLst/>
              <a:latin typeface="Segoe UI" panose="020B0502040204020203" pitchFamily="34" charset="0"/>
            </a:endParaRPr>
          </a:p>
          <a:p>
            <a:pPr algn="l"/>
            <a:endParaRPr lang="en-US" b="0" i="0">
              <a:solidFill>
                <a:srgbClr val="161616"/>
              </a:solidFill>
              <a:effectLst/>
              <a:latin typeface="Segoe UI" panose="020B0502040204020203" pitchFamily="34" charset="0"/>
            </a:endParaRPr>
          </a:p>
          <a:p>
            <a:pPr algn="l"/>
            <a:endParaRPr lang="en-US" b="0" i="0">
              <a:solidFill>
                <a:srgbClr val="161616"/>
              </a:solidFill>
              <a:effectLst/>
              <a:latin typeface="Segoe UI" panose="020B0502040204020203" pitchFamily="34" charset="0"/>
            </a:endParaRPr>
          </a:p>
          <a:p>
            <a:pPr algn="l"/>
            <a:r>
              <a:rPr lang="en-US" b="0" i="0">
                <a:solidFill>
                  <a:srgbClr val="161616"/>
                </a:solidFill>
                <a:effectLst/>
                <a:latin typeface="Segoe UI" panose="020B0502040204020203" pitchFamily="34" charset="0"/>
              </a:rPr>
              <a:t>The Azure OpenAI Service stores prompts &amp; completions from the service to monitor for abusive use and to develop and improve the quality of Azure </a:t>
            </a:r>
            <a:r>
              <a:rPr lang="en-US" b="0" i="0" err="1">
                <a:solidFill>
                  <a:srgbClr val="161616"/>
                </a:solidFill>
                <a:effectLst/>
                <a:latin typeface="Segoe UI" panose="020B0502040204020203" pitchFamily="34" charset="0"/>
              </a:rPr>
              <a:t>OpenAI’s</a:t>
            </a:r>
            <a:r>
              <a:rPr lang="en-US" b="0" i="0">
                <a:solidFill>
                  <a:srgbClr val="161616"/>
                </a:solidFill>
                <a:effectLst/>
                <a:latin typeface="Segoe UI" panose="020B0502040204020203" pitchFamily="34" charset="0"/>
              </a:rPr>
              <a:t> content management systems. </a:t>
            </a:r>
            <a:r>
              <a:rPr lang="en-US" b="0" i="0" u="none" strike="noStrike">
                <a:solidFill>
                  <a:srgbClr val="161616"/>
                </a:solidFill>
                <a:effectLst/>
                <a:latin typeface="Segoe UI" panose="020B0502040204020203" pitchFamily="34" charset="0"/>
                <a:hlinkClick r:id="rId4"/>
              </a:rPr>
              <a:t>Learn more about our content management and filtering</a:t>
            </a:r>
            <a:r>
              <a:rPr lang="en-US" b="0" i="0">
                <a:solidFill>
                  <a:srgbClr val="161616"/>
                </a:solidFill>
                <a:effectLst/>
                <a:latin typeface="Segoe UI" panose="020B0502040204020203" pitchFamily="34" charset="0"/>
              </a:rPr>
              <a:t>. Authorized Microsoft employees can access your prompt &amp; completion data that has triggered our automated systems for the purposes of investigating and verifying potential abuse; for customers who have deployed Azure OpenAI Service in the European Union, the authorized Microsoft employees will be located in the European Union. This data may be used to improve our content management systems.</a:t>
            </a:r>
          </a:p>
          <a:p>
            <a:pPr algn="l"/>
            <a:r>
              <a:rPr lang="en-US" b="0" i="0">
                <a:solidFill>
                  <a:srgbClr val="161616"/>
                </a:solidFill>
                <a:effectLst/>
                <a:latin typeface="Segoe UI" panose="020B0502040204020203" pitchFamily="34" charset="0"/>
              </a:rPr>
              <a:t>In the event of a confirmed policy violation, we may ask you to take immediate action to remediate the issue to and to prevent further abuse. Failure to address the issue may result in suspension or termination of Azure OpenAI resource access.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741CD-43F9-4B69-9BC3-C3B4CCD3B9B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31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61616"/>
                </a:solidFill>
                <a:effectLst/>
                <a:latin typeface="Segoe UI" panose="020B0502040204020203" pitchFamily="34" charset="0"/>
              </a:rPr>
              <a:t>Training, validation, and training results data</a:t>
            </a:r>
            <a:r>
              <a:rPr lang="en-US" b="0" i="0">
                <a:solidFill>
                  <a:srgbClr val="161616"/>
                </a:solidFill>
                <a:effectLst/>
                <a:latin typeface="Segoe UI" panose="020B0502040204020203" pitchFamily="34" charset="0"/>
              </a:rPr>
              <a:t>. The Files API allows customers to upload their training data for the purpose of fine-tuning a model. This data is stored in Azure Storage, encrypted at rest by Microsoft Managed keys, within the same region as the resource and logically isolated with their Azure subscription and API Credentials. Uploaded files can be deleted by the user via the DELETE API operation.</a:t>
            </a:r>
          </a:p>
          <a:p>
            <a:endParaRPr lang="en-US"/>
          </a:p>
        </p:txBody>
      </p:sp>
      <p:sp>
        <p:nvSpPr>
          <p:cNvPr id="4" name="Slide Number Placeholder 3"/>
          <p:cNvSpPr>
            <a:spLocks noGrp="1"/>
          </p:cNvSpPr>
          <p:nvPr>
            <p:ph type="sldNum" sz="quarter" idx="5"/>
          </p:nvPr>
        </p:nvSpPr>
        <p:spPr/>
        <p:txBody>
          <a:bodyPr/>
          <a:lstStyle/>
          <a:p>
            <a:fld id="{B52741CD-43F9-4B69-9BC3-C3B4CCD3B9B2}" type="slidenum">
              <a:rPr lang="en-CA" smtClean="0"/>
              <a:t>41</a:t>
            </a:fld>
            <a:endParaRPr lang="en-CA"/>
          </a:p>
        </p:txBody>
      </p:sp>
    </p:spTree>
    <p:extLst>
      <p:ext uri="{BB962C8B-B14F-4D97-AF65-F5344CB8AC3E}">
        <p14:creationId xmlns:p14="http://schemas.microsoft.com/office/powerpoint/2010/main" val="2808704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https://customers.microsoft.com/en-us/story/1596825960615628483-strabag-discrete-manufacturing-azure-en-austria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543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1">
                <a:solidFill>
                  <a:srgbClr val="D1D5DB"/>
                </a:solidFill>
                <a:effectLst/>
                <a:latin typeface="Söhne"/>
              </a:rPr>
              <a:t>(This and the next 9 slides </a:t>
            </a:r>
            <a:r>
              <a:rPr lang="en-US" sz="4000" i="1">
                <a:solidFill>
                  <a:srgbClr val="000000"/>
                </a:solidFill>
                <a:latin typeface="Calibri" panose="020F0502020204030204"/>
              </a:rPr>
              <a:t>help with the flow</a:t>
            </a:r>
            <a:r>
              <a:rPr lang="en-US" sz="4000" i="1">
                <a:ea typeface="+mn-lt"/>
                <a:cs typeface="+mn-lt"/>
              </a:rPr>
              <a:t> to move from the high-level to the deep dive)</a:t>
            </a:r>
            <a:endParaRPr lang="en-US" sz="2800" b="0" i="1">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4/18/23 3:59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https://customers.microsoft.com/en-us/story/1501304071775762777-carmax-retailer-azure-openai-service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745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https://customers.microsoft.com/en-us/story/1549838968222249829-trelent-azure-openai-service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680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80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r>
              <a:rPr lang="en-US" sz="1800" b="0" i="0">
                <a:solidFill>
                  <a:srgbClr val="D1D5DB"/>
                </a:solidFill>
                <a:effectLst/>
                <a:latin typeface="Söhne"/>
              </a:rPr>
              <a:t>These models have been influential in the development of artificial intelligence systems, and have played a major role in changing how AI systems are constructed since their introduction in 2018.</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0" i="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800" b="0" i="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i="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12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4/18/23 4:00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53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Narrative/talk track:</a:t>
            </a:r>
          </a:p>
          <a:p>
            <a:r>
              <a:rPr lang="en-US" b="1"/>
              <a:t>The MSFT / OpenAI partnership and how we collaborate</a:t>
            </a:r>
          </a:p>
          <a:p>
            <a:pPr algn="l"/>
            <a:r>
              <a:rPr lang="en-US" b="0" i="0">
                <a:solidFill>
                  <a:srgbClr val="D1D5DB"/>
                </a:solidFill>
                <a:effectLst/>
                <a:latin typeface="Söhne"/>
              </a:rPr>
              <a:t>Microsoft has formed a partnership with OpenAI to collaborate on the development of artificial intelligence technologies. The partnership aims to accelerate the development of advanced AI systems and bring the benefits of AI to more people.</a:t>
            </a:r>
          </a:p>
          <a:p>
            <a:pPr algn="l"/>
            <a:r>
              <a:rPr lang="en-US" b="0" i="0">
                <a:solidFill>
                  <a:srgbClr val="D1D5DB"/>
                </a:solidFill>
                <a:effectLst/>
                <a:latin typeface="Söhne"/>
              </a:rPr>
              <a:t>As part of the partnership, Microsoft and OpenAI have agreed to work together on several key areas, including:</a:t>
            </a:r>
          </a:p>
          <a:p>
            <a:pPr algn="l">
              <a:buFont typeface="Arial" panose="020B0604020202020204" pitchFamily="34" charset="0"/>
              <a:buChar char="•"/>
            </a:pPr>
            <a:r>
              <a:rPr lang="en-US" b="0" i="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a:solidFill>
                  <a:srgbClr val="D1D5DB"/>
                </a:solidFill>
                <a:effectLst/>
                <a:latin typeface="Söhne"/>
              </a:rPr>
              <a:t>Building an AI computing platform: Microsoft and OpenAI will work together to build a new AI computing platform that will allow developers to easily access and use advanced AI models and algorithms.</a:t>
            </a:r>
          </a:p>
          <a:p>
            <a:pPr algn="l">
              <a:buFont typeface="Arial" panose="020B0604020202020204" pitchFamily="34" charset="0"/>
              <a:buChar char="•"/>
            </a:pPr>
            <a:r>
              <a:rPr lang="en-US" b="0" i="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a:solidFill>
                  <a:srgbClr val="D1D5DB"/>
                </a:solidFill>
                <a:effectLst/>
                <a:latin typeface="Söhne"/>
              </a:rPr>
              <a:t>Microsoft has also announced it will use </a:t>
            </a:r>
            <a:r>
              <a:rPr lang="en-US" b="0" i="0" err="1">
                <a:solidFill>
                  <a:srgbClr val="D1D5DB"/>
                </a:solidFill>
                <a:effectLst/>
                <a:latin typeface="Söhne"/>
              </a:rPr>
              <a:t>OpenAI's</a:t>
            </a:r>
            <a:r>
              <a:rPr lang="en-US" b="0" i="0">
                <a:solidFill>
                  <a:srgbClr val="D1D5DB"/>
                </a:solidFill>
                <a:effectLst/>
                <a:latin typeface="Söhne"/>
              </a:rPr>
              <a:t> GPT-3 technology to add more capabilities to its products such as Cortana, Power Virtual Agents and Dynamics 365.</a:t>
            </a:r>
          </a:p>
          <a:p>
            <a:pPr algn="l"/>
            <a:r>
              <a:rPr lang="en-US" b="0" i="0">
                <a:solidFill>
                  <a:srgbClr val="D1D5DB"/>
                </a:solidFill>
                <a:effectLst/>
                <a:latin typeface="Söhne"/>
              </a:rPr>
              <a:t>Additionally Microsoft has also made an investment in OpenAI, allowing the company to use Microsoft Azure as its preferred cloud platform, and allowing OpenAI to tap into the vast resources of Microsoft to accelerate its research. This partnership gives OpenAI the ability to scale its models and services on Azure and make them more widely available to customers.</a:t>
            </a:r>
          </a:p>
          <a:p>
            <a:pPr algn="l"/>
            <a:r>
              <a:rPr lang="en-US" b="0" i="0">
                <a:solidFill>
                  <a:srgbClr val="D1D5DB"/>
                </a:solidFill>
                <a:effectLst/>
                <a:latin typeface="Söhne"/>
              </a:rPr>
              <a:t>Overall, the partnership between Microsoft and OpenAI aims to accelerate the development and use of advanced AI technologies, with a focus on making AI more accessible to developers and organizations, in order to bring the benefits of AI to more people.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572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GPT-3 is for text completion. A set of models that can understand and generate natural language.</a:t>
            </a:r>
          </a:p>
          <a:p>
            <a:r>
              <a:rPr lang="en-US"/>
              <a:t>Codex is a set of models that can understand and generate code, including translating natural language to code. It </a:t>
            </a:r>
            <a:r>
              <a:rPr lang="en-US" b="0" i="0">
                <a:solidFill>
                  <a:srgbClr val="353740"/>
                </a:solidFill>
                <a:effectLst/>
                <a:latin typeface="ColfaxAI"/>
              </a:rPr>
              <a:t>is a descendant of GPT-3 that’s been trained on both natural language and code</a:t>
            </a:r>
            <a:r>
              <a:rPr lang="en-US"/>
              <a:t>.</a:t>
            </a:r>
          </a:p>
          <a:p>
            <a:r>
              <a:rPr lang="en-US"/>
              <a:t>DALL•E is a set of models that can generate or manipulate images from natural language.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8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4/18/23 4:00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11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9229F-6F41-4CC3-A51C-EB832A3392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409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620809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417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7325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31580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994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104592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13495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705536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742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490397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6576728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904990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215620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13151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874344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776948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383774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3330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55903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0867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23398247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5971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432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397057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566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867983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3180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1799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No Patter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Tree>
    <p:extLst>
      <p:ext uri="{BB962C8B-B14F-4D97-AF65-F5344CB8AC3E}">
        <p14:creationId xmlns:p14="http://schemas.microsoft.com/office/powerpoint/2010/main" val="32234439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91FF8-5184-4CE6-8C5A-AA84E78A1D9F}"/>
              </a:ext>
            </a:extLst>
          </p:cNvPr>
          <p:cNvSpPr>
            <a:spLocks noGrp="1"/>
          </p:cNvSpPr>
          <p:nvPr>
            <p:ph type="dt" sz="half" idx="10"/>
          </p:nvPr>
        </p:nvSpPr>
        <p:spPr/>
        <p:txBody>
          <a:bodyPr/>
          <a:lstStyle/>
          <a:p>
            <a:fld id="{FC53AE83-1A98-4CC4-BF26-625578F3DAA2}" type="datetimeFigureOut">
              <a:rPr lang="en-US" smtClean="0"/>
              <a:t>4/18/23</a:t>
            </a:fld>
            <a:endParaRPr lang="en-US"/>
          </a:p>
        </p:txBody>
      </p:sp>
      <p:sp>
        <p:nvSpPr>
          <p:cNvPr id="3" name="Footer Placeholder 2">
            <a:extLst>
              <a:ext uri="{FF2B5EF4-FFF2-40B4-BE49-F238E27FC236}">
                <a16:creationId xmlns:a16="http://schemas.microsoft.com/office/drawing/2014/main" id="{AE39073B-4403-4A4F-8A05-B65CDFDD8E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3714B-65BB-4052-9246-78FD6C9C8129}"/>
              </a:ext>
            </a:extLst>
          </p:cNvPr>
          <p:cNvSpPr>
            <a:spLocks noGrp="1"/>
          </p:cNvSpPr>
          <p:nvPr>
            <p:ph type="sldNum" sz="quarter" idx="12"/>
          </p:nvPr>
        </p:nvSpPr>
        <p:spPr/>
        <p:txBody>
          <a:bodyPr/>
          <a:lstStyle/>
          <a:p>
            <a:fld id="{4F19162B-2123-4C1D-9E70-45E49DC298C6}" type="slidenum">
              <a:rPr lang="en-US" smtClean="0"/>
              <a:t>‹#›</a:t>
            </a:fld>
            <a:endParaRPr lang="en-US"/>
          </a:p>
        </p:txBody>
      </p:sp>
    </p:spTree>
    <p:extLst>
      <p:ext uri="{BB962C8B-B14F-4D97-AF65-F5344CB8AC3E}">
        <p14:creationId xmlns:p14="http://schemas.microsoft.com/office/powerpoint/2010/main" val="1162343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image" Target="../media/image1.emf"/><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 id="2147485234" r:id="rId13"/>
    <p:sldLayoutId id="2147485235" r:id="rId14"/>
    <p:sldLayoutId id="2147485236" r:id="rId15"/>
    <p:sldLayoutId id="2147485237" r:id="rId16"/>
    <p:sldLayoutId id="2147485238" r:id="rId17"/>
    <p:sldLayoutId id="2147485239" r:id="rId18"/>
    <p:sldLayoutId id="2147485240" r:id="rId19"/>
    <p:sldLayoutId id="2147485241" r:id="rId20"/>
    <p:sldLayoutId id="2147485242" r:id="rId21"/>
    <p:sldLayoutId id="2147485243" r:id="rId22"/>
    <p:sldLayoutId id="2147485244" r:id="rId23"/>
    <p:sldLayoutId id="2147485245" r:id="rId24"/>
    <p:sldLayoutId id="2147485246" r:id="rId25"/>
    <p:sldLayoutId id="2147485247" r:id="rId26"/>
    <p:sldLayoutId id="2147485248" r:id="rId27"/>
    <p:sldLayoutId id="2147485249" r:id="rId28"/>
    <p:sldLayoutId id="2147485250" r:id="rId29"/>
    <p:sldLayoutId id="2147485251" r:id="rId30"/>
    <p:sldLayoutId id="2147485252" r:id="rId31"/>
    <p:sldLayoutId id="2147485253" r:id="rId32"/>
    <p:sldLayoutId id="2147485254" r:id="rId33"/>
    <p:sldLayoutId id="2147485255" r:id="rId34"/>
    <p:sldLayoutId id="2147485256" r:id="rId35"/>
    <p:sldLayoutId id="2147485257" r:id="rId36"/>
    <p:sldLayoutId id="2147485258" r:id="rId37"/>
    <p:sldLayoutId id="2147485259" r:id="rId38"/>
    <p:sldLayoutId id="2147485260" r:id="rId39"/>
    <p:sldLayoutId id="2147485261" r:id="rId40"/>
    <p:sldLayoutId id="2147485262" r:id="rId41"/>
    <p:sldLayoutId id="2147485263" r:id="rId42"/>
    <p:sldLayoutId id="2147485264" r:id="rId43"/>
    <p:sldLayoutId id="2147485265" r:id="rId44"/>
    <p:sldLayoutId id="2147485266" r:id="rId45"/>
    <p:sldLayoutId id="2147485267" r:id="rId46"/>
    <p:sldLayoutId id="2147485268" r:id="rId47"/>
    <p:sldLayoutId id="2147485269" r:id="rId48"/>
    <p:sldLayoutId id="2147485270" r:id="rId49"/>
    <p:sldLayoutId id="2147485271" r:id="rId50"/>
    <p:sldLayoutId id="2147485323"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729620213"/>
      </p:ext>
    </p:extLst>
  </p:cSld>
  <p:clrMap bg1="dk1" tx1="lt1" bg2="dk2" tx2="lt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77" r:id="rId5"/>
    <p:sldLayoutId id="2147485278" r:id="rId6"/>
    <p:sldLayoutId id="2147485279" r:id="rId7"/>
    <p:sldLayoutId id="2147485280" r:id="rId8"/>
    <p:sldLayoutId id="2147485281" r:id="rId9"/>
    <p:sldLayoutId id="2147485282" r:id="rId10"/>
    <p:sldLayoutId id="2147485283" r:id="rId11"/>
    <p:sldLayoutId id="2147485284" r:id="rId12"/>
    <p:sldLayoutId id="2147485285" r:id="rId13"/>
    <p:sldLayoutId id="2147485286" r:id="rId14"/>
    <p:sldLayoutId id="2147485287" r:id="rId15"/>
    <p:sldLayoutId id="2147485288" r:id="rId16"/>
    <p:sldLayoutId id="2147485289" r:id="rId17"/>
    <p:sldLayoutId id="2147485290" r:id="rId18"/>
    <p:sldLayoutId id="2147485291" r:id="rId19"/>
    <p:sldLayoutId id="2147485292" r:id="rId20"/>
    <p:sldLayoutId id="2147485293" r:id="rId21"/>
    <p:sldLayoutId id="2147485294" r:id="rId22"/>
    <p:sldLayoutId id="2147485295" r:id="rId23"/>
    <p:sldLayoutId id="2147485296" r:id="rId24"/>
    <p:sldLayoutId id="2147485297" r:id="rId25"/>
    <p:sldLayoutId id="2147485298" r:id="rId26"/>
    <p:sldLayoutId id="2147485299" r:id="rId27"/>
    <p:sldLayoutId id="2147485300" r:id="rId28"/>
    <p:sldLayoutId id="2147485301" r:id="rId29"/>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cognitive-services/openai/concepts/models#gpt-3-models"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hyperlink" Target="https://learn.microsoft.com/en-us/azure/cognitive-services/openai/concepts/models#embeddings-models" TargetMode="External"/><Relationship Id="rId4" Type="http://schemas.openxmlformats.org/officeDocument/2006/relationships/hyperlink" Target="https://learn.microsoft.com/en-us/azure/cognitive-services/openai/concepts/models#codex-model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cognitive-services/openai-service/" TargetMode="External"/><Relationship Id="rId2" Type="http://schemas.openxmlformats.org/officeDocument/2006/relationships/notesSlide" Target="../notesSlides/notesSlide11.xml"/><Relationship Id="rId1" Type="http://schemas.openxmlformats.org/officeDocument/2006/relationships/slideLayout" Target="../slideLayouts/slideLayout75.xml"/><Relationship Id="rId4" Type="http://schemas.openxmlformats.org/officeDocument/2006/relationships/hyperlink" Target="https://microsoft-my.sharepoint.com/personal/dcass_microsoft_com/Documents/AOAI%20field%20asset%20strategy.pptx"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png"/><Relationship Id="rId7" Type="http://schemas.microsoft.com/office/2007/relationships/hdphoto" Target="../media/hdphoto4.wdp"/><Relationship Id="rId2" Type="http://schemas.openxmlformats.org/officeDocument/2006/relationships/image" Target="../media/image86.png"/><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1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97.png"/><Relationship Id="rId11" Type="http://schemas.openxmlformats.org/officeDocument/2006/relationships/image" Target="../media/image102.sv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svg"/></Relationships>
</file>

<file path=ppt/slides/_rels/slide17.xml.rels><?xml version="1.0" encoding="UTF-8" standalone="yes"?>
<Relationships xmlns="http://schemas.openxmlformats.org/package/2006/relationships"><Relationship Id="rId8" Type="http://schemas.openxmlformats.org/officeDocument/2006/relationships/image" Target="../media/image108.svg"/><Relationship Id="rId13" Type="http://schemas.microsoft.com/office/2007/relationships/hdphoto" Target="../media/hdphoto5.wdp"/><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15.xml"/><Relationship Id="rId16" Type="http://schemas.openxmlformats.org/officeDocument/2006/relationships/hyperlink" Target="https://conversational-knowledge-mining.azurewebsites.net/Home/Search?q=seattle" TargetMode="External"/><Relationship Id="rId1" Type="http://schemas.openxmlformats.org/officeDocument/2006/relationships/slideLayout" Target="../slideLayouts/slideLayout12.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hyperlink" Target="https://github.com/microsoft/Customer-Service-Conversational-Insights" TargetMode="External"/><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3.png"/></Relationships>
</file>

<file path=ppt/slides/_rels/slide18.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22.png"/><Relationship Id="rId18" Type="http://schemas.microsoft.com/office/2007/relationships/hdphoto" Target="../media/hdphoto6.wdp"/><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02.svg"/><Relationship Id="rId17" Type="http://schemas.openxmlformats.org/officeDocument/2006/relationships/image" Target="../media/image126.png"/><Relationship Id="rId2" Type="http://schemas.openxmlformats.org/officeDocument/2006/relationships/notesSlide" Target="../notesSlides/notesSlide16.xml"/><Relationship Id="rId16" Type="http://schemas.openxmlformats.org/officeDocument/2006/relationships/image" Target="../media/image125.svg"/><Relationship Id="rId1" Type="http://schemas.openxmlformats.org/officeDocument/2006/relationships/slideLayout" Target="../slideLayouts/slideLayout12.xml"/><Relationship Id="rId6" Type="http://schemas.openxmlformats.org/officeDocument/2006/relationships/image" Target="../media/image117.svg"/><Relationship Id="rId11" Type="http://schemas.openxmlformats.org/officeDocument/2006/relationships/image" Target="../media/image101.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1.svg"/><Relationship Id="rId19" Type="http://schemas.openxmlformats.org/officeDocument/2006/relationships/image" Target="../media/image127.png"/><Relationship Id="rId4" Type="http://schemas.openxmlformats.org/officeDocument/2006/relationships/image" Target="../media/image115.svg"/><Relationship Id="rId9" Type="http://schemas.openxmlformats.org/officeDocument/2006/relationships/image" Target="../media/image120.png"/><Relationship Id="rId14" Type="http://schemas.openxmlformats.org/officeDocument/2006/relationships/image" Target="../media/image123.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21.svg"/></Relationships>
</file>

<file path=ppt/slides/_rels/slide21.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30.svg"/></Relationships>
</file>

<file path=ppt/slides/_rels/slide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30.svg"/></Relationships>
</file>

<file path=ppt/slides/_rels/slide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30.svg"/></Relationships>
</file>

<file path=ppt/slides/_rels/slide29.xml.rels><?xml version="1.0" encoding="UTF-8" standalone="yes"?>
<Relationships xmlns="http://schemas.openxmlformats.org/package/2006/relationships"><Relationship Id="rId3" Type="http://schemas.openxmlformats.org/officeDocument/2006/relationships/hyperlink" Target="https://www.microsoft.com/en-us/haxtoolkit/workbook/" TargetMode="External"/><Relationship Id="rId2" Type="http://schemas.openxmlformats.org/officeDocument/2006/relationships/hyperlink" Target="https://learn.microsoft.com/en-us/azure/cognitive-services/openai/concepts/content-filter"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legal/cognitive-services/openai/transparency-note?context=%2Fazure%2Fcognitive-services%2Fopenai%2Fcontext%2Fcontext#practices-for-responsible-use" TargetMode="External"/><Relationship Id="rId2" Type="http://schemas.openxmlformats.org/officeDocument/2006/relationships/hyperlink" Target="https://www.microsoft.com/research/publication/responsible-bots/"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hyperlink" Target="https://learn.microsoft.com/en-us/azure/cognitive-services/openai/quotas-limits"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azure.microsoft.com/en-us/explore/global-infrastructure/products-by-region/?products=cognitive-services&amp;regions=all"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azure/cognitive-services/openai/reference" TargetMode="External"/><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svg"/><Relationship Id="rId26" Type="http://schemas.openxmlformats.org/officeDocument/2006/relationships/image" Target="../media/image51.png"/><Relationship Id="rId3" Type="http://schemas.openxmlformats.org/officeDocument/2006/relationships/image" Target="../media/image29.jpeg"/><Relationship Id="rId21" Type="http://schemas.openxmlformats.org/officeDocument/2006/relationships/image" Target="../media/image46.png"/><Relationship Id="rId34" Type="http://schemas.openxmlformats.org/officeDocument/2006/relationships/image" Target="../media/image59.png"/><Relationship Id="rId7" Type="http://schemas.openxmlformats.org/officeDocument/2006/relationships/image" Target="../media/image32.jpe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2" Type="http://schemas.openxmlformats.org/officeDocument/2006/relationships/notesSlide" Target="../notesSlides/notesSlide3.xml"/><Relationship Id="rId16" Type="http://schemas.openxmlformats.org/officeDocument/2006/relationships/image" Target="../media/image41.svg"/><Relationship Id="rId20" Type="http://schemas.openxmlformats.org/officeDocument/2006/relationships/image" Target="../media/image45.svg"/><Relationship Id="rId29" Type="http://schemas.openxmlformats.org/officeDocument/2006/relationships/image" Target="../media/image54.png"/><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svg"/><Relationship Id="rId10" Type="http://schemas.openxmlformats.org/officeDocument/2006/relationships/image" Target="../media/image35.svg"/><Relationship Id="rId19" Type="http://schemas.openxmlformats.org/officeDocument/2006/relationships/image" Target="../media/image44.png"/><Relationship Id="rId31" Type="http://schemas.openxmlformats.org/officeDocument/2006/relationships/image" Target="../media/image56.png"/><Relationship Id="rId4" Type="http://schemas.openxmlformats.org/officeDocument/2006/relationships/image" Target="../media/image30.jpe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8" Type="http://schemas.openxmlformats.org/officeDocument/2006/relationships/image" Target="../media/image33.jpeg"/></Relationships>
</file>

<file path=ppt/slides/_rels/slide4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learn.microsoft.com/en-us/legal/cognitive-services/openai/data-privacy" TargetMode="External"/><Relationship Id="rId4" Type="http://schemas.openxmlformats.org/officeDocument/2006/relationships/hyperlink" Target="https://go.microsoft.com/fwlink/?linkid=2197570"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39.svg"/></Relationships>
</file>

<file path=ppt/slides/_rels/slide4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9.xml"/><Relationship Id="rId1" Type="http://schemas.openxmlformats.org/officeDocument/2006/relationships/slideLayout" Target="../slideLayouts/slideLayout47.xml"/><Relationship Id="rId4" Type="http://schemas.openxmlformats.org/officeDocument/2006/relationships/image" Target="../media/image141.png"/></Relationships>
</file>

<file path=ppt/slides/_rels/slide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0.xml"/><Relationship Id="rId1" Type="http://schemas.openxmlformats.org/officeDocument/2006/relationships/slideLayout" Target="../slideLayouts/slideLayout47.xml"/><Relationship Id="rId4" Type="http://schemas.openxmlformats.org/officeDocument/2006/relationships/image" Target="../media/image143.png"/></Relationships>
</file>

<file path=ppt/slides/_rels/slide4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1.xml"/><Relationship Id="rId1" Type="http://schemas.openxmlformats.org/officeDocument/2006/relationships/slideLayout" Target="../slideLayouts/slideLayout47.xml"/><Relationship Id="rId4" Type="http://schemas.openxmlformats.org/officeDocument/2006/relationships/image" Target="../media/image145.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4.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7.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47.xml"/><Relationship Id="rId6" Type="http://schemas.openxmlformats.org/officeDocument/2006/relationships/image" Target="../media/image78.png"/><Relationship Id="rId5" Type="http://schemas.openxmlformats.org/officeDocument/2006/relationships/image" Target="../media/image77.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p:txBody>
          <a:bodyPr/>
          <a:lstStyle/>
          <a:p>
            <a:r>
              <a:rPr lang="en-US"/>
              <a:t>Azure OpenAI Service</a:t>
            </a:r>
          </a:p>
        </p:txBody>
      </p:sp>
      <p:sp>
        <p:nvSpPr>
          <p:cNvPr id="7" name="Text Placeholder 6">
            <a:extLst>
              <a:ext uri="{FF2B5EF4-FFF2-40B4-BE49-F238E27FC236}">
                <a16:creationId xmlns:a16="http://schemas.microsoft.com/office/drawing/2014/main" id="{9BAEDA81-FA91-AFA6-B933-2F429FD59787}"/>
              </a:ext>
            </a:extLst>
          </p:cNvPr>
          <p:cNvSpPr>
            <a:spLocks noGrp="1"/>
          </p:cNvSpPr>
          <p:nvPr>
            <p:ph type="body" sz="quarter" idx="12"/>
          </p:nvPr>
        </p:nvSpPr>
        <p:spPr/>
        <p:txBody>
          <a:bodyPr/>
          <a:lstStyle/>
          <a:p>
            <a:endParaRPr lang="en-US"/>
          </a:p>
        </p:txBody>
      </p:sp>
      <p:pic>
        <p:nvPicPr>
          <p:cNvPr id="3" name="MS logo white - EMF" descr="Microsoft logo white text version">
            <a:extLst>
              <a:ext uri="{FF2B5EF4-FFF2-40B4-BE49-F238E27FC236}">
                <a16:creationId xmlns:a16="http://schemas.microsoft.com/office/drawing/2014/main" id="{F8ABE27F-CF96-AA80-0AD5-164FB20327BB}"/>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54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A0B6F0F9-6AF9-93B1-A15D-33023E675D38}"/>
              </a:ext>
            </a:extLst>
          </p:cNvPr>
          <p:cNvSpPr>
            <a:spLocks noGrp="1"/>
          </p:cNvSpPr>
          <p:nvPr>
            <p:ph type="title"/>
          </p:nvPr>
        </p:nvSpPr>
        <p:spPr>
          <a:xfrm>
            <a:off x="588263" y="457200"/>
            <a:ext cx="11018520" cy="830997"/>
          </a:xfrm>
        </p:spPr>
        <p:txBody>
          <a:bodyPr/>
          <a:lstStyle/>
          <a:p>
            <a:r>
              <a:rPr lang="en-US"/>
              <a:t>Naming Convention</a:t>
            </a:r>
            <a:br>
              <a:rPr lang="en-US"/>
            </a:br>
            <a:r>
              <a:rPr lang="en-US" sz="1800" spc="0">
                <a:solidFill>
                  <a:schemeClr val="accent1"/>
                </a:solidFill>
              </a:rPr>
              <a:t>Azure </a:t>
            </a:r>
            <a:r>
              <a:rPr lang="en-US" sz="1800" spc="0" err="1">
                <a:solidFill>
                  <a:schemeClr val="accent1"/>
                </a:solidFill>
              </a:rPr>
              <a:t>OpenAI's</a:t>
            </a:r>
            <a:r>
              <a:rPr lang="en-US" sz="1800" spc="0">
                <a:solidFill>
                  <a:schemeClr val="accent1"/>
                </a:solidFill>
              </a:rPr>
              <a:t> model names typically correspond to the following standard naming convention:</a:t>
            </a:r>
            <a:endParaRPr lang="en-US" spc="0">
              <a:solidFill>
                <a:schemeClr val="accent1"/>
              </a:solidFill>
            </a:endParaRPr>
          </a:p>
        </p:txBody>
      </p:sp>
      <p:sp>
        <p:nvSpPr>
          <p:cNvPr id="9" name="Rectangle 5">
            <a:extLst>
              <a:ext uri="{FF2B5EF4-FFF2-40B4-BE49-F238E27FC236}">
                <a16:creationId xmlns:a16="http://schemas.microsoft.com/office/drawing/2014/main" id="{CF0F03C6-EC9D-8664-BC42-3AB61473E317}"/>
              </a:ext>
            </a:extLst>
          </p:cNvPr>
          <p:cNvSpPr>
            <a:spLocks noChangeArrowheads="1"/>
          </p:cNvSpPr>
          <p:nvPr/>
        </p:nvSpPr>
        <p:spPr bwMode="auto">
          <a:xfrm>
            <a:off x="3095990" y="1660438"/>
            <a:ext cx="6000020" cy="400110"/>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uLnTx/>
                <a:uFillTx/>
                <a:latin typeface="+mn-lt"/>
                <a:ea typeface="+mn-ea"/>
                <a:cs typeface="Segoe UI" panose="020B0502040204020203" pitchFamily="34" charset="0"/>
              </a:rPr>
              <a:t>{family}  -  {capability}   [-{input-type}]  -  {identifier}</a:t>
            </a:r>
            <a:endParaRPr kumimoji="0" lang="en-US" altLang="en-US" sz="4800" b="0" i="0" u="none" strike="noStrike" kern="1200" cap="none" spc="0" normalizeH="0" baseline="0" noProof="0">
              <a:ln>
                <a:noFill/>
              </a:ln>
              <a:solidFill>
                <a:prstClr val="white"/>
              </a:solidFill>
              <a:effectLst/>
              <a:uLnTx/>
              <a:uFillTx/>
              <a:latin typeface="+mn-lt"/>
              <a:ea typeface="+mn-ea"/>
              <a:cs typeface="+mn-cs"/>
            </a:endParaRPr>
          </a:p>
        </p:txBody>
      </p:sp>
      <p:graphicFrame>
        <p:nvGraphicFramePr>
          <p:cNvPr id="7" name="Table 3">
            <a:extLst>
              <a:ext uri="{FF2B5EF4-FFF2-40B4-BE49-F238E27FC236}">
                <a16:creationId xmlns:a16="http://schemas.microsoft.com/office/drawing/2014/main" id="{C32714CC-3D95-ACC8-FCF3-2CF456B6D29D}"/>
              </a:ext>
            </a:extLst>
          </p:cNvPr>
          <p:cNvGraphicFramePr>
            <a:graphicFrameLocks noGrp="1"/>
          </p:cNvGraphicFramePr>
          <p:nvPr>
            <p:extLst>
              <p:ext uri="{D42A27DB-BD31-4B8C-83A1-F6EECF244321}">
                <p14:modId xmlns:p14="http://schemas.microsoft.com/office/powerpoint/2010/main" val="2102905976"/>
              </p:ext>
            </p:extLst>
          </p:nvPr>
        </p:nvGraphicFramePr>
        <p:xfrm>
          <a:off x="588263" y="2223205"/>
          <a:ext cx="11018520" cy="2574246"/>
        </p:xfrm>
        <a:graphic>
          <a:graphicData uri="http://schemas.openxmlformats.org/drawingml/2006/table">
            <a:tbl>
              <a:tblPr firstRow="1" bandRow="1">
                <a:tableStyleId>{073A0DAA-6AF3-43AB-8588-CEC1D06C72B9}</a:tableStyleId>
              </a:tblPr>
              <a:tblGrid>
                <a:gridCol w="1758569">
                  <a:extLst>
                    <a:ext uri="{9D8B030D-6E8A-4147-A177-3AD203B41FA5}">
                      <a16:colId xmlns:a16="http://schemas.microsoft.com/office/drawing/2014/main" val="4065853324"/>
                    </a:ext>
                  </a:extLst>
                </a:gridCol>
                <a:gridCol w="9259951">
                  <a:extLst>
                    <a:ext uri="{9D8B030D-6E8A-4147-A177-3AD203B41FA5}">
                      <a16:colId xmlns:a16="http://schemas.microsoft.com/office/drawing/2014/main" val="3944524561"/>
                    </a:ext>
                  </a:extLst>
                </a:gridCol>
              </a:tblGrid>
              <a:tr h="458428">
                <a:tc>
                  <a:txBody>
                    <a:bodyPr/>
                    <a:lstStyle/>
                    <a:p>
                      <a:pPr algn="l" fontAlgn="t"/>
                      <a:r>
                        <a:rPr lang="en-US" sz="2000" b="0">
                          <a:effectLst/>
                          <a:latin typeface="+mj-lt"/>
                        </a:rPr>
                        <a:t>Element</a:t>
                      </a:r>
                    </a:p>
                  </a:txBody>
                  <a:tcPr/>
                </a:tc>
                <a:tc>
                  <a:txBody>
                    <a:bodyPr/>
                    <a:lstStyle/>
                    <a:p>
                      <a:pPr algn="l" fontAlgn="t"/>
                      <a:r>
                        <a:rPr lang="en-US" sz="2000" b="0">
                          <a:effectLst/>
                          <a:latin typeface="+mj-lt"/>
                        </a:rPr>
                        <a:t>Description</a:t>
                      </a:r>
                    </a:p>
                  </a:txBody>
                  <a:tcPr/>
                </a:tc>
                <a:extLst>
                  <a:ext uri="{0D108BD9-81ED-4DB2-BD59-A6C34878D82A}">
                    <a16:rowId xmlns:a16="http://schemas.microsoft.com/office/drawing/2014/main" val="2064836917"/>
                  </a:ext>
                </a:extLst>
              </a:tr>
              <a:tr h="387900">
                <a:tc>
                  <a:txBody>
                    <a:bodyPr/>
                    <a:lstStyle/>
                    <a:p>
                      <a:pPr algn="l" fontAlgn="t"/>
                      <a:r>
                        <a:rPr lang="en-US" sz="1600">
                          <a:effectLst/>
                        </a:rPr>
                        <a:t>{family}</a:t>
                      </a:r>
                    </a:p>
                  </a:txBody>
                  <a:tcPr/>
                </a:tc>
                <a:tc>
                  <a:txBody>
                    <a:bodyPr/>
                    <a:lstStyle/>
                    <a:p>
                      <a:pPr algn="l" fontAlgn="t"/>
                      <a:r>
                        <a:rPr lang="en-US" sz="1600">
                          <a:solidFill>
                            <a:schemeClr val="bg1"/>
                          </a:solidFill>
                          <a:effectLst/>
                        </a:rPr>
                        <a:t>The model family of the model. For example, </a:t>
                      </a:r>
                      <a:r>
                        <a:rPr lang="en-US" sz="1600" u="none" strike="noStrike">
                          <a:solidFill>
                            <a:schemeClr val="bg1"/>
                          </a:solidFill>
                          <a:effectLst/>
                          <a:hlinkClick r:id="rId3">
                            <a:extLst>
                              <a:ext uri="{A12FA001-AC4F-418D-AE19-62706E023703}">
                                <ahyp:hlinkClr xmlns:ahyp="http://schemas.microsoft.com/office/drawing/2018/hyperlinkcolor" val="tx"/>
                              </a:ext>
                            </a:extLst>
                          </a:hlinkClick>
                        </a:rPr>
                        <a:t>GPT-3 models</a:t>
                      </a:r>
                      <a:r>
                        <a:rPr lang="en-US" sz="1600">
                          <a:solidFill>
                            <a:schemeClr val="bg1"/>
                          </a:solidFill>
                          <a:effectLst/>
                        </a:rPr>
                        <a:t> uses text, while </a:t>
                      </a:r>
                      <a:r>
                        <a:rPr lang="en-US" sz="1600" u="none" strike="noStrike">
                          <a:solidFill>
                            <a:schemeClr val="bg1"/>
                          </a:solidFill>
                          <a:effectLst/>
                          <a:hlinkClick r:id="rId4">
                            <a:extLst>
                              <a:ext uri="{A12FA001-AC4F-418D-AE19-62706E023703}">
                                <ahyp:hlinkClr xmlns:ahyp="http://schemas.microsoft.com/office/drawing/2018/hyperlinkcolor" val="tx"/>
                              </a:ext>
                            </a:extLst>
                          </a:hlinkClick>
                        </a:rPr>
                        <a:t>Codex models</a:t>
                      </a:r>
                      <a:r>
                        <a:rPr lang="en-US" sz="1600">
                          <a:solidFill>
                            <a:schemeClr val="bg1"/>
                          </a:solidFill>
                          <a:effectLst/>
                        </a:rPr>
                        <a:t> use code.</a:t>
                      </a:r>
                    </a:p>
                  </a:txBody>
                  <a:tcPr/>
                </a:tc>
                <a:extLst>
                  <a:ext uri="{0D108BD9-81ED-4DB2-BD59-A6C34878D82A}">
                    <a16:rowId xmlns:a16="http://schemas.microsoft.com/office/drawing/2014/main" val="2707374067"/>
                  </a:ext>
                </a:extLst>
              </a:tr>
              <a:tr h="670009">
                <a:tc>
                  <a:txBody>
                    <a:bodyPr/>
                    <a:lstStyle/>
                    <a:p>
                      <a:pPr algn="l" fontAlgn="t"/>
                      <a:r>
                        <a:rPr lang="en-US" sz="1600">
                          <a:effectLst/>
                        </a:rPr>
                        <a:t>{capability}</a:t>
                      </a:r>
                    </a:p>
                  </a:txBody>
                  <a:tcPr/>
                </a:tc>
                <a:tc>
                  <a:txBody>
                    <a:bodyPr/>
                    <a:lstStyle/>
                    <a:p>
                      <a:pPr algn="l" fontAlgn="t"/>
                      <a:r>
                        <a:rPr lang="en-US" sz="1600">
                          <a:solidFill>
                            <a:schemeClr val="bg1"/>
                          </a:solidFill>
                          <a:effectLst/>
                        </a:rPr>
                        <a:t>The relative capability of the model. For example, GPT-3 models include ada, babbage, curie, and davinci.</a:t>
                      </a:r>
                    </a:p>
                  </a:txBody>
                  <a:tcPr/>
                </a:tc>
                <a:extLst>
                  <a:ext uri="{0D108BD9-81ED-4DB2-BD59-A6C34878D82A}">
                    <a16:rowId xmlns:a16="http://schemas.microsoft.com/office/drawing/2014/main" val="2867793266"/>
                  </a:ext>
                </a:extLst>
              </a:tr>
              <a:tr h="670009">
                <a:tc>
                  <a:txBody>
                    <a:bodyPr/>
                    <a:lstStyle/>
                    <a:p>
                      <a:pPr algn="l" fontAlgn="t"/>
                      <a:r>
                        <a:rPr lang="en-US" sz="1600">
                          <a:effectLst/>
                        </a:rPr>
                        <a:t>{input-type}</a:t>
                      </a:r>
                    </a:p>
                  </a:txBody>
                  <a:tcPr/>
                </a:tc>
                <a:tc>
                  <a:txBody>
                    <a:bodyPr/>
                    <a:lstStyle/>
                    <a:p>
                      <a:pPr algn="l" fontAlgn="t"/>
                      <a:r>
                        <a:rPr lang="en-US" sz="1600">
                          <a:solidFill>
                            <a:schemeClr val="bg1"/>
                          </a:solidFill>
                          <a:effectLst/>
                        </a:rPr>
                        <a:t>(</a:t>
                      </a:r>
                      <a:r>
                        <a:rPr lang="en-US" sz="1600" u="none" strike="noStrike">
                          <a:solidFill>
                            <a:schemeClr val="bg1"/>
                          </a:solidFill>
                          <a:effectLst/>
                          <a:hlinkClick r:id="rId5">
                            <a:extLst>
                              <a:ext uri="{A12FA001-AC4F-418D-AE19-62706E023703}">
                                <ahyp:hlinkClr xmlns:ahyp="http://schemas.microsoft.com/office/drawing/2018/hyperlinkcolor" val="tx"/>
                              </a:ext>
                            </a:extLst>
                          </a:hlinkClick>
                        </a:rPr>
                        <a:t>Embeddings models</a:t>
                      </a:r>
                      <a:r>
                        <a:rPr lang="en-US" sz="1600">
                          <a:solidFill>
                            <a:schemeClr val="bg1"/>
                          </a:solidFill>
                          <a:effectLst/>
                        </a:rPr>
                        <a:t> only) The input type of the embedding supported by the model. For example, text search embedding models support doc and query.</a:t>
                      </a:r>
                    </a:p>
                  </a:txBody>
                  <a:tcPr/>
                </a:tc>
                <a:extLst>
                  <a:ext uri="{0D108BD9-81ED-4DB2-BD59-A6C34878D82A}">
                    <a16:rowId xmlns:a16="http://schemas.microsoft.com/office/drawing/2014/main" val="604786949"/>
                  </a:ext>
                </a:extLst>
              </a:tr>
              <a:tr h="387900">
                <a:tc>
                  <a:txBody>
                    <a:bodyPr/>
                    <a:lstStyle/>
                    <a:p>
                      <a:pPr algn="l" fontAlgn="t"/>
                      <a:r>
                        <a:rPr lang="en-US" sz="1600">
                          <a:effectLst/>
                        </a:rPr>
                        <a:t>{identifier}</a:t>
                      </a:r>
                    </a:p>
                  </a:txBody>
                  <a:tcPr/>
                </a:tc>
                <a:tc>
                  <a:txBody>
                    <a:bodyPr/>
                    <a:lstStyle/>
                    <a:p>
                      <a:pPr algn="l" fontAlgn="t"/>
                      <a:r>
                        <a:rPr lang="en-US" sz="1600">
                          <a:effectLst/>
                        </a:rPr>
                        <a:t>The version identifier of the model.</a:t>
                      </a:r>
                    </a:p>
                  </a:txBody>
                  <a:tcPr/>
                </a:tc>
                <a:extLst>
                  <a:ext uri="{0D108BD9-81ED-4DB2-BD59-A6C34878D82A}">
                    <a16:rowId xmlns:a16="http://schemas.microsoft.com/office/drawing/2014/main" val="1133589021"/>
                  </a:ext>
                </a:extLst>
              </a:tr>
            </a:tbl>
          </a:graphicData>
        </a:graphic>
      </p:graphicFrame>
      <p:sp>
        <p:nvSpPr>
          <p:cNvPr id="11" name="Rectangle 5">
            <a:extLst>
              <a:ext uri="{FF2B5EF4-FFF2-40B4-BE49-F238E27FC236}">
                <a16:creationId xmlns:a16="http://schemas.microsoft.com/office/drawing/2014/main" id="{0CB5BD58-EAFF-AC2C-F4E8-5FDCD6B524C6}"/>
              </a:ext>
            </a:extLst>
          </p:cNvPr>
          <p:cNvSpPr>
            <a:spLocks noChangeArrowheads="1"/>
          </p:cNvSpPr>
          <p:nvPr/>
        </p:nvSpPr>
        <p:spPr bwMode="auto">
          <a:xfrm>
            <a:off x="783749" y="4970896"/>
            <a:ext cx="4226536" cy="400110"/>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effectLst/>
                <a:uLnTx/>
                <a:uFillTx/>
                <a:latin typeface="+mn-lt"/>
                <a:ea typeface="+mn-ea"/>
                <a:cs typeface="Segoe UI" panose="020B0502040204020203" pitchFamily="34" charset="0"/>
              </a:rPr>
              <a:t>text – davinci – 003</a:t>
            </a:r>
            <a:endParaRPr kumimoji="0" lang="en-US" altLang="en-US" sz="4800" b="0" i="0" u="none" strike="noStrike" kern="1200" cap="none" spc="0" normalizeH="0" baseline="0" noProof="0">
              <a:ln>
                <a:noFill/>
              </a:ln>
              <a:effectLst/>
              <a:uLnTx/>
              <a:uFillTx/>
              <a:latin typeface="+mn-lt"/>
              <a:ea typeface="+mn-ea"/>
            </a:endParaRPr>
          </a:p>
        </p:txBody>
      </p:sp>
      <p:sp>
        <p:nvSpPr>
          <p:cNvPr id="13" name="Rectangle 5">
            <a:extLst>
              <a:ext uri="{FF2B5EF4-FFF2-40B4-BE49-F238E27FC236}">
                <a16:creationId xmlns:a16="http://schemas.microsoft.com/office/drawing/2014/main" id="{678B711C-DE3F-B043-E5F0-1DBBFD718985}"/>
              </a:ext>
            </a:extLst>
          </p:cNvPr>
          <p:cNvSpPr>
            <a:spLocks noChangeArrowheads="1"/>
          </p:cNvSpPr>
          <p:nvPr/>
        </p:nvSpPr>
        <p:spPr bwMode="auto">
          <a:xfrm>
            <a:off x="783749" y="5600234"/>
            <a:ext cx="4226536" cy="307777"/>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effectLst/>
                <a:uLnTx/>
                <a:uFillTx/>
                <a:latin typeface="+mn-lt"/>
                <a:ea typeface="+mn-ea"/>
                <a:cs typeface="Segoe UI" panose="020B0502040204020203" pitchFamily="34" charset="0"/>
              </a:rPr>
              <a:t>{family} - {capability}[ {identifier}</a:t>
            </a:r>
            <a:endParaRPr kumimoji="0" lang="en-US" altLang="en-US" sz="3600" b="0" i="0" u="none" strike="noStrike" kern="1200" cap="none" spc="0" normalizeH="0" baseline="0" noProof="0">
              <a:ln>
                <a:noFill/>
              </a:ln>
              <a:effectLst/>
              <a:uLnTx/>
              <a:uFillTx/>
              <a:latin typeface="+mn-lt"/>
              <a:ea typeface="+mn-ea"/>
            </a:endParaRPr>
          </a:p>
        </p:txBody>
      </p:sp>
      <p:sp>
        <p:nvSpPr>
          <p:cNvPr id="24" name="Rectangle 5">
            <a:extLst>
              <a:ext uri="{FF2B5EF4-FFF2-40B4-BE49-F238E27FC236}">
                <a16:creationId xmlns:a16="http://schemas.microsoft.com/office/drawing/2014/main" id="{140EC428-16CE-7E4E-7DC3-F3E3538EE9BB}"/>
              </a:ext>
            </a:extLst>
          </p:cNvPr>
          <p:cNvSpPr>
            <a:spLocks noChangeArrowheads="1"/>
          </p:cNvSpPr>
          <p:nvPr/>
        </p:nvSpPr>
        <p:spPr bwMode="auto">
          <a:xfrm>
            <a:off x="5010285" y="5600234"/>
            <a:ext cx="6397966" cy="307777"/>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normAutofit fontScale="775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effectLst/>
                <a:uLnTx/>
                <a:uFillTx/>
                <a:latin typeface="+mn-lt"/>
                <a:ea typeface="+mn-ea"/>
                <a:cs typeface="+mn-cs"/>
              </a:rPr>
              <a:t>This model is a GPT-3 text model, the most powerful (</a:t>
            </a:r>
            <a:r>
              <a:rPr kumimoji="0" lang="en-US" altLang="en-US" sz="1600" b="0" i="0" u="none" strike="noStrike" kern="1200" cap="none" spc="0" normalizeH="0" baseline="0" noProof="0" err="1">
                <a:ln>
                  <a:noFill/>
                </a:ln>
                <a:effectLst/>
                <a:uLnTx/>
                <a:uFillTx/>
                <a:latin typeface="+mn-lt"/>
                <a:ea typeface="+mn-ea"/>
                <a:cs typeface="+mn-cs"/>
              </a:rPr>
              <a:t>davinci</a:t>
            </a:r>
            <a:r>
              <a:rPr kumimoji="0" lang="en-US" altLang="en-US" sz="1600" b="0" i="0" u="none" strike="noStrike" kern="1200" cap="none" spc="0" normalizeH="0" baseline="0" noProof="0">
                <a:ln>
                  <a:noFill/>
                </a:ln>
                <a:effectLst/>
                <a:uLnTx/>
                <a:uFillTx/>
                <a:latin typeface="+mn-lt"/>
                <a:ea typeface="+mn-ea"/>
                <a:cs typeface="+mn-cs"/>
              </a:rPr>
              <a:t>), and of the latest version (003)</a:t>
            </a:r>
          </a:p>
        </p:txBody>
      </p:sp>
      <p:sp>
        <p:nvSpPr>
          <p:cNvPr id="8" name="TextBox 7">
            <a:extLst>
              <a:ext uri="{FF2B5EF4-FFF2-40B4-BE49-F238E27FC236}">
                <a16:creationId xmlns:a16="http://schemas.microsoft.com/office/drawing/2014/main" id="{2D2CBE40-965E-0C83-0602-F237708A999C}"/>
              </a:ext>
            </a:extLst>
          </p:cNvPr>
          <p:cNvSpPr txBox="1"/>
          <p:nvPr/>
        </p:nvSpPr>
        <p:spPr>
          <a:xfrm>
            <a:off x="5259282" y="6026741"/>
            <a:ext cx="6424979"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solidFill>
                <a:effectLst/>
                <a:uLnTx/>
                <a:uFillTx/>
                <a:cs typeface="Calibri" panose="020F0502020204030204" pitchFamily="34" charset="0"/>
              </a:rPr>
              <a:t>*https://learn.microsoft.com/en-us/azure/cognitive-services/openai/concepts/models</a:t>
            </a:r>
          </a:p>
        </p:txBody>
      </p:sp>
      <p:sp>
        <p:nvSpPr>
          <p:cNvPr id="14" name="Arrow: Down 13">
            <a:extLst>
              <a:ext uri="{FF2B5EF4-FFF2-40B4-BE49-F238E27FC236}">
                <a16:creationId xmlns:a16="http://schemas.microsoft.com/office/drawing/2014/main" id="{0AF56E47-0805-0B28-CCFF-4834B0A0B758}"/>
              </a:ext>
              <a:ext uri="{C183D7F6-B498-43B3-948B-1728B52AA6E4}">
                <adec:decorative xmlns:adec="http://schemas.microsoft.com/office/drawing/2017/decorative" val="1"/>
              </a:ext>
            </a:extLst>
          </p:cNvPr>
          <p:cNvSpPr/>
          <p:nvPr/>
        </p:nvSpPr>
        <p:spPr bwMode="auto">
          <a:xfrm rot="10800000">
            <a:off x="2045411" y="5306311"/>
            <a:ext cx="138546" cy="307777"/>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Arrow: Down 20">
            <a:extLst>
              <a:ext uri="{FF2B5EF4-FFF2-40B4-BE49-F238E27FC236}">
                <a16:creationId xmlns:a16="http://schemas.microsoft.com/office/drawing/2014/main" id="{1C4AD98F-066F-4415-D7EA-BFEC775B5B01}"/>
              </a:ext>
              <a:ext uri="{C183D7F6-B498-43B3-948B-1728B52AA6E4}">
                <adec:decorative xmlns:adec="http://schemas.microsoft.com/office/drawing/2017/decorative" val="1"/>
              </a:ext>
            </a:extLst>
          </p:cNvPr>
          <p:cNvSpPr/>
          <p:nvPr/>
        </p:nvSpPr>
        <p:spPr bwMode="auto">
          <a:xfrm rot="10800000">
            <a:off x="2875786" y="5304168"/>
            <a:ext cx="138546" cy="307777"/>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 name="Arrow: Down 22">
            <a:extLst>
              <a:ext uri="{FF2B5EF4-FFF2-40B4-BE49-F238E27FC236}">
                <a16:creationId xmlns:a16="http://schemas.microsoft.com/office/drawing/2014/main" id="{DDB65152-50FC-CB75-6EBD-92488F63F6F8}"/>
              </a:ext>
              <a:ext uri="{C183D7F6-B498-43B3-948B-1728B52AA6E4}">
                <adec:decorative xmlns:adec="http://schemas.microsoft.com/office/drawing/2017/decorative" val="1"/>
              </a:ext>
            </a:extLst>
          </p:cNvPr>
          <p:cNvSpPr/>
          <p:nvPr/>
        </p:nvSpPr>
        <p:spPr bwMode="auto">
          <a:xfrm rot="10800000">
            <a:off x="3621541" y="5306311"/>
            <a:ext cx="138546" cy="307777"/>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64408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1090765" cy="3770263"/>
          </a:xfrm>
        </p:spPr>
        <p:txBody>
          <a:bodyPr wrap="square"/>
          <a:lstStyle/>
          <a:p>
            <a:r>
              <a:rPr lang="en-US"/>
              <a:t>Davinci</a:t>
            </a:r>
            <a:br>
              <a:rPr lang="en-US"/>
            </a:br>
            <a:br>
              <a:rPr lang="en-US"/>
            </a:br>
            <a:br>
              <a:rPr lang="en-US"/>
            </a:br>
            <a:endParaRPr lang="en-US"/>
          </a:p>
          <a:p>
            <a:r>
              <a:rPr lang="en-US"/>
              <a:t>Curie</a:t>
            </a:r>
            <a:br>
              <a:rPr lang="en-US"/>
            </a:br>
            <a:br>
              <a:rPr lang="en-US"/>
            </a:br>
            <a:endParaRPr lang="en-US"/>
          </a:p>
          <a:p>
            <a:r>
              <a:rPr lang="en-US"/>
              <a:t>Babbage</a:t>
            </a:r>
            <a:br>
              <a:rPr lang="en-US"/>
            </a:br>
            <a:endParaRPr lang="en-US"/>
          </a:p>
          <a:p>
            <a:r>
              <a:rPr lang="en-US"/>
              <a:t>Ada</a:t>
            </a:r>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3628696" y="2017713"/>
            <a:ext cx="4427483" cy="4385816"/>
          </a:xfrm>
        </p:spPr>
        <p:txBody>
          <a:bodyPr/>
          <a:lstStyle/>
          <a:p>
            <a:r>
              <a:rPr lang="en-US" b="1"/>
              <a:t>Most capable</a:t>
            </a:r>
            <a:r>
              <a:rPr lang="en-US"/>
              <a:t> GPT-3 model. Can do any task the other models can do, often with </a:t>
            </a:r>
            <a:r>
              <a:rPr lang="en-US" i="1"/>
              <a:t>higher quality</a:t>
            </a:r>
            <a:r>
              <a:rPr lang="en-US"/>
              <a:t>, </a:t>
            </a:r>
            <a:r>
              <a:rPr lang="en-US" i="1"/>
              <a:t>longer output</a:t>
            </a:r>
            <a:r>
              <a:rPr lang="en-US"/>
              <a:t> and </a:t>
            </a:r>
            <a:r>
              <a:rPr lang="en-US" i="1"/>
              <a:t>better instruction-following</a:t>
            </a:r>
            <a:r>
              <a:rPr lang="en-US"/>
              <a:t>.</a:t>
            </a:r>
          </a:p>
          <a:p>
            <a:r>
              <a:rPr lang="en-US" b="1"/>
              <a:t>Very capable</a:t>
            </a:r>
            <a:r>
              <a:rPr lang="en-US"/>
              <a:t>, but </a:t>
            </a:r>
            <a:r>
              <a:rPr lang="en-US" i="1"/>
              <a:t>faster</a:t>
            </a:r>
            <a:r>
              <a:rPr lang="en-US"/>
              <a:t> and </a:t>
            </a:r>
            <a:r>
              <a:rPr lang="en-US" i="1"/>
              <a:t>lower cost</a:t>
            </a:r>
            <a:r>
              <a:rPr lang="en-US"/>
              <a:t> than Davinci.</a:t>
            </a:r>
            <a:br>
              <a:rPr lang="en-US"/>
            </a:br>
            <a:endParaRPr lang="en-US"/>
          </a:p>
          <a:p>
            <a:r>
              <a:rPr lang="en-US" b="1"/>
              <a:t>Capable</a:t>
            </a:r>
            <a:r>
              <a:rPr lang="en-US"/>
              <a:t> of straightforward tasks, </a:t>
            </a:r>
            <a:r>
              <a:rPr lang="en-US" i="1"/>
              <a:t>very fast</a:t>
            </a:r>
            <a:r>
              <a:rPr lang="en-US"/>
              <a:t>, and </a:t>
            </a:r>
            <a:r>
              <a:rPr lang="en-US" i="1"/>
              <a:t>lower cost</a:t>
            </a:r>
            <a:r>
              <a:rPr lang="en-US"/>
              <a:t>.</a:t>
            </a:r>
          </a:p>
          <a:p>
            <a:r>
              <a:rPr lang="en-US" b="1"/>
              <a:t>Capable</a:t>
            </a:r>
            <a:r>
              <a:rPr lang="en-US"/>
              <a:t> of very simple tasks, usually the </a:t>
            </a:r>
            <a:r>
              <a:rPr lang="en-US" i="1"/>
              <a:t>fastest</a:t>
            </a:r>
            <a:r>
              <a:rPr lang="en-US"/>
              <a:t> model in the GPT-3 series, and </a:t>
            </a:r>
            <a:r>
              <a:rPr lang="en-US" u="sng"/>
              <a:t>lowest cost</a:t>
            </a:r>
            <a:r>
              <a:rPr lang="en-US"/>
              <a:t>.</a:t>
            </a:r>
          </a:p>
        </p:txBody>
      </p:sp>
      <p:sp>
        <p:nvSpPr>
          <p:cNvPr id="12" name="Text Placeholder 4">
            <a:extLst>
              <a:ext uri="{FF2B5EF4-FFF2-40B4-BE49-F238E27FC236}">
                <a16:creationId xmlns:a16="http://schemas.microsoft.com/office/drawing/2014/main" id="{FF387D44-1D52-6654-7955-6FE95186DDD8}"/>
              </a:ext>
            </a:extLst>
          </p:cNvPr>
          <p:cNvSpPr txBox="1">
            <a:spLocks/>
          </p:cNvSpPr>
          <p:nvPr/>
        </p:nvSpPr>
        <p:spPr>
          <a:xfrm>
            <a:off x="8285935" y="2017713"/>
            <a:ext cx="3317801" cy="43858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Complex intent, cause and effect, summarization for audience</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Language translation, complex classification, text sentiment, summarization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Moderate classification, semantic search classification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Parsing text, simple classification, address correction, keywords</a:t>
            </a:r>
            <a:endParaRPr kumimoji="0" lang="en-US" sz="20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 name="Text Placeholder 3">
            <a:extLst>
              <a:ext uri="{FF2B5EF4-FFF2-40B4-BE49-F238E27FC236}">
                <a16:creationId xmlns:a16="http://schemas.microsoft.com/office/drawing/2014/main" id="{DA46F8B1-69EC-00C7-12C0-26D1481E92C7}"/>
              </a:ext>
            </a:extLst>
          </p:cNvPr>
          <p:cNvSpPr txBox="1">
            <a:spLocks/>
          </p:cNvSpPr>
          <p:nvPr/>
        </p:nvSpPr>
        <p:spPr>
          <a:xfrm>
            <a:off x="1908784" y="2017713"/>
            <a:ext cx="1490156" cy="37702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4,096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p>
        </p:txBody>
      </p:sp>
      <p:sp>
        <p:nvSpPr>
          <p:cNvPr id="16" name="Text Placeholder 2">
            <a:extLst>
              <a:ext uri="{FF2B5EF4-FFF2-40B4-BE49-F238E27FC236}">
                <a16:creationId xmlns:a16="http://schemas.microsoft.com/office/drawing/2014/main" id="{69E9C10D-4A2A-E3D3-6A88-9E939E379004}"/>
              </a:ext>
            </a:extLst>
          </p:cNvPr>
          <p:cNvSpPr txBox="1">
            <a:spLocks/>
          </p:cNvSpPr>
          <p:nvPr/>
        </p:nvSpPr>
        <p:spPr>
          <a:xfrm>
            <a:off x="1904264" y="1302868"/>
            <a:ext cx="1877567"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UI"/>
              </a:rPr>
              <a:t>Max # Tokens per Request</a:t>
            </a:r>
            <a:endParaRPr kumimoji="0" lang="en-US" sz="18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3628696" y="1436688"/>
            <a:ext cx="572025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 performance, cost</a:t>
            </a:r>
          </a:p>
        </p:txBody>
      </p:sp>
      <p:sp>
        <p:nvSpPr>
          <p:cNvPr id="20" name="Text Placeholder 2">
            <a:extLst>
              <a:ext uri="{FF2B5EF4-FFF2-40B4-BE49-F238E27FC236}">
                <a16:creationId xmlns:a16="http://schemas.microsoft.com/office/drawing/2014/main" id="{45F952BA-93C7-A11D-0673-E76B293AF8AB}"/>
              </a:ext>
            </a:extLst>
          </p:cNvPr>
          <p:cNvSpPr txBox="1">
            <a:spLocks/>
          </p:cNvSpPr>
          <p:nvPr/>
        </p:nvSpPr>
        <p:spPr>
          <a:xfrm>
            <a:off x="8285934" y="1436688"/>
            <a:ext cx="3317801"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Use cases</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476881"/>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335577"/>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GPT-3 Family of Models</a:t>
            </a: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351817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3033242" cy="3770263"/>
          </a:xfrm>
        </p:spPr>
        <p:txBody>
          <a:bodyPr wrap="square"/>
          <a:lstStyle/>
          <a:p>
            <a:r>
              <a:rPr lang="en-US"/>
              <a:t>text-davinci-002</a:t>
            </a:r>
            <a:br>
              <a:rPr lang="en-US"/>
            </a:br>
            <a:br>
              <a:rPr lang="en-US"/>
            </a:br>
            <a:br>
              <a:rPr lang="en-US"/>
            </a:br>
            <a:endParaRPr lang="en-US"/>
          </a:p>
          <a:p>
            <a:r>
              <a:rPr lang="en-US"/>
              <a:t>text-davinci-003</a:t>
            </a:r>
            <a:br>
              <a:rPr lang="en-US"/>
            </a:br>
            <a:br>
              <a:rPr lang="en-US"/>
            </a:br>
            <a:endParaRPr lang="en-US"/>
          </a:p>
          <a:p>
            <a:r>
              <a:rPr lang="en-US" err="1"/>
              <a:t>ChatGPT</a:t>
            </a:r>
            <a:r>
              <a:rPr lang="en-US"/>
              <a:t> model (gpt-3.5)</a:t>
            </a:r>
          </a:p>
          <a:p>
            <a:r>
              <a:rPr lang="en-US" i="1"/>
              <a:t>(coming soon)</a:t>
            </a:r>
            <a:br>
              <a:rPr lang="en-US"/>
            </a:br>
            <a:endParaRPr lang="en-US"/>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4144880" y="2017713"/>
            <a:ext cx="6732290" cy="3847207"/>
          </a:xfrm>
        </p:spPr>
        <p:txBody>
          <a:bodyPr/>
          <a:lstStyle/>
          <a:p>
            <a:r>
              <a:rPr lang="en-US"/>
              <a:t>A GPT-3.5 model that was fine-tuned on natural language instructions and can perform a variety of tasks including summarization, question answering, classification, and more.</a:t>
            </a:r>
            <a:endParaRPr lang="en-US" sz="600"/>
          </a:p>
          <a:p>
            <a:r>
              <a:rPr lang="en-US"/>
              <a:t>An improvement over the text-davinci-002 model. The model is similar to its predecessor but generally more capable across all tasks.</a:t>
            </a:r>
            <a:endParaRPr lang="en-US" sz="100"/>
          </a:p>
          <a:p>
            <a:r>
              <a:rPr lang="en-US"/>
              <a:t>A model fine-tuned from text-davinci-002 that was optimized for working with dialogue. </a:t>
            </a:r>
            <a:r>
              <a:rPr lang="en-US" err="1"/>
              <a:t>ChatGPT</a:t>
            </a:r>
            <a:r>
              <a:rPr lang="en-US"/>
              <a:t> is a great model to use for conversational tasks and also excels at creative tasks.</a:t>
            </a: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4144880" y="1436688"/>
            <a:ext cx="8025062"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521486"/>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941864"/>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Comparing the GPT-3.5 models</a:t>
            </a: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7" name="TextBox 6">
            <a:hlinkClick r:id="rId3"/>
            <a:extLst>
              <a:ext uri="{FF2B5EF4-FFF2-40B4-BE49-F238E27FC236}">
                <a16:creationId xmlns:a16="http://schemas.microsoft.com/office/drawing/2014/main" id="{31245084-DB94-A80D-8A84-BF768A03C070}"/>
              </a:ext>
            </a:extLst>
          </p:cNvPr>
          <p:cNvSpPr txBox="1"/>
          <p:nvPr/>
        </p:nvSpPr>
        <p:spPr>
          <a:xfrm>
            <a:off x="5593928" y="6378392"/>
            <a:ext cx="5967046"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Visit the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4"/>
              </a:rPr>
              <a:t>Azure OpenAI Service pricing page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for pricing details</a:t>
            </a:r>
          </a:p>
        </p:txBody>
      </p:sp>
    </p:spTree>
    <p:extLst>
      <p:ext uri="{BB962C8B-B14F-4D97-AF65-F5344CB8AC3E}">
        <p14:creationId xmlns:p14="http://schemas.microsoft.com/office/powerpoint/2010/main" val="23384109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p:txBody>
          <a:bodyPr/>
          <a:lstStyle/>
          <a:p>
            <a:r>
              <a:rPr lang="en-US"/>
              <a:t>Industry examples and uses for GPT-3</a:t>
            </a:r>
          </a:p>
        </p:txBody>
      </p:sp>
      <p:graphicFrame>
        <p:nvGraphicFramePr>
          <p:cNvPr id="73" name="Table 2">
            <a:extLst>
              <a:ext uri="{FF2B5EF4-FFF2-40B4-BE49-F238E27FC236}">
                <a16:creationId xmlns:a16="http://schemas.microsoft.com/office/drawing/2014/main" id="{F81B035B-8D87-493B-9E8D-8564E47A1C64}"/>
              </a:ext>
            </a:extLst>
          </p:cNvPr>
          <p:cNvGraphicFramePr>
            <a:graphicFrameLocks noGrp="1"/>
          </p:cNvGraphicFramePr>
          <p:nvPr>
            <p:extLst>
              <p:ext uri="{D42A27DB-BD31-4B8C-83A1-F6EECF244321}">
                <p14:modId xmlns:p14="http://schemas.microsoft.com/office/powerpoint/2010/main" val="478121450"/>
              </p:ext>
            </p:extLst>
          </p:nvPr>
        </p:nvGraphicFramePr>
        <p:xfrm>
          <a:off x="584200" y="1436690"/>
          <a:ext cx="11128829" cy="4937125"/>
        </p:xfrm>
        <a:graphic>
          <a:graphicData uri="http://schemas.openxmlformats.org/drawingml/2006/table">
            <a:tbl>
              <a:tblPr firstRow="1" bandRow="1">
                <a:tableStyleId>{2D5ABB26-0587-4C30-8999-92F81FD0307C}</a:tableStyleId>
              </a:tblPr>
              <a:tblGrid>
                <a:gridCol w="2917096">
                  <a:extLst>
                    <a:ext uri="{9D8B030D-6E8A-4147-A177-3AD203B41FA5}">
                      <a16:colId xmlns:a16="http://schemas.microsoft.com/office/drawing/2014/main" val="3979698070"/>
                    </a:ext>
                  </a:extLst>
                </a:gridCol>
                <a:gridCol w="8211733">
                  <a:extLst>
                    <a:ext uri="{9D8B030D-6E8A-4147-A177-3AD203B41FA5}">
                      <a16:colId xmlns:a16="http://schemas.microsoft.com/office/drawing/2014/main" val="1654161039"/>
                    </a:ext>
                  </a:extLst>
                </a:gridCol>
              </a:tblGrid>
              <a:tr h="483235">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600" i="0">
                          <a:solidFill>
                            <a:schemeClr val="accent1"/>
                          </a:solidFill>
                          <a:latin typeface="Segoe UI Semibold" panose="020B0702040204020203" pitchFamily="34" charset="0"/>
                          <a:cs typeface="Segoe UI Semibold" panose="020B0702040204020203" pitchFamily="34" charset="0"/>
                        </a:rPr>
                        <a:t>Customer Service</a:t>
                      </a:r>
                    </a:p>
                  </a:txBody>
                  <a:tcPr anchor="ct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mn-lt"/>
                          <a:ea typeface="+mn-ea"/>
                          <a:cs typeface="Segoe UI Light" panose="020B0502040204020203" pitchFamily="34" charset="0"/>
                        </a:rPr>
                        <a:t>GPT-3 is used to automate response to customer inquiries</a:t>
                      </a:r>
                      <a:endParaRPr kumimoji="0" lang="en-CA" sz="1400" b="0" i="0" u="none" strike="noStrike" kern="1200" cap="none" spc="0" normalizeH="0" baseline="0" noProof="0">
                        <a:ln>
                          <a:noFill/>
                        </a:ln>
                        <a:solidFill>
                          <a:prstClr val="black"/>
                        </a:solidFill>
                        <a:effectLst/>
                        <a:uLnTx/>
                        <a:uFillTx/>
                        <a:latin typeface="+mn-lt"/>
                        <a:ea typeface="+mn-ea"/>
                        <a:cs typeface="+mn-cs"/>
                      </a:endParaRPr>
                    </a:p>
                  </a:txBody>
                  <a:tcPr anchor="ct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483235">
                <a:tc>
                  <a:txBody>
                    <a:bodyPr/>
                    <a:lstStyle/>
                    <a:p>
                      <a:pPr algn="r"/>
                      <a:r>
                        <a:rPr lang="en-US" sz="1600" i="0" kern="1200">
                          <a:solidFill>
                            <a:schemeClr val="accent1"/>
                          </a:solidFill>
                          <a:latin typeface="Segoe UI Semibold" panose="020B0702040204020203" pitchFamily="34" charset="0"/>
                          <a:ea typeface="+mn-ea"/>
                          <a:cs typeface="Segoe UI Semibold" panose="020B0702040204020203" pitchFamily="34" charset="0"/>
                        </a:rPr>
                        <a:t>Reporting</a:t>
                      </a:r>
                    </a:p>
                  </a:txBody>
                  <a:tcPr anchor="ct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mn-lt"/>
                          <a:ea typeface="+mn-ea"/>
                          <a:cs typeface="Segoe UI Light" panose="020B0502040204020203" pitchFamily="34" charset="0"/>
                        </a:rPr>
                        <a:t>Generate reports with GPT-3, making it easier for companies to get the most up-to-date information</a:t>
                      </a:r>
                      <a:endParaRPr kumimoji="0" lang="en-CA" sz="1400" b="0" i="0" u="none" strike="noStrike" kern="1200" cap="none" spc="0" normalizeH="0" baseline="0" noProof="0">
                        <a:ln>
                          <a:noFill/>
                        </a:ln>
                        <a:solidFill>
                          <a:prstClr val="black"/>
                        </a:solidFill>
                        <a:effectLst/>
                        <a:uLnTx/>
                        <a:uFillTx/>
                        <a:latin typeface="+mn-lt"/>
                        <a:ea typeface="+mn-ea"/>
                        <a:cs typeface="+mn-cs"/>
                      </a:endParaRP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483235">
                <a:tc>
                  <a:txBody>
                    <a:bodyPr/>
                    <a:lstStyle/>
                    <a:p>
                      <a:pPr algn="r"/>
                      <a:r>
                        <a:rPr lang="en-US" sz="1600" i="0" kern="1200">
                          <a:solidFill>
                            <a:schemeClr val="accent1"/>
                          </a:solidFill>
                          <a:latin typeface="Segoe UI Semibold" panose="020B0702040204020203" pitchFamily="34" charset="0"/>
                          <a:ea typeface="+mn-ea"/>
                          <a:cs typeface="Segoe UI Semibold" panose="020B0702040204020203" pitchFamily="34" charset="0"/>
                        </a:rPr>
                        <a:t>Knowledge &amp; Information</a:t>
                      </a:r>
                    </a:p>
                  </a:txBody>
                  <a:tcPr anchor="ct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mn-lt"/>
                          <a:ea typeface="+mn-ea"/>
                          <a:cs typeface="Segoe UI Light" panose="020B0502040204020203" pitchFamily="34" charset="0"/>
                        </a:rPr>
                        <a:t>GPT-3 helps organizations track knowledge and information, making it easier for employees to find and use information they need</a:t>
                      </a:r>
                      <a:endParaRPr kumimoji="0" lang="en-CA" sz="1400" b="0" i="0" u="none" strike="noStrike" kern="1200" cap="none" spc="0" normalizeH="0" baseline="0" noProof="0">
                        <a:ln>
                          <a:noFill/>
                        </a:ln>
                        <a:solidFill>
                          <a:prstClr val="black"/>
                        </a:solidFill>
                        <a:effectLst/>
                        <a:uLnTx/>
                        <a:uFillTx/>
                        <a:latin typeface="+mn-lt"/>
                        <a:ea typeface="+mn-ea"/>
                        <a:cs typeface="+mn-cs"/>
                      </a:endParaRP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483235">
                <a:tc>
                  <a:txBody>
                    <a:bodyPr/>
                    <a:lstStyle/>
                    <a:p>
                      <a:pPr algn="r"/>
                      <a:r>
                        <a:rPr lang="en-US" sz="1600" i="0" kern="1200">
                          <a:solidFill>
                            <a:schemeClr val="accent1"/>
                          </a:solidFill>
                          <a:latin typeface="Segoe UI Semibold" panose="020B0702040204020203" pitchFamily="34" charset="0"/>
                          <a:ea typeface="+mn-ea"/>
                          <a:cs typeface="Segoe UI Semibold" panose="020B0702040204020203" pitchFamily="34" charset="0"/>
                        </a:rPr>
                        <a:t>Content Generation</a:t>
                      </a:r>
                    </a:p>
                  </a:txBody>
                  <a:tcPr anchor="ct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mn-lt"/>
                          <a:ea typeface="+mn-ea"/>
                          <a:cs typeface="Segoe UI Light" panose="020B0502040204020203" pitchFamily="34" charset="0"/>
                        </a:rPr>
                        <a:t>GPT-3 automatically generates content on various topics</a:t>
                      </a:r>
                      <a:endParaRPr kumimoji="0" lang="en-CA" sz="1400" b="0" i="0" u="none" strike="noStrike" kern="1200" cap="none" spc="0" normalizeH="0" baseline="0" noProof="0">
                        <a:ln>
                          <a:noFill/>
                        </a:ln>
                        <a:solidFill>
                          <a:prstClr val="black"/>
                        </a:solidFill>
                        <a:effectLst/>
                        <a:uLnTx/>
                        <a:uFillTx/>
                        <a:latin typeface="+mn-lt"/>
                        <a:ea typeface="+mn-ea"/>
                        <a:cs typeface="+mn-cs"/>
                      </a:endParaRP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r h="483235">
                <a:tc>
                  <a:txBody>
                    <a:bodyPr/>
                    <a:lstStyle/>
                    <a:p>
                      <a:pPr algn="r"/>
                      <a:r>
                        <a:rPr lang="en-US" sz="1600" i="0" kern="1200">
                          <a:solidFill>
                            <a:schemeClr val="accent1"/>
                          </a:solidFill>
                          <a:latin typeface="Segoe UI Semibold" panose="020B0702040204020203" pitchFamily="34" charset="0"/>
                          <a:ea typeface="+mn-ea"/>
                          <a:cs typeface="Segoe UI Semibold" panose="020B0702040204020203" pitchFamily="34" charset="0"/>
                        </a:rPr>
                        <a:t>Sentiment Analysis</a:t>
                      </a:r>
                    </a:p>
                  </a:txBody>
                  <a:tcPr anchor="ct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400" b="0" i="0" u="none" strike="noStrike" kern="1200" cap="none" spc="0" normalizeH="0" baseline="0" noProof="0">
                          <a:ln>
                            <a:noFill/>
                          </a:ln>
                          <a:solidFill>
                            <a:prstClr val="white"/>
                          </a:solidFill>
                          <a:effectLst/>
                          <a:uLnTx/>
                          <a:uFillTx/>
                          <a:latin typeface="+mn-lt"/>
                          <a:ea typeface="+mn-ea"/>
                          <a:cs typeface="Segoe UI Light" panose="020B0502040204020203" pitchFamily="34" charset="0"/>
                        </a:rPr>
                        <a:t>GPT-3 analyzes the sentiment of text data to understand customer sentiment and make better decisions</a:t>
                      </a:r>
                      <a:endParaRPr kumimoji="0" lang="en-CA" sz="1400" b="0" i="0" u="none" strike="noStrike" kern="1200" cap="none" spc="0" normalizeH="0" baseline="0" noProof="0">
                        <a:ln>
                          <a:noFill/>
                        </a:ln>
                        <a:solidFill>
                          <a:prstClr val="black"/>
                        </a:solidFill>
                        <a:effectLst/>
                        <a:uLnTx/>
                        <a:uFillTx/>
                        <a:latin typeface="+mn-lt"/>
                        <a:ea typeface="+mn-ea"/>
                        <a:cs typeface="+mn-cs"/>
                      </a:endParaRP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6328420"/>
                  </a:ext>
                </a:extLst>
              </a:tr>
              <a:tr h="483235">
                <a:tc>
                  <a:txBody>
                    <a:bodyPr/>
                    <a:lstStyle/>
                    <a:p>
                      <a:pPr algn="r"/>
                      <a:r>
                        <a:rPr lang="en-US" sz="1600" i="0" kern="1200">
                          <a:solidFill>
                            <a:schemeClr val="accent1"/>
                          </a:solidFill>
                          <a:latin typeface="Segoe UI Semibold" panose="020B0702040204020203" pitchFamily="34" charset="0"/>
                          <a:ea typeface="+mn-ea"/>
                          <a:cs typeface="Segoe UI Semibold" panose="020B0702040204020203" pitchFamily="34" charset="0"/>
                        </a:rPr>
                        <a:t>Natural Language Processing</a:t>
                      </a:r>
                    </a:p>
                  </a:txBody>
                  <a:tcPr anchor="ct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400" b="0" i="0" u="none" strike="noStrike" kern="1200" cap="none" spc="0" normalizeH="0" baseline="0" noProof="0">
                          <a:ln>
                            <a:noFill/>
                          </a:ln>
                          <a:solidFill>
                            <a:prstClr val="white"/>
                          </a:solidFill>
                          <a:effectLst/>
                          <a:uLnTx/>
                          <a:uFillTx/>
                          <a:latin typeface="+mn-lt"/>
                          <a:ea typeface="+mn-ea"/>
                          <a:cs typeface="Segoe UI Light" panose="020B0502040204020203" pitchFamily="34" charset="0"/>
                        </a:rPr>
                        <a:t>GPT-3 processes and understand natural language data, making it easier to extract information from text data</a:t>
                      </a:r>
                      <a:endParaRPr kumimoji="0" lang="en-CA" sz="1400" b="0" i="0" u="none" strike="noStrike" kern="1200" cap="none" spc="0" normalizeH="0" baseline="0" noProof="0">
                        <a:ln>
                          <a:noFill/>
                        </a:ln>
                        <a:solidFill>
                          <a:prstClr val="black"/>
                        </a:solidFill>
                        <a:effectLst/>
                        <a:uLnTx/>
                        <a:uFillTx/>
                        <a:latin typeface="+mn-lt"/>
                        <a:ea typeface="+mn-ea"/>
                        <a:cs typeface="+mn-cs"/>
                      </a:endParaRP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1590613"/>
                  </a:ext>
                </a:extLst>
              </a:tr>
              <a:tr h="483235">
                <a:tc>
                  <a:txBody>
                    <a:bodyPr/>
                    <a:lstStyle/>
                    <a:p>
                      <a:pPr algn="r"/>
                      <a:r>
                        <a:rPr lang="en-US" sz="1600" i="0" kern="1200">
                          <a:solidFill>
                            <a:schemeClr val="accent1"/>
                          </a:solidFill>
                          <a:latin typeface="Segoe UI Semibold" panose="020B0702040204020203" pitchFamily="34" charset="0"/>
                          <a:ea typeface="+mn-ea"/>
                          <a:cs typeface="Segoe UI Semibold" panose="020B0702040204020203" pitchFamily="34" charset="0"/>
                        </a:rPr>
                        <a:t>Machine Translation</a:t>
                      </a:r>
                    </a:p>
                  </a:txBody>
                  <a:tcPr anchor="ct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400" b="0" i="0" u="none" strike="noStrike" kern="1200" cap="none" spc="0" normalizeH="0" baseline="0" noProof="0">
                          <a:ln>
                            <a:noFill/>
                          </a:ln>
                          <a:solidFill>
                            <a:prstClr val="white"/>
                          </a:solidFill>
                          <a:effectLst/>
                          <a:uLnTx/>
                          <a:uFillTx/>
                          <a:latin typeface="+mn-lt"/>
                          <a:ea typeface="+mn-ea"/>
                          <a:cs typeface="Segoe UI Light" panose="020B0502040204020203" pitchFamily="34" charset="0"/>
                        </a:rPr>
                        <a:t>GPT-3 automatically translates text from one language to another</a:t>
                      </a:r>
                      <a:endParaRPr kumimoji="0" lang="en-CA" sz="1400" b="0" i="0" u="none" strike="noStrike" kern="1200" cap="none" spc="0" normalizeH="0" baseline="0" noProof="0">
                        <a:ln>
                          <a:noFill/>
                        </a:ln>
                        <a:solidFill>
                          <a:prstClr val="black"/>
                        </a:solidFill>
                        <a:effectLst/>
                        <a:uLnTx/>
                        <a:uFillTx/>
                        <a:latin typeface="+mn-lt"/>
                        <a:ea typeface="+mn-ea"/>
                        <a:cs typeface="+mn-cs"/>
                      </a:endParaRP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0239145"/>
                  </a:ext>
                </a:extLst>
              </a:tr>
              <a:tr h="483235">
                <a:tc>
                  <a:txBody>
                    <a:bodyPr/>
                    <a:lstStyle/>
                    <a:p>
                      <a:pPr algn="r"/>
                      <a:r>
                        <a:rPr lang="en-US" sz="1600" i="0" kern="1200">
                          <a:solidFill>
                            <a:schemeClr val="accent1"/>
                          </a:solidFill>
                          <a:latin typeface="Segoe UI Semibold" panose="020B0702040204020203" pitchFamily="34" charset="0"/>
                          <a:ea typeface="+mn-ea"/>
                          <a:cs typeface="Segoe UI Semibold" panose="020B0702040204020203" pitchFamily="34" charset="0"/>
                        </a:rPr>
                        <a:t>Predictive Modeling</a:t>
                      </a:r>
                    </a:p>
                  </a:txBody>
                  <a:tcPr anchor="ct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400" b="0" i="0" u="none" strike="noStrike" kern="1200" cap="none" spc="0" normalizeH="0" baseline="0" noProof="0">
                          <a:ln>
                            <a:noFill/>
                          </a:ln>
                          <a:solidFill>
                            <a:prstClr val="white"/>
                          </a:solidFill>
                          <a:effectLst/>
                          <a:uLnTx/>
                          <a:uFillTx/>
                          <a:latin typeface="+mn-lt"/>
                          <a:ea typeface="+mn-ea"/>
                          <a:cs typeface="Segoe UI Light" panose="020B0502040204020203" pitchFamily="34" charset="0"/>
                        </a:rPr>
                        <a:t>GPT-3 builds predictive models that can be used to make better decisions about the future. </a:t>
                      </a:r>
                      <a:endParaRPr kumimoji="0" lang="en-CA" sz="1400" b="0" i="0" u="none" strike="noStrike" kern="1200" cap="none" spc="0" normalizeH="0" baseline="0" noProof="0">
                        <a:ln>
                          <a:noFill/>
                        </a:ln>
                        <a:solidFill>
                          <a:prstClr val="black"/>
                        </a:solidFill>
                        <a:effectLst/>
                        <a:uLnTx/>
                        <a:uFillTx/>
                        <a:latin typeface="+mn-lt"/>
                        <a:ea typeface="+mn-ea"/>
                        <a:cs typeface="+mn-cs"/>
                      </a:endParaRP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3640291"/>
                  </a:ext>
                </a:extLst>
              </a:tr>
              <a:tr h="483235">
                <a:tc>
                  <a:txBody>
                    <a:bodyPr/>
                    <a:lstStyle/>
                    <a:p>
                      <a:pPr algn="r"/>
                      <a:r>
                        <a:rPr lang="en-US" sz="1600" i="0" kern="1200">
                          <a:solidFill>
                            <a:schemeClr val="accent1"/>
                          </a:solidFill>
                          <a:latin typeface="Segoe UI Semibold" panose="020B0702040204020203" pitchFamily="34" charset="0"/>
                          <a:ea typeface="+mn-ea"/>
                          <a:cs typeface="Segoe UI Semibold" panose="020B0702040204020203" pitchFamily="34" charset="0"/>
                        </a:rPr>
                        <a:t>Analytics</a:t>
                      </a:r>
                    </a:p>
                  </a:txBody>
                  <a:tcPr anchor="ct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400" b="0" i="0" u="none" strike="noStrike" kern="1200" cap="none" spc="0" normalizeH="0" baseline="0" noProof="0">
                          <a:ln>
                            <a:noFill/>
                          </a:ln>
                          <a:solidFill>
                            <a:prstClr val="white"/>
                          </a:solidFill>
                          <a:effectLst/>
                          <a:uLnTx/>
                          <a:uFillTx/>
                          <a:latin typeface="+mn-lt"/>
                          <a:ea typeface="+mn-ea"/>
                          <a:cs typeface="Segoe UI Light" panose="020B0502040204020203" pitchFamily="34" charset="0"/>
                        </a:rPr>
                        <a:t>GPT-3 can extract insights from data that facilitate informed decision making about their business</a:t>
                      </a:r>
                      <a:endParaRPr kumimoji="0" lang="en-CA" sz="1400" b="0" i="0" u="none" strike="noStrike" kern="1200" cap="none" spc="0" normalizeH="0" baseline="0" noProof="0">
                        <a:ln>
                          <a:noFill/>
                        </a:ln>
                        <a:solidFill>
                          <a:prstClr val="black"/>
                        </a:solidFill>
                        <a:effectLst/>
                        <a:uLnTx/>
                        <a:uFillTx/>
                        <a:latin typeface="+mn-lt"/>
                        <a:ea typeface="+mn-ea"/>
                        <a:cs typeface="+mn-cs"/>
                      </a:endParaRP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8934600"/>
                  </a:ext>
                </a:extLst>
              </a:tr>
              <a:tr h="483235">
                <a:tc>
                  <a:txBody>
                    <a:bodyPr/>
                    <a:lstStyle/>
                    <a:p>
                      <a:pPr algn="r"/>
                      <a:r>
                        <a:rPr lang="en-US" sz="1600" i="0" kern="1200">
                          <a:solidFill>
                            <a:schemeClr val="accent1"/>
                          </a:solidFill>
                          <a:latin typeface="Segoe UI Semibold" panose="020B0702040204020203" pitchFamily="34" charset="0"/>
                          <a:ea typeface="+mn-ea"/>
                          <a:cs typeface="Segoe UI Semibold" panose="020B0702040204020203" pitchFamily="34" charset="0"/>
                        </a:rPr>
                        <a:t>Security</a:t>
                      </a:r>
                    </a:p>
                  </a:txBody>
                  <a:tcPr anchor="ct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400" b="0" i="0" u="none" strike="noStrike" kern="1200" cap="none" spc="0" normalizeH="0" baseline="0" noProof="0">
                          <a:ln>
                            <a:noFill/>
                          </a:ln>
                          <a:solidFill>
                            <a:prstClr val="white"/>
                          </a:solidFill>
                          <a:effectLst/>
                          <a:uLnTx/>
                          <a:uFillTx/>
                          <a:latin typeface="+mn-lt"/>
                          <a:ea typeface="+mn-ea"/>
                          <a:cs typeface="Segoe UI Light" panose="020B0502040204020203" pitchFamily="34" charset="0"/>
                        </a:rPr>
                        <a:t>GPT-3 can protect data and prevent unauthorized access</a:t>
                      </a:r>
                      <a:endParaRPr kumimoji="0" lang="en-CA" sz="1400" b="0" i="0" u="none" strike="noStrike" kern="1200" cap="none" spc="0" normalizeH="0" baseline="0" noProof="0">
                        <a:ln>
                          <a:noFill/>
                        </a:ln>
                        <a:solidFill>
                          <a:prstClr val="black"/>
                        </a:solidFill>
                        <a:effectLst/>
                        <a:uLnTx/>
                        <a:uFillTx/>
                        <a:latin typeface="+mn-lt"/>
                        <a:ea typeface="+mn-ea"/>
                        <a:cs typeface="+mn-cs"/>
                      </a:endParaRP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7646983"/>
                  </a:ext>
                </a:extLst>
              </a:tr>
            </a:tbl>
          </a:graphicData>
        </a:graphic>
      </p:graphicFrame>
    </p:spTree>
    <p:extLst>
      <p:ext uri="{BB962C8B-B14F-4D97-AF65-F5344CB8AC3E}">
        <p14:creationId xmlns:p14="http://schemas.microsoft.com/office/powerpoint/2010/main" val="31296129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C458BAF-B90E-C300-35EA-AC2A35A63C34}"/>
              </a:ext>
              <a:ext uri="{C183D7F6-B498-43B3-948B-1728B52AA6E4}">
                <adec:decorative xmlns:adec="http://schemas.microsoft.com/office/drawing/2017/decorative" val="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6367" y="2353352"/>
            <a:ext cx="2471646" cy="17113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4290DB9-82B2-184C-C004-617F7E495C2F}"/>
              </a:ext>
              <a:ext uri="{C183D7F6-B498-43B3-948B-1728B52AA6E4}">
                <adec:decorative xmlns:adec="http://schemas.microsoft.com/office/drawing/2017/decorative" val="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01180" y="2548762"/>
            <a:ext cx="2062020" cy="1128356"/>
          </a:xfrm>
          <a:prstGeom prst="rect">
            <a:avLst/>
          </a:prstGeom>
        </p:spPr>
      </p:pic>
      <p:pic>
        <p:nvPicPr>
          <p:cNvPr id="1028" name="Picture 4">
            <a:extLst>
              <a:ext uri="{FF2B5EF4-FFF2-40B4-BE49-F238E27FC236}">
                <a16:creationId xmlns:a16="http://schemas.microsoft.com/office/drawing/2014/main" id="{2456A33F-2885-032C-3B7E-DCADBC7F74C8}"/>
              </a:ext>
              <a:ext uri="{C183D7F6-B498-43B3-948B-1728B52AA6E4}">
                <adec:decorative xmlns:adec="http://schemas.microsoft.com/office/drawing/2017/decorative" val="1"/>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432478" y="2732665"/>
            <a:ext cx="549965" cy="54996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71A63331-C679-2D59-6CFB-51D04D3B1ADA}"/>
              </a:ext>
              <a:ext uri="{C183D7F6-B498-43B3-948B-1728B52AA6E4}">
                <adec:decorative xmlns:adec="http://schemas.microsoft.com/office/drawing/2017/decorative" val="1"/>
              </a:ext>
            </a:extLst>
          </p:cNvPr>
          <p:cNvCxnSpPr>
            <a:cxnSpLocks/>
          </p:cNvCxnSpPr>
          <p:nvPr/>
        </p:nvCxnSpPr>
        <p:spPr>
          <a:xfrm>
            <a:off x="5034030" y="2032062"/>
            <a:ext cx="0" cy="6425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27350E-6E24-CD27-EA82-5BC095FCD602}"/>
              </a:ext>
              <a:ext uri="{C183D7F6-B498-43B3-948B-1728B52AA6E4}">
                <adec:decorative xmlns:adec="http://schemas.microsoft.com/office/drawing/2017/decorative" val="1"/>
              </a:ext>
            </a:extLst>
          </p:cNvPr>
          <p:cNvCxnSpPr>
            <a:cxnSpLocks/>
          </p:cNvCxnSpPr>
          <p:nvPr/>
        </p:nvCxnSpPr>
        <p:spPr>
          <a:xfrm>
            <a:off x="5034030" y="3505200"/>
            <a:ext cx="0" cy="10264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B11086-AFB3-1060-7001-4142F4398D9B}"/>
              </a:ext>
              <a:ext uri="{C183D7F6-B498-43B3-948B-1728B52AA6E4}">
                <adec:decorative xmlns:adec="http://schemas.microsoft.com/office/drawing/2017/decorative" val="1"/>
              </a:ext>
            </a:extLst>
          </p:cNvPr>
          <p:cNvCxnSpPr>
            <a:cxnSpLocks/>
          </p:cNvCxnSpPr>
          <p:nvPr/>
        </p:nvCxnSpPr>
        <p:spPr>
          <a:xfrm>
            <a:off x="5034030" y="2032062"/>
            <a:ext cx="8849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6ECFC8-526B-F12B-1E1E-98376F76A9C3}"/>
              </a:ext>
              <a:ext uri="{C183D7F6-B498-43B3-948B-1728B52AA6E4}">
                <adec:decorative xmlns:adec="http://schemas.microsoft.com/office/drawing/2017/decorative" val="1"/>
              </a:ext>
            </a:extLst>
          </p:cNvPr>
          <p:cNvCxnSpPr>
            <a:cxnSpLocks/>
          </p:cNvCxnSpPr>
          <p:nvPr/>
        </p:nvCxnSpPr>
        <p:spPr>
          <a:xfrm>
            <a:off x="5034030" y="4531603"/>
            <a:ext cx="8849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DC66467-AB28-6049-4023-F91E5C63B808}"/>
              </a:ext>
              <a:ext uri="{C183D7F6-B498-43B3-948B-1728B52AA6E4}">
                <adec:decorative xmlns:adec="http://schemas.microsoft.com/office/drawing/2017/decorative" val="1"/>
              </a:ext>
            </a:extLst>
          </p:cNvPr>
          <p:cNvSpPr/>
          <p:nvPr/>
        </p:nvSpPr>
        <p:spPr>
          <a:xfrm>
            <a:off x="5932251" y="1839330"/>
            <a:ext cx="400878" cy="385463"/>
          </a:xfrm>
          <a:prstGeom prst="ellipse">
            <a:avLst/>
          </a:prstGeom>
          <a:solidFill>
            <a:srgbClr val="00B0F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1765" b="0" i="0" u="none" strike="noStrike" kern="1200" cap="none" spc="0" normalizeH="0" baseline="0" noProof="0">
              <a:ln>
                <a:noFill/>
              </a:ln>
              <a:solidFill>
                <a:prstClr val="white"/>
              </a:solidFill>
              <a:effectLst/>
              <a:uLnTx/>
              <a:uFillTx/>
              <a:ea typeface="+mn-ea"/>
              <a:cs typeface="+mn-cs"/>
            </a:endParaRPr>
          </a:p>
        </p:txBody>
      </p:sp>
      <p:sp>
        <p:nvSpPr>
          <p:cNvPr id="32" name="Oval 31">
            <a:extLst>
              <a:ext uri="{FF2B5EF4-FFF2-40B4-BE49-F238E27FC236}">
                <a16:creationId xmlns:a16="http://schemas.microsoft.com/office/drawing/2014/main" id="{354BD95F-9EC0-407C-6F1A-82594315F5E3}"/>
              </a:ext>
              <a:ext uri="{C183D7F6-B498-43B3-948B-1728B52AA6E4}">
                <adec:decorative xmlns:adec="http://schemas.microsoft.com/office/drawing/2017/decorative" val="1"/>
              </a:ext>
            </a:extLst>
          </p:cNvPr>
          <p:cNvSpPr/>
          <p:nvPr/>
        </p:nvSpPr>
        <p:spPr>
          <a:xfrm>
            <a:off x="5938770" y="4338871"/>
            <a:ext cx="400878" cy="385463"/>
          </a:xfrm>
          <a:prstGeom prst="ellipse">
            <a:avLst/>
          </a:prstGeom>
          <a:solidFill>
            <a:srgbClr val="00B0F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1765" b="0" i="0" u="none" strike="noStrike" kern="1200" cap="none" spc="0" normalizeH="0" baseline="0" noProof="0">
              <a:ln>
                <a:noFill/>
              </a:ln>
              <a:solidFill>
                <a:prstClr val="white"/>
              </a:solidFill>
              <a:effectLst/>
              <a:uLnTx/>
              <a:uFillTx/>
              <a:ea typeface="+mn-ea"/>
              <a:cs typeface="+mn-cs"/>
            </a:endParaRPr>
          </a:p>
        </p:txBody>
      </p:sp>
      <p:cxnSp>
        <p:nvCxnSpPr>
          <p:cNvPr id="39" name="Straight Connector 38">
            <a:extLst>
              <a:ext uri="{FF2B5EF4-FFF2-40B4-BE49-F238E27FC236}">
                <a16:creationId xmlns:a16="http://schemas.microsoft.com/office/drawing/2014/main" id="{3890A72D-B834-5B94-7031-E6319D4E8D34}"/>
              </a:ext>
              <a:ext uri="{C183D7F6-B498-43B3-948B-1728B52AA6E4}">
                <adec:decorative xmlns:adec="http://schemas.microsoft.com/office/drawing/2017/decorative" val="1"/>
              </a:ext>
            </a:extLst>
          </p:cNvPr>
          <p:cNvCxnSpPr>
            <a:cxnSpLocks/>
          </p:cNvCxnSpPr>
          <p:nvPr/>
        </p:nvCxnSpPr>
        <p:spPr>
          <a:xfrm>
            <a:off x="6310575" y="2032061"/>
            <a:ext cx="62663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D2C79EC-6265-937D-EA03-8EE1EAD37B86}"/>
              </a:ext>
              <a:ext uri="{C183D7F6-B498-43B3-948B-1728B52AA6E4}">
                <adec:decorative xmlns:adec="http://schemas.microsoft.com/office/drawing/2017/decorative" val="1"/>
              </a:ext>
            </a:extLst>
          </p:cNvPr>
          <p:cNvCxnSpPr>
            <a:cxnSpLocks/>
          </p:cNvCxnSpPr>
          <p:nvPr/>
        </p:nvCxnSpPr>
        <p:spPr>
          <a:xfrm flipV="1">
            <a:off x="6947682" y="576282"/>
            <a:ext cx="0" cy="262997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216C67B-DE59-0772-CF9E-B9629D11B35C}"/>
              </a:ext>
              <a:ext uri="{C183D7F6-B498-43B3-948B-1728B52AA6E4}">
                <adec:decorative xmlns:adec="http://schemas.microsoft.com/office/drawing/2017/decorative" val="1"/>
              </a:ext>
            </a:extLst>
          </p:cNvPr>
          <p:cNvCxnSpPr>
            <a:cxnSpLocks/>
          </p:cNvCxnSpPr>
          <p:nvPr/>
        </p:nvCxnSpPr>
        <p:spPr>
          <a:xfrm>
            <a:off x="6310575" y="4531603"/>
            <a:ext cx="62663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114EC0-063A-396C-7665-1161D60FDE8F}"/>
              </a:ext>
              <a:ext uri="{C183D7F6-B498-43B3-948B-1728B52AA6E4}">
                <adec:decorative xmlns:adec="http://schemas.microsoft.com/office/drawing/2017/decorative" val="1"/>
              </a:ext>
            </a:extLst>
          </p:cNvPr>
          <p:cNvCxnSpPr>
            <a:cxnSpLocks/>
          </p:cNvCxnSpPr>
          <p:nvPr/>
        </p:nvCxnSpPr>
        <p:spPr>
          <a:xfrm flipH="1" flipV="1">
            <a:off x="6947682" y="3367088"/>
            <a:ext cx="0" cy="29019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E3E4B23B-D11A-F8D0-713E-CFA22563F173}"/>
              </a:ext>
              <a:ext uri="{C183D7F6-B498-43B3-948B-1728B52AA6E4}">
                <adec:decorative xmlns:adec="http://schemas.microsoft.com/office/drawing/2017/decorative" val="1"/>
              </a:ext>
            </a:extLst>
          </p:cNvPr>
          <p:cNvCxnSpPr>
            <a:cxnSpLocks/>
          </p:cNvCxnSpPr>
          <p:nvPr/>
        </p:nvCxnSpPr>
        <p:spPr>
          <a:xfrm>
            <a:off x="3068013" y="3007647"/>
            <a:ext cx="364465" cy="1"/>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FAA26612-83ED-38B1-B234-70E4D563BF8B}"/>
              </a:ext>
              <a:ext uri="{C183D7F6-B498-43B3-948B-1728B52AA6E4}">
                <adec:decorative xmlns:adec="http://schemas.microsoft.com/office/drawing/2017/decorative" val="1"/>
              </a:ext>
            </a:extLst>
          </p:cNvPr>
          <p:cNvCxnSpPr>
            <a:cxnSpLocks/>
          </p:cNvCxnSpPr>
          <p:nvPr/>
        </p:nvCxnSpPr>
        <p:spPr>
          <a:xfrm>
            <a:off x="4007245" y="3007647"/>
            <a:ext cx="364465" cy="1"/>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D93A-F45F-6F3A-852B-D88F7918DD1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873" y="2399018"/>
            <a:ext cx="2571291" cy="1607824"/>
          </a:xfrm>
          <a:prstGeom prst="rect">
            <a:avLst/>
          </a:prstGeom>
        </p:spPr>
      </p:pic>
      <p:sp>
        <p:nvSpPr>
          <p:cNvPr id="25" name="Title 24">
            <a:extLst>
              <a:ext uri="{FF2B5EF4-FFF2-40B4-BE49-F238E27FC236}">
                <a16:creationId xmlns:a16="http://schemas.microsoft.com/office/drawing/2014/main" id="{5D98F519-D109-453A-BD26-9B0A3456D068}"/>
              </a:ext>
            </a:extLst>
          </p:cNvPr>
          <p:cNvSpPr txBox="1">
            <a:spLocks noGrp="1"/>
          </p:cNvSpPr>
          <p:nvPr>
            <p:ph type="title"/>
          </p:nvPr>
        </p:nvSpPr>
        <p:spPr>
          <a:xfrm>
            <a:off x="588263" y="457200"/>
            <a:ext cx="11018520" cy="861774"/>
          </a:xfrm>
        </p:spPr>
        <p:txBody>
          <a:bodyPr/>
          <a:lstStyle/>
          <a:p>
            <a:pPr lvl="0"/>
            <a:r>
              <a:rPr lang="en-CA" noProof="0"/>
              <a:t>Media example</a:t>
            </a:r>
            <a:br>
              <a:rPr lang="en-CA" noProof="0"/>
            </a:br>
            <a:r>
              <a:rPr lang="en-CA" sz="2000" spc="0" noProof="0">
                <a:solidFill>
                  <a:schemeClr val="accent1"/>
                </a:solidFill>
              </a:rPr>
              <a:t>News Analyses &amp; Article Creations</a:t>
            </a:r>
            <a:endParaRPr lang="en-CA" spc="0" noProof="0">
              <a:solidFill>
                <a:schemeClr val="accent1"/>
              </a:solidFill>
            </a:endParaRPr>
          </a:p>
        </p:txBody>
      </p:sp>
      <p:sp>
        <p:nvSpPr>
          <p:cNvPr id="1027" name="TextBox 1026">
            <a:extLst>
              <a:ext uri="{FF2B5EF4-FFF2-40B4-BE49-F238E27FC236}">
                <a16:creationId xmlns:a16="http://schemas.microsoft.com/office/drawing/2014/main" id="{001D64E9-AE5B-6B1A-F59C-F80CC5B6DDC5}"/>
              </a:ext>
            </a:extLst>
          </p:cNvPr>
          <p:cNvSpPr txBox="1"/>
          <p:nvPr/>
        </p:nvSpPr>
        <p:spPr>
          <a:xfrm>
            <a:off x="779199" y="4052637"/>
            <a:ext cx="2124490"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ea typeface="+mn-ea"/>
                <a:cs typeface="Segoe UI" panose="020B0502040204020203" pitchFamily="34" charset="0"/>
              </a:rPr>
              <a:t>News Broadcast (Global Warming)</a:t>
            </a:r>
          </a:p>
        </p:txBody>
      </p:sp>
      <p:sp>
        <p:nvSpPr>
          <p:cNvPr id="4" name="TextBox 3">
            <a:extLst>
              <a:ext uri="{FF2B5EF4-FFF2-40B4-BE49-F238E27FC236}">
                <a16:creationId xmlns:a16="http://schemas.microsoft.com/office/drawing/2014/main" id="{4456D185-F185-D74A-72D2-D27E61E74A9A}"/>
              </a:ext>
              <a:ext uri="{C183D7F6-B498-43B3-948B-1728B52AA6E4}">
                <adec:decorative xmlns:adec="http://schemas.microsoft.com/office/drawing/2017/decorative" val="1"/>
              </a:ext>
            </a:extLst>
          </p:cNvPr>
          <p:cNvSpPr txBox="1"/>
          <p:nvPr/>
        </p:nvSpPr>
        <p:spPr>
          <a:xfrm>
            <a:off x="3192252" y="3290216"/>
            <a:ext cx="952504"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Speech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Transcription</a:t>
            </a:r>
            <a:endParaRPr kumimoji="0" lang="en-CA" sz="1000" b="0" i="0" u="none" strike="noStrike" kern="1200" cap="none" spc="0" normalizeH="0" baseline="0" noProof="0">
              <a:ln>
                <a:noFill/>
              </a:ln>
              <a:solidFill>
                <a:prstClr val="white"/>
              </a:solidFill>
              <a:effectLst/>
              <a:uLnTx/>
              <a:uFillTx/>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8B3762B4-F4E7-C5FA-6499-E95C659F056C}"/>
              </a:ext>
              <a:ext uri="{C183D7F6-B498-43B3-948B-1728B52AA6E4}">
                <adec:decorative xmlns:adec="http://schemas.microsoft.com/office/drawing/2017/decorative" val="1"/>
              </a:ext>
            </a:extLst>
          </p:cNvPr>
          <p:cNvSpPr txBox="1"/>
          <p:nvPr/>
        </p:nvSpPr>
        <p:spPr>
          <a:xfrm>
            <a:off x="4444890" y="2730649"/>
            <a:ext cx="1152880"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t>OpenAI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Text Completion</a:t>
            </a:r>
          </a:p>
        </p:txBody>
      </p:sp>
      <p:sp>
        <p:nvSpPr>
          <p:cNvPr id="35" name="TextBox 34">
            <a:extLst>
              <a:ext uri="{FF2B5EF4-FFF2-40B4-BE49-F238E27FC236}">
                <a16:creationId xmlns:a16="http://schemas.microsoft.com/office/drawing/2014/main" id="{E998E5F1-4CFA-805D-C2E7-9EC8A55719AC}"/>
              </a:ext>
              <a:ext uri="{C183D7F6-B498-43B3-948B-1728B52AA6E4}">
                <adec:decorative xmlns:adec="http://schemas.microsoft.com/office/drawing/2017/decorative" val="1"/>
              </a:ext>
            </a:extLst>
          </p:cNvPr>
          <p:cNvSpPr txBox="1"/>
          <p:nvPr/>
        </p:nvSpPr>
        <p:spPr>
          <a:xfrm>
            <a:off x="5401406" y="577671"/>
            <a:ext cx="1287532" cy="1015663"/>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Search</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SEO</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Virtual Agent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Analytics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Reporting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Knowledge Mining</a:t>
            </a:r>
          </a:p>
        </p:txBody>
      </p:sp>
      <p:sp>
        <p:nvSpPr>
          <p:cNvPr id="29" name="TextBox 28">
            <a:extLst>
              <a:ext uri="{FF2B5EF4-FFF2-40B4-BE49-F238E27FC236}">
                <a16:creationId xmlns:a16="http://schemas.microsoft.com/office/drawing/2014/main" id="{95D2442A-FDA4-FA37-8E88-CE6D0F571A3D}"/>
              </a:ext>
              <a:ext uri="{C183D7F6-B498-43B3-948B-1728B52AA6E4}">
                <adec:decorative xmlns:adec="http://schemas.microsoft.com/office/drawing/2017/decorative" val="1"/>
              </a:ext>
            </a:extLst>
          </p:cNvPr>
          <p:cNvSpPr txBox="1"/>
          <p:nvPr/>
        </p:nvSpPr>
        <p:spPr>
          <a:xfrm>
            <a:off x="5552242" y="2267845"/>
            <a:ext cx="116089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Content Analysis</a:t>
            </a:r>
            <a:endParaRPr kumimoji="0" lang="en-CA" sz="1000" b="0" i="0" u="none" strike="noStrike" kern="1200" cap="none" spc="0" normalizeH="0" baseline="0" noProof="0">
              <a:ln>
                <a:noFill/>
              </a:ln>
              <a:solidFill>
                <a:prstClr val="white"/>
              </a:solidFill>
              <a:effectLst/>
              <a:uLnTx/>
              <a:uFillTx/>
              <a:ea typeface="+mn-ea"/>
              <a:cs typeface="Segoe UI Semibold" panose="020B0702040204020203" pitchFamily="34" charset="0"/>
            </a:endParaRPr>
          </a:p>
        </p:txBody>
      </p:sp>
      <p:sp>
        <p:nvSpPr>
          <p:cNvPr id="48" name="TextBox 47">
            <a:extLst>
              <a:ext uri="{FF2B5EF4-FFF2-40B4-BE49-F238E27FC236}">
                <a16:creationId xmlns:a16="http://schemas.microsoft.com/office/drawing/2014/main" id="{5CE86AB3-6447-8685-EBD8-745B818DEC30}"/>
              </a:ext>
            </a:extLst>
          </p:cNvPr>
          <p:cNvSpPr txBox="1"/>
          <p:nvPr/>
        </p:nvSpPr>
        <p:spPr>
          <a:xfrm>
            <a:off x="7109854" y="614382"/>
            <a:ext cx="448056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ea typeface="+mn-ea"/>
                <a:cs typeface="Segoe UI" panose="020B0502040204020203" pitchFamily="34" charset="0"/>
              </a:rPr>
              <a:t>Topic Classification</a:t>
            </a:r>
          </a:p>
        </p:txBody>
      </p:sp>
      <p:sp>
        <p:nvSpPr>
          <p:cNvPr id="53" name="TextBox 52">
            <a:extLst>
              <a:ext uri="{FF2B5EF4-FFF2-40B4-BE49-F238E27FC236}">
                <a16:creationId xmlns:a16="http://schemas.microsoft.com/office/drawing/2014/main" id="{2CFAE6B2-9031-97BD-C762-072A046EE5C3}"/>
              </a:ext>
            </a:extLst>
          </p:cNvPr>
          <p:cNvSpPr txBox="1"/>
          <p:nvPr/>
        </p:nvSpPr>
        <p:spPr>
          <a:xfrm>
            <a:off x="7109854" y="860182"/>
            <a:ext cx="4480560" cy="1846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ea typeface="+mn-ea"/>
                <a:cs typeface="Segoe UI Light" panose="020B0502040204020203" pitchFamily="34" charset="0"/>
              </a:rPr>
              <a:t>Global warming, Deforestation, Carbon footprint</a:t>
            </a:r>
          </a:p>
        </p:txBody>
      </p:sp>
      <p:sp>
        <p:nvSpPr>
          <p:cNvPr id="46" name="TextBox 45">
            <a:extLst>
              <a:ext uri="{FF2B5EF4-FFF2-40B4-BE49-F238E27FC236}">
                <a16:creationId xmlns:a16="http://schemas.microsoft.com/office/drawing/2014/main" id="{7DA4DF36-0CD4-67C8-381C-6D241EF630E6}"/>
              </a:ext>
            </a:extLst>
          </p:cNvPr>
          <p:cNvSpPr txBox="1"/>
          <p:nvPr/>
        </p:nvSpPr>
        <p:spPr>
          <a:xfrm>
            <a:off x="7111655" y="1151404"/>
            <a:ext cx="448056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ea typeface="+mn-ea"/>
                <a:cs typeface="Segoe UI Light" panose="020B0502040204020203" pitchFamily="34" charset="0"/>
              </a:rPr>
              <a:t>Entity Extraction</a:t>
            </a:r>
          </a:p>
        </p:txBody>
      </p:sp>
      <p:sp>
        <p:nvSpPr>
          <p:cNvPr id="54" name="TextBox 53">
            <a:extLst>
              <a:ext uri="{FF2B5EF4-FFF2-40B4-BE49-F238E27FC236}">
                <a16:creationId xmlns:a16="http://schemas.microsoft.com/office/drawing/2014/main" id="{9C94ED06-FBDA-8B21-6D19-C193DBAC01C7}"/>
              </a:ext>
            </a:extLst>
          </p:cNvPr>
          <p:cNvSpPr txBox="1"/>
          <p:nvPr/>
        </p:nvSpPr>
        <p:spPr>
          <a:xfrm>
            <a:off x="7109854" y="1397204"/>
            <a:ext cx="4480560" cy="36933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ea typeface="+mn-ea"/>
                <a:cs typeface="Segoe UI Light" panose="020B0502040204020203" pitchFamily="34" charset="0"/>
              </a:rPr>
              <a:t>Organizations: IPCC, UNFCCC, Green Peace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ea typeface="+mn-ea"/>
                <a:cs typeface="Segoe UI Light" panose="020B0502040204020203" pitchFamily="34" charset="0"/>
              </a:rPr>
              <a:t>Geography: Canada, USA </a:t>
            </a:r>
          </a:p>
        </p:txBody>
      </p:sp>
      <p:sp>
        <p:nvSpPr>
          <p:cNvPr id="50" name="TextBox 49">
            <a:extLst>
              <a:ext uri="{FF2B5EF4-FFF2-40B4-BE49-F238E27FC236}">
                <a16:creationId xmlns:a16="http://schemas.microsoft.com/office/drawing/2014/main" id="{6C5C3DF3-88ED-C4DE-0031-3E64CF4B7247}"/>
              </a:ext>
            </a:extLst>
          </p:cNvPr>
          <p:cNvSpPr txBox="1"/>
          <p:nvPr/>
        </p:nvSpPr>
        <p:spPr>
          <a:xfrm>
            <a:off x="7109854" y="1873092"/>
            <a:ext cx="448056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ea typeface="+mn-ea"/>
                <a:cs typeface="Segoe UI Light" panose="020B0502040204020203" pitchFamily="34" charset="0"/>
              </a:rPr>
              <a:t>Key Word Extraction</a:t>
            </a:r>
          </a:p>
        </p:txBody>
      </p:sp>
      <p:sp>
        <p:nvSpPr>
          <p:cNvPr id="55" name="TextBox 54">
            <a:extLst>
              <a:ext uri="{FF2B5EF4-FFF2-40B4-BE49-F238E27FC236}">
                <a16:creationId xmlns:a16="http://schemas.microsoft.com/office/drawing/2014/main" id="{1F966178-4EF6-C4A9-A4BA-6A93B428B2A9}"/>
              </a:ext>
            </a:extLst>
          </p:cNvPr>
          <p:cNvSpPr txBox="1"/>
          <p:nvPr/>
        </p:nvSpPr>
        <p:spPr>
          <a:xfrm>
            <a:off x="7109854" y="2118892"/>
            <a:ext cx="4480560" cy="1846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ea typeface="+mn-ea"/>
                <a:cs typeface="Segoe UI Light" panose="020B0502040204020203" pitchFamily="34" charset="0"/>
              </a:rPr>
              <a:t>Human activities, fossil fuels, earth atmosphere</a:t>
            </a:r>
          </a:p>
        </p:txBody>
      </p:sp>
      <p:sp>
        <p:nvSpPr>
          <p:cNvPr id="52" name="TextBox 51">
            <a:extLst>
              <a:ext uri="{FF2B5EF4-FFF2-40B4-BE49-F238E27FC236}">
                <a16:creationId xmlns:a16="http://schemas.microsoft.com/office/drawing/2014/main" id="{72E5FB75-E6AB-36E9-3652-D17A30154507}"/>
              </a:ext>
            </a:extLst>
          </p:cNvPr>
          <p:cNvSpPr txBox="1"/>
          <p:nvPr/>
        </p:nvSpPr>
        <p:spPr>
          <a:xfrm>
            <a:off x="7109854" y="2410114"/>
            <a:ext cx="448056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ea typeface="+mn-ea"/>
                <a:cs typeface="Segoe UI Light" panose="020B0502040204020203" pitchFamily="34" charset="0"/>
              </a:rPr>
              <a:t>Question and Answer</a:t>
            </a:r>
            <a:endParaRPr kumimoji="0" lang="en-CA" sz="1400" b="0" i="0" u="none" strike="noStrike" kern="1200" cap="none" spc="0" normalizeH="0" baseline="0" noProof="0">
              <a:ln>
                <a:noFill/>
              </a:ln>
              <a:solidFill>
                <a:prstClr val="black"/>
              </a:solidFill>
              <a:effectLst/>
              <a:uLnTx/>
              <a:uFillTx/>
              <a:ea typeface="+mn-ea"/>
            </a:endParaRPr>
          </a:p>
        </p:txBody>
      </p:sp>
      <p:sp>
        <p:nvSpPr>
          <p:cNvPr id="56" name="TextBox 55">
            <a:extLst>
              <a:ext uri="{FF2B5EF4-FFF2-40B4-BE49-F238E27FC236}">
                <a16:creationId xmlns:a16="http://schemas.microsoft.com/office/drawing/2014/main" id="{EE0D2B78-EB0F-72C0-F5E6-2029BF468B7D}"/>
              </a:ext>
            </a:extLst>
          </p:cNvPr>
          <p:cNvSpPr txBox="1"/>
          <p:nvPr/>
        </p:nvSpPr>
        <p:spPr>
          <a:xfrm>
            <a:off x="7109854" y="2655914"/>
            <a:ext cx="4480560" cy="5539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ea typeface="+mn-ea"/>
                <a:cs typeface="Segoe UI Light" panose="020B0502040204020203" pitchFamily="34" charset="0"/>
              </a:rPr>
              <a:t>What is the Intergovernmental Panel on Climate Change (IPCC)?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ea typeface="+mn-ea"/>
                <a:cs typeface="Segoe UI Light" panose="020B0502040204020203" pitchFamily="34" charset="0"/>
              </a:rPr>
              <a:t>The IPCC is an international organization that studies climate change and the effectiveness …</a:t>
            </a:r>
          </a:p>
        </p:txBody>
      </p:sp>
      <p:sp>
        <p:nvSpPr>
          <p:cNvPr id="60" name="TextBox 59">
            <a:extLst>
              <a:ext uri="{FF2B5EF4-FFF2-40B4-BE49-F238E27FC236}">
                <a16:creationId xmlns:a16="http://schemas.microsoft.com/office/drawing/2014/main" id="{1246EB78-8E27-7D99-3612-4CB81EB5F756}"/>
              </a:ext>
            </a:extLst>
          </p:cNvPr>
          <p:cNvSpPr txBox="1"/>
          <p:nvPr/>
        </p:nvSpPr>
        <p:spPr>
          <a:xfrm>
            <a:off x="7109854" y="3316468"/>
            <a:ext cx="448056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ea typeface="+mn-ea"/>
                <a:cs typeface="Segoe UI Light" panose="020B0502040204020203" pitchFamily="34" charset="0"/>
              </a:rPr>
              <a:t>Video summarization</a:t>
            </a:r>
          </a:p>
        </p:txBody>
      </p:sp>
      <p:sp>
        <p:nvSpPr>
          <p:cNvPr id="61" name="TextBox 60">
            <a:extLst>
              <a:ext uri="{FF2B5EF4-FFF2-40B4-BE49-F238E27FC236}">
                <a16:creationId xmlns:a16="http://schemas.microsoft.com/office/drawing/2014/main" id="{8C293AD2-5453-7678-06EF-3B0142852BAB}"/>
              </a:ext>
            </a:extLst>
          </p:cNvPr>
          <p:cNvSpPr txBox="1"/>
          <p:nvPr/>
        </p:nvSpPr>
        <p:spPr>
          <a:xfrm>
            <a:off x="7115073" y="3562268"/>
            <a:ext cx="4480560" cy="5539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ea typeface="+mn-ea"/>
                <a:cs typeface="Segoe UI Light" panose="020B0502040204020203" pitchFamily="34" charset="0"/>
              </a:rPr>
              <a:t>The article discusses about global warming and its effects on the Earth's atmosphere, wildlife, and human communities. It states that the primary cause of global warming is ….</a:t>
            </a:r>
          </a:p>
        </p:txBody>
      </p:sp>
      <p:sp>
        <p:nvSpPr>
          <p:cNvPr id="62" name="TextBox 61">
            <a:extLst>
              <a:ext uri="{FF2B5EF4-FFF2-40B4-BE49-F238E27FC236}">
                <a16:creationId xmlns:a16="http://schemas.microsoft.com/office/drawing/2014/main" id="{28723A66-1C6F-318B-B6AF-CB152D01E3E3}"/>
              </a:ext>
            </a:extLst>
          </p:cNvPr>
          <p:cNvSpPr txBox="1"/>
          <p:nvPr/>
        </p:nvSpPr>
        <p:spPr>
          <a:xfrm>
            <a:off x="7109854" y="4222822"/>
            <a:ext cx="448056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ea typeface="+mn-ea"/>
                <a:cs typeface="Segoe UI Light" panose="020B0502040204020203" pitchFamily="34" charset="0"/>
              </a:rPr>
              <a:t>News article generation (or blogs, social media)</a:t>
            </a:r>
          </a:p>
        </p:txBody>
      </p:sp>
      <p:sp>
        <p:nvSpPr>
          <p:cNvPr id="63" name="TextBox 62">
            <a:extLst>
              <a:ext uri="{FF2B5EF4-FFF2-40B4-BE49-F238E27FC236}">
                <a16:creationId xmlns:a16="http://schemas.microsoft.com/office/drawing/2014/main" id="{64926FC5-A7D5-910D-5B82-5C650EFF5DA5}"/>
              </a:ext>
            </a:extLst>
          </p:cNvPr>
          <p:cNvSpPr txBox="1"/>
          <p:nvPr/>
        </p:nvSpPr>
        <p:spPr>
          <a:xfrm>
            <a:off x="7099416" y="4468622"/>
            <a:ext cx="4480560" cy="36933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ea typeface="+mn-ea"/>
                <a:cs typeface="Segoe UI Light" panose="020B0502040204020203" pitchFamily="34" charset="0"/>
              </a:rPr>
              <a:t>Global warming is the gradual increase in the overall temperature of the Earth's atmosphere, primarily caused …</a:t>
            </a:r>
          </a:p>
        </p:txBody>
      </p:sp>
      <p:sp>
        <p:nvSpPr>
          <p:cNvPr id="1024" name="TextBox 1023">
            <a:extLst>
              <a:ext uri="{FF2B5EF4-FFF2-40B4-BE49-F238E27FC236}">
                <a16:creationId xmlns:a16="http://schemas.microsoft.com/office/drawing/2014/main" id="{10FC5C72-AAE5-99DB-D70F-E83511CF4E2F}"/>
              </a:ext>
            </a:extLst>
          </p:cNvPr>
          <p:cNvSpPr txBox="1"/>
          <p:nvPr/>
        </p:nvSpPr>
        <p:spPr>
          <a:xfrm>
            <a:off x="7109854" y="4944510"/>
            <a:ext cx="448056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ea typeface="+mn-ea"/>
                <a:cs typeface="Segoe UI Light" panose="020B0502040204020203" pitchFamily="34" charset="0"/>
              </a:rPr>
              <a:t>Script Generation</a:t>
            </a:r>
          </a:p>
        </p:txBody>
      </p:sp>
      <p:sp>
        <p:nvSpPr>
          <p:cNvPr id="1025" name="TextBox 1024">
            <a:extLst>
              <a:ext uri="{FF2B5EF4-FFF2-40B4-BE49-F238E27FC236}">
                <a16:creationId xmlns:a16="http://schemas.microsoft.com/office/drawing/2014/main" id="{AD1DBDD7-1513-343C-C966-63939AC4F067}"/>
              </a:ext>
            </a:extLst>
          </p:cNvPr>
          <p:cNvSpPr txBox="1"/>
          <p:nvPr/>
        </p:nvSpPr>
        <p:spPr>
          <a:xfrm>
            <a:off x="7109854" y="5190310"/>
            <a:ext cx="4480560" cy="36933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ea typeface="+mn-ea"/>
                <a:cs typeface="Segoe UI Light" panose="020B0502040204020203" pitchFamily="34" charset="0"/>
              </a:rPr>
              <a:t>Act 1: The show opens with a shot of a beautiful coastal town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ea typeface="+mn-ea"/>
                <a:cs typeface="Segoe UI Light" panose="020B0502040204020203" pitchFamily="34" charset="0"/>
              </a:rPr>
              <a:t>Act 2: As the town struggles to cope with the crisis …</a:t>
            </a:r>
          </a:p>
        </p:txBody>
      </p:sp>
      <p:sp>
        <p:nvSpPr>
          <p:cNvPr id="1031" name="TextBox 1030">
            <a:extLst>
              <a:ext uri="{FF2B5EF4-FFF2-40B4-BE49-F238E27FC236}">
                <a16:creationId xmlns:a16="http://schemas.microsoft.com/office/drawing/2014/main" id="{08098E24-1392-AFEF-D3F7-84A74BD33A4B}"/>
              </a:ext>
            </a:extLst>
          </p:cNvPr>
          <p:cNvSpPr txBox="1"/>
          <p:nvPr/>
        </p:nvSpPr>
        <p:spPr>
          <a:xfrm>
            <a:off x="7109853" y="5666198"/>
            <a:ext cx="448056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ea typeface="+mn-ea"/>
                <a:cs typeface="Segoe UI Light" panose="020B0502040204020203" pitchFamily="34" charset="0"/>
              </a:rPr>
              <a:t>Personalized Content generation (or Advertising)</a:t>
            </a:r>
          </a:p>
        </p:txBody>
      </p:sp>
      <p:sp>
        <p:nvSpPr>
          <p:cNvPr id="1032" name="TextBox 1031">
            <a:extLst>
              <a:ext uri="{FF2B5EF4-FFF2-40B4-BE49-F238E27FC236}">
                <a16:creationId xmlns:a16="http://schemas.microsoft.com/office/drawing/2014/main" id="{E8401380-7746-9132-4820-1E64038D4DD3}"/>
              </a:ext>
            </a:extLst>
          </p:cNvPr>
          <p:cNvSpPr txBox="1"/>
          <p:nvPr/>
        </p:nvSpPr>
        <p:spPr>
          <a:xfrm>
            <a:off x="7109854" y="5911994"/>
            <a:ext cx="4480560" cy="36933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ea typeface="+mn-ea"/>
                <a:cs typeface="Segoe UI Light" panose="020B0502040204020203" pitchFamily="34" charset="0"/>
              </a:rPr>
              <a:t>Simon, as someone passionate about global warming, you are aware of the urgent threat it poses to our planet …</a:t>
            </a:r>
          </a:p>
        </p:txBody>
      </p:sp>
      <p:sp>
        <p:nvSpPr>
          <p:cNvPr id="28" name="TextBox 27">
            <a:extLst>
              <a:ext uri="{FF2B5EF4-FFF2-40B4-BE49-F238E27FC236}">
                <a16:creationId xmlns:a16="http://schemas.microsoft.com/office/drawing/2014/main" id="{2CCC3044-5FCE-88A8-5EC3-380A65CF0848}"/>
              </a:ext>
              <a:ext uri="{C183D7F6-B498-43B3-948B-1728B52AA6E4}">
                <adec:decorative xmlns:adec="http://schemas.microsoft.com/office/drawing/2017/decorative" val="1"/>
              </a:ext>
            </a:extLst>
          </p:cNvPr>
          <p:cNvSpPr txBox="1"/>
          <p:nvPr/>
        </p:nvSpPr>
        <p:spPr>
          <a:xfrm>
            <a:off x="5558351" y="4055861"/>
            <a:ext cx="118654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Content Creation</a:t>
            </a:r>
            <a:endParaRPr kumimoji="0" lang="en-CA" sz="1000" b="0" i="0" u="none" strike="noStrike" kern="1200" cap="none" spc="0" normalizeH="0" baseline="0" noProof="0">
              <a:ln>
                <a:noFill/>
              </a:ln>
              <a:solidFill>
                <a:prstClr val="white"/>
              </a:solidFill>
              <a:effectLst/>
              <a:uLnTx/>
              <a:uFillTx/>
              <a:ea typeface="+mn-ea"/>
              <a:cs typeface="Segoe UI Semibold" panose="020B0702040204020203" pitchFamily="34" charset="0"/>
            </a:endParaRPr>
          </a:p>
        </p:txBody>
      </p:sp>
      <p:sp>
        <p:nvSpPr>
          <p:cNvPr id="36" name="TextBox 35">
            <a:extLst>
              <a:ext uri="{FF2B5EF4-FFF2-40B4-BE49-F238E27FC236}">
                <a16:creationId xmlns:a16="http://schemas.microsoft.com/office/drawing/2014/main" id="{CE75E9E1-8BB7-6A6A-F863-844F82E31F4A}"/>
              </a:ext>
              <a:ext uri="{C183D7F6-B498-43B3-948B-1728B52AA6E4}">
                <adec:decorative xmlns:adec="http://schemas.microsoft.com/office/drawing/2017/decorative" val="1"/>
              </a:ext>
            </a:extLst>
          </p:cNvPr>
          <p:cNvSpPr txBox="1"/>
          <p:nvPr/>
        </p:nvSpPr>
        <p:spPr>
          <a:xfrm>
            <a:off x="5638818" y="5334000"/>
            <a:ext cx="1077603" cy="1015663"/>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Ideation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Productivity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Personalization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Accessibility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A/B Testing</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endParaRPr>
          </a:p>
        </p:txBody>
      </p:sp>
    </p:spTree>
    <p:extLst>
      <p:ext uri="{BB962C8B-B14F-4D97-AF65-F5344CB8AC3E}">
        <p14:creationId xmlns:p14="http://schemas.microsoft.com/office/powerpoint/2010/main" val="37272329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B098DE5-BA97-D243-3E9A-9638EB573747}"/>
              </a:ext>
              <a:ext uri="{C183D7F6-B498-43B3-948B-1728B52AA6E4}">
                <adec:decorative xmlns:adec="http://schemas.microsoft.com/office/drawing/2017/decorative" val="1"/>
              </a:ext>
            </a:extLst>
          </p:cNvPr>
          <p:cNvGrpSpPr/>
          <p:nvPr/>
        </p:nvGrpSpPr>
        <p:grpSpPr>
          <a:xfrm>
            <a:off x="7119686" y="585949"/>
            <a:ext cx="2194560" cy="2426208"/>
            <a:chOff x="7119686" y="585949"/>
            <a:chExt cx="2194560" cy="2426208"/>
          </a:xfrm>
        </p:grpSpPr>
        <p:sp>
          <p:nvSpPr>
            <p:cNvPr id="3" name="Rounded Rectangle 2">
              <a:extLst>
                <a:ext uri="{FF2B5EF4-FFF2-40B4-BE49-F238E27FC236}">
                  <a16:creationId xmlns:a16="http://schemas.microsoft.com/office/drawing/2014/main" id="{828A7BEB-A950-D434-B43F-895A28271412}"/>
                </a:ext>
              </a:extLst>
            </p:cNvPr>
            <p:cNvSpPr/>
            <p:nvPr/>
          </p:nvSpPr>
          <p:spPr bwMode="auto">
            <a:xfrm>
              <a:off x="7119686" y="585949"/>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icture containing seat, furniture, sofa&#10;&#10;Description automatically generated">
              <a:extLst>
                <a:ext uri="{FF2B5EF4-FFF2-40B4-BE49-F238E27FC236}">
                  <a16:creationId xmlns:a16="http://schemas.microsoft.com/office/drawing/2014/main" id="{69524A30-B735-F797-C5E9-693EED3AC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653" y="924523"/>
              <a:ext cx="2012627" cy="1203706"/>
            </a:xfrm>
            <a:prstGeom prst="rect">
              <a:avLst/>
            </a:prstGeom>
          </p:spPr>
        </p:pic>
      </p:grpSp>
      <p:grpSp>
        <p:nvGrpSpPr>
          <p:cNvPr id="25" name="Group 24">
            <a:extLst>
              <a:ext uri="{FF2B5EF4-FFF2-40B4-BE49-F238E27FC236}">
                <a16:creationId xmlns:a16="http://schemas.microsoft.com/office/drawing/2014/main" id="{EB01F0EE-3F7D-2C38-C56D-89ED0B0790F4}"/>
              </a:ext>
              <a:ext uri="{C183D7F6-B498-43B3-948B-1728B52AA6E4}">
                <adec:decorative xmlns:adec="http://schemas.microsoft.com/office/drawing/2017/decorative" val="1"/>
              </a:ext>
            </a:extLst>
          </p:cNvPr>
          <p:cNvGrpSpPr/>
          <p:nvPr/>
        </p:nvGrpSpPr>
        <p:grpSpPr>
          <a:xfrm>
            <a:off x="9409074" y="895897"/>
            <a:ext cx="2194560" cy="2426208"/>
            <a:chOff x="9409074" y="895897"/>
            <a:chExt cx="2194560" cy="2426208"/>
          </a:xfrm>
        </p:grpSpPr>
        <p:sp>
          <p:nvSpPr>
            <p:cNvPr id="4" name="Rounded Rectangle 3">
              <a:extLst>
                <a:ext uri="{FF2B5EF4-FFF2-40B4-BE49-F238E27FC236}">
                  <a16:creationId xmlns:a16="http://schemas.microsoft.com/office/drawing/2014/main" id="{4CC02D62-1956-4994-C153-2C67FB5C1E60}"/>
                </a:ext>
              </a:extLst>
            </p:cNvPr>
            <p:cNvSpPr/>
            <p:nvPr/>
          </p:nvSpPr>
          <p:spPr bwMode="auto">
            <a:xfrm>
              <a:off x="9409074" y="895897"/>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picture containing furniture, seat, sofa, living&#10;&#10;Description automatically generated">
              <a:extLst>
                <a:ext uri="{FF2B5EF4-FFF2-40B4-BE49-F238E27FC236}">
                  <a16:creationId xmlns:a16="http://schemas.microsoft.com/office/drawing/2014/main" id="{9973F490-9C02-8266-75B6-2C8CE6143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613" y="1320800"/>
              <a:ext cx="1927482" cy="970102"/>
            </a:xfrm>
            <a:prstGeom prst="rect">
              <a:avLst/>
            </a:prstGeom>
          </p:spPr>
        </p:pic>
      </p:grpSp>
      <p:grpSp>
        <p:nvGrpSpPr>
          <p:cNvPr id="29" name="Group 28">
            <a:extLst>
              <a:ext uri="{FF2B5EF4-FFF2-40B4-BE49-F238E27FC236}">
                <a16:creationId xmlns:a16="http://schemas.microsoft.com/office/drawing/2014/main" id="{0ECAE3BC-77AD-098D-21CB-973D5697CA49}"/>
              </a:ext>
              <a:ext uri="{C183D7F6-B498-43B3-948B-1728B52AA6E4}">
                <adec:decorative xmlns:adec="http://schemas.microsoft.com/office/drawing/2017/decorative" val="1"/>
              </a:ext>
            </a:extLst>
          </p:cNvPr>
          <p:cNvGrpSpPr/>
          <p:nvPr/>
        </p:nvGrpSpPr>
        <p:grpSpPr>
          <a:xfrm>
            <a:off x="7119686" y="3195399"/>
            <a:ext cx="2194560" cy="2426208"/>
            <a:chOff x="7119686" y="3195399"/>
            <a:chExt cx="2194560" cy="2426208"/>
          </a:xfrm>
        </p:grpSpPr>
        <p:sp>
          <p:nvSpPr>
            <p:cNvPr id="32" name="Rounded Rectangle 31">
              <a:extLst>
                <a:ext uri="{FF2B5EF4-FFF2-40B4-BE49-F238E27FC236}">
                  <a16:creationId xmlns:a16="http://schemas.microsoft.com/office/drawing/2014/main" id="{AD83B073-7793-3A26-C029-17BD76FCB3F6}"/>
                </a:ext>
              </a:extLst>
            </p:cNvPr>
            <p:cNvSpPr/>
            <p:nvPr/>
          </p:nvSpPr>
          <p:spPr bwMode="auto">
            <a:xfrm>
              <a:off x="7119686" y="3195399"/>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A blue chair with a cushion&#10;&#10;Description automatically generated with low confidence">
              <a:extLst>
                <a:ext uri="{FF2B5EF4-FFF2-40B4-BE49-F238E27FC236}">
                  <a16:creationId xmlns:a16="http://schemas.microsoft.com/office/drawing/2014/main" id="{F1A0CFEE-ECBD-65F8-51FD-7DE5BFA4B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616" y="3420104"/>
              <a:ext cx="1800700" cy="1925424"/>
            </a:xfrm>
            <a:prstGeom prst="rect">
              <a:avLst/>
            </a:prstGeom>
          </p:spPr>
        </p:pic>
        <p:sp>
          <p:nvSpPr>
            <p:cNvPr id="43" name="Rounded Rectangle 42">
              <a:extLst>
                <a:ext uri="{FF2B5EF4-FFF2-40B4-BE49-F238E27FC236}">
                  <a16:creationId xmlns:a16="http://schemas.microsoft.com/office/drawing/2014/main" id="{688C7D29-9A5E-2A18-82FF-3D555BA4A8E9}"/>
                </a:ext>
              </a:extLst>
            </p:cNvPr>
            <p:cNvSpPr/>
            <p:nvPr/>
          </p:nvSpPr>
          <p:spPr bwMode="auto">
            <a:xfrm>
              <a:off x="7222429" y="3288237"/>
              <a:ext cx="1989075" cy="2240533"/>
            </a:xfrm>
            <a:prstGeom prst="roundRect">
              <a:avLst/>
            </a:prstGeom>
            <a:gradFill flip="none" rotWithShape="1">
              <a:gsLst>
                <a:gs pos="21000">
                  <a:srgbClr val="D2D2D2">
                    <a:alpha val="0"/>
                  </a:srgbClr>
                </a:gs>
                <a:gs pos="79000">
                  <a:srgbClr val="D2D2D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grpSp>
        <p:nvGrpSpPr>
          <p:cNvPr id="34" name="Group 33">
            <a:extLst>
              <a:ext uri="{FF2B5EF4-FFF2-40B4-BE49-F238E27FC236}">
                <a16:creationId xmlns:a16="http://schemas.microsoft.com/office/drawing/2014/main" id="{3C1F9B7A-0A51-C61C-DCD2-F80A8EA7E414}"/>
              </a:ext>
              <a:ext uri="{C183D7F6-B498-43B3-948B-1728B52AA6E4}">
                <adec:decorative xmlns:adec="http://schemas.microsoft.com/office/drawing/2017/decorative" val="1"/>
              </a:ext>
            </a:extLst>
          </p:cNvPr>
          <p:cNvGrpSpPr/>
          <p:nvPr/>
        </p:nvGrpSpPr>
        <p:grpSpPr>
          <a:xfrm>
            <a:off x="9409074" y="3455093"/>
            <a:ext cx="2194560" cy="2426208"/>
            <a:chOff x="9409074" y="3455093"/>
            <a:chExt cx="2194560" cy="2426208"/>
          </a:xfrm>
        </p:grpSpPr>
        <p:sp>
          <p:nvSpPr>
            <p:cNvPr id="33" name="Rounded Rectangle 32">
              <a:extLst>
                <a:ext uri="{FF2B5EF4-FFF2-40B4-BE49-F238E27FC236}">
                  <a16:creationId xmlns:a16="http://schemas.microsoft.com/office/drawing/2014/main" id="{A8787671-08AB-8750-6C6C-8768FDF72EAB}"/>
                </a:ext>
              </a:extLst>
            </p:cNvPr>
            <p:cNvSpPr/>
            <p:nvPr/>
          </p:nvSpPr>
          <p:spPr bwMode="auto">
            <a:xfrm>
              <a:off x="9409074" y="3455093"/>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descr="A picture containing seat, furniture, chair&#10;&#10;Description automatically generated">
              <a:extLst>
                <a:ext uri="{FF2B5EF4-FFF2-40B4-BE49-F238E27FC236}">
                  <a16:creationId xmlns:a16="http://schemas.microsoft.com/office/drawing/2014/main" id="{860109D9-2401-6738-3131-4643BFF8A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1946" y="3533653"/>
              <a:ext cx="1148816" cy="1821293"/>
            </a:xfrm>
            <a:prstGeom prst="rect">
              <a:avLst/>
            </a:prstGeom>
          </p:spPr>
        </p:pic>
        <p:sp>
          <p:nvSpPr>
            <p:cNvPr id="44" name="Rounded Rectangle 43">
              <a:extLst>
                <a:ext uri="{FF2B5EF4-FFF2-40B4-BE49-F238E27FC236}">
                  <a16:creationId xmlns:a16="http://schemas.microsoft.com/office/drawing/2014/main" id="{7F76E6A2-39A2-BECB-90C0-C45C7B081105}"/>
                </a:ext>
              </a:extLst>
            </p:cNvPr>
            <p:cNvSpPr/>
            <p:nvPr/>
          </p:nvSpPr>
          <p:spPr bwMode="auto">
            <a:xfrm>
              <a:off x="9511817" y="3578160"/>
              <a:ext cx="1989075" cy="2199811"/>
            </a:xfrm>
            <a:prstGeom prst="roundRect">
              <a:avLst/>
            </a:prstGeom>
            <a:gradFill flip="none" rotWithShape="1">
              <a:gsLst>
                <a:gs pos="21000">
                  <a:srgbClr val="D2D2D2">
                    <a:alpha val="0"/>
                  </a:srgbClr>
                </a:gs>
                <a:gs pos="79000">
                  <a:srgbClr val="D2D2D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CF83451D-C386-A971-B09F-0A9103D94BC8}"/>
              </a:ext>
            </a:extLst>
          </p:cNvPr>
          <p:cNvSpPr>
            <a:spLocks noGrp="1"/>
          </p:cNvSpPr>
          <p:nvPr>
            <p:ph type="title"/>
          </p:nvPr>
        </p:nvSpPr>
        <p:spPr>
          <a:xfrm>
            <a:off x="588263" y="457200"/>
            <a:ext cx="11018520" cy="861774"/>
          </a:xfrm>
        </p:spPr>
        <p:txBody>
          <a:bodyPr/>
          <a:lstStyle/>
          <a:p>
            <a:r>
              <a:rPr lang="en-US"/>
              <a:t>Retail example</a:t>
            </a:r>
            <a:br>
              <a:rPr lang="en-US"/>
            </a:br>
            <a:r>
              <a:rPr lang="en-US" sz="2000" spc="0">
                <a:solidFill>
                  <a:schemeClr val="accent1"/>
                </a:solidFill>
              </a:rPr>
              <a:t>Similarity search</a:t>
            </a:r>
          </a:p>
        </p:txBody>
      </p:sp>
      <p:grpSp>
        <p:nvGrpSpPr>
          <p:cNvPr id="7" name="Group 6" descr="Embeddings Space&#10;Customer Product Database&#10;Product Embeddings&#10;Similarity Search&#10;&#10;&#10;&#10;">
            <a:extLst>
              <a:ext uri="{FF2B5EF4-FFF2-40B4-BE49-F238E27FC236}">
                <a16:creationId xmlns:a16="http://schemas.microsoft.com/office/drawing/2014/main" id="{DF4E87BE-2681-8384-78A0-B880BCA6995C}"/>
              </a:ext>
            </a:extLst>
          </p:cNvPr>
          <p:cNvGrpSpPr/>
          <p:nvPr/>
        </p:nvGrpSpPr>
        <p:grpSpPr>
          <a:xfrm>
            <a:off x="402304" y="1619532"/>
            <a:ext cx="6430230" cy="3813153"/>
            <a:chOff x="402304" y="1619532"/>
            <a:chExt cx="6430230" cy="3813153"/>
          </a:xfrm>
        </p:grpSpPr>
        <p:pic>
          <p:nvPicPr>
            <p:cNvPr id="9" name="Picture 4">
              <a:extLst>
                <a:ext uri="{FF2B5EF4-FFF2-40B4-BE49-F238E27FC236}">
                  <a16:creationId xmlns:a16="http://schemas.microsoft.com/office/drawing/2014/main" id="{B4605607-13FB-3534-94CF-8FA6AF99F130}"/>
                </a:ext>
                <a:ext uri="{C183D7F6-B498-43B3-948B-1728B52AA6E4}">
                  <adec:decorative xmlns:adec="http://schemas.microsoft.com/office/drawing/2017/decorative" val="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3087" y="3686523"/>
              <a:ext cx="734430" cy="7344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5136750-761C-82A9-8E71-FB33D71422E0}"/>
                </a:ext>
                <a:ext uri="{C183D7F6-B498-43B3-948B-1728B52AA6E4}">
                  <adec:decorative xmlns:adec="http://schemas.microsoft.com/office/drawing/2017/decorative" val="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125631" y="2273742"/>
              <a:ext cx="734430" cy="73443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1ED3ECBB-B262-0BF5-8611-7896B031E546}"/>
                </a:ext>
                <a:ext uri="{C183D7F6-B498-43B3-948B-1728B52AA6E4}">
                  <adec:decorative xmlns:adec="http://schemas.microsoft.com/office/drawing/2017/decorative" val="1"/>
                </a:ext>
              </a:extLst>
            </p:cNvPr>
            <p:cNvCxnSpPr>
              <a:cxnSpLocks/>
            </p:cNvCxnSpPr>
            <p:nvPr/>
          </p:nvCxnSpPr>
          <p:spPr>
            <a:xfrm>
              <a:off x="1498665" y="4106853"/>
              <a:ext cx="285752" cy="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662F7B-97F9-E7AE-AFBB-1F8C0464437C}"/>
                </a:ext>
                <a:ext uri="{C183D7F6-B498-43B3-948B-1728B52AA6E4}">
                  <adec:decorative xmlns:adec="http://schemas.microsoft.com/office/drawing/2017/decorative" val="1"/>
                </a:ext>
              </a:extLst>
            </p:cNvPr>
            <p:cNvCxnSpPr>
              <a:cxnSpLocks/>
            </p:cNvCxnSpPr>
            <p:nvPr/>
          </p:nvCxnSpPr>
          <p:spPr>
            <a:xfrm>
              <a:off x="2400495" y="4106853"/>
              <a:ext cx="285752" cy="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9B9323-ADEF-F906-A41B-7DFFF965655A}"/>
                </a:ext>
                <a:ext uri="{C183D7F6-B498-43B3-948B-1728B52AA6E4}">
                  <adec:decorative xmlns:adec="http://schemas.microsoft.com/office/drawing/2017/decorative" val="1"/>
                </a:ext>
              </a:extLst>
            </p:cNvPr>
            <p:cNvCxnSpPr>
              <a:cxnSpLocks/>
            </p:cNvCxnSpPr>
            <p:nvPr/>
          </p:nvCxnSpPr>
          <p:spPr>
            <a:xfrm>
              <a:off x="4016310" y="2640957"/>
              <a:ext cx="420956" cy="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E5EE3D1-D378-C8E3-470D-1701418857BC}"/>
                </a:ext>
                <a:ext uri="{C183D7F6-B498-43B3-948B-1728B52AA6E4}">
                  <adec:decorative xmlns:adec="http://schemas.microsoft.com/office/drawing/2017/decorative" val="1"/>
                </a:ext>
              </a:extLst>
            </p:cNvPr>
            <p:cNvGrpSpPr/>
            <p:nvPr/>
          </p:nvGrpSpPr>
          <p:grpSpPr>
            <a:xfrm>
              <a:off x="2751356" y="3496041"/>
              <a:ext cx="1661130" cy="1270676"/>
              <a:chOff x="2751356" y="3496041"/>
              <a:chExt cx="1661130" cy="1270676"/>
            </a:xfrm>
          </p:grpSpPr>
          <p:pic>
            <p:nvPicPr>
              <p:cNvPr id="15" name="Picture 14">
                <a:extLst>
                  <a:ext uri="{FF2B5EF4-FFF2-40B4-BE49-F238E27FC236}">
                    <a16:creationId xmlns:a16="http://schemas.microsoft.com/office/drawing/2014/main" id="{D4D43BBA-51C7-62AF-201F-9CDB4EB82444}"/>
                  </a:ext>
                </a:extLst>
              </p:cNvPr>
              <p:cNvPicPr>
                <a:picLocks noChangeAspect="1"/>
              </p:cNvPicPr>
              <p:nvPr/>
            </p:nvPicPr>
            <p:blipFill>
              <a:blip r:embed="rId8"/>
              <a:stretch>
                <a:fillRect/>
              </a:stretch>
            </p:blipFill>
            <p:spPr>
              <a:xfrm>
                <a:off x="2810772" y="3496041"/>
                <a:ext cx="1323363" cy="127067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16" name="TextBox 15">
                <a:extLst>
                  <a:ext uri="{FF2B5EF4-FFF2-40B4-BE49-F238E27FC236}">
                    <a16:creationId xmlns:a16="http://schemas.microsoft.com/office/drawing/2014/main" id="{7D829016-24F0-DA51-5CAD-EE95306AEAD9}"/>
                  </a:ext>
                </a:extLst>
              </p:cNvPr>
              <p:cNvSpPr txBox="1"/>
              <p:nvPr/>
            </p:nvSpPr>
            <p:spPr>
              <a:xfrm>
                <a:off x="3456811" y="3728377"/>
                <a:ext cx="955675"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Desk</a:t>
                </a:r>
                <a:endParaRPr kumimoji="0" lang="en-CA" sz="1600" b="0" i="0" u="none" strike="noStrike" kern="1200" cap="none" spc="0" normalizeH="0" baseline="0" noProof="0">
                  <a:ln>
                    <a:noFill/>
                  </a:ln>
                  <a:solidFill>
                    <a:schemeClr val="accent2"/>
                  </a:solidFill>
                  <a:effectLst/>
                  <a:uLnTx/>
                  <a:uFillTx/>
                  <a:latin typeface="+mj-lt"/>
                  <a:ea typeface="+mn-ea"/>
                </a:endParaRPr>
              </a:p>
            </p:txBody>
          </p:sp>
          <p:sp>
            <p:nvSpPr>
              <p:cNvPr id="17" name="TextBox 16">
                <a:extLst>
                  <a:ext uri="{FF2B5EF4-FFF2-40B4-BE49-F238E27FC236}">
                    <a16:creationId xmlns:a16="http://schemas.microsoft.com/office/drawing/2014/main" id="{029460C6-26C9-9986-01DE-5A4A1ED82172}"/>
                  </a:ext>
                </a:extLst>
              </p:cNvPr>
              <p:cNvSpPr txBox="1"/>
              <p:nvPr/>
            </p:nvSpPr>
            <p:spPr>
              <a:xfrm>
                <a:off x="3446668" y="4138305"/>
                <a:ext cx="955675"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Table</a:t>
                </a:r>
                <a:endParaRPr kumimoji="0" lang="en-CA" sz="1600" b="0" i="0" u="none" strike="noStrike" kern="1200" cap="none" spc="0" normalizeH="0" baseline="0" noProof="0">
                  <a:ln>
                    <a:noFill/>
                  </a:ln>
                  <a:solidFill>
                    <a:schemeClr val="accent2"/>
                  </a:solidFill>
                  <a:effectLst/>
                  <a:uLnTx/>
                  <a:uFillTx/>
                  <a:latin typeface="+mj-lt"/>
                  <a:ea typeface="+mn-ea"/>
                </a:endParaRPr>
              </a:p>
            </p:txBody>
          </p:sp>
          <p:sp>
            <p:nvSpPr>
              <p:cNvPr id="18" name="TextBox 17">
                <a:extLst>
                  <a:ext uri="{FF2B5EF4-FFF2-40B4-BE49-F238E27FC236}">
                    <a16:creationId xmlns:a16="http://schemas.microsoft.com/office/drawing/2014/main" id="{5485DDF8-354A-36A3-4733-D67E28F63108}"/>
                  </a:ext>
                </a:extLst>
              </p:cNvPr>
              <p:cNvSpPr txBox="1"/>
              <p:nvPr/>
            </p:nvSpPr>
            <p:spPr>
              <a:xfrm>
                <a:off x="2827712" y="4153514"/>
                <a:ext cx="955675"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Chair</a:t>
                </a:r>
                <a:endParaRPr kumimoji="0" lang="en-CA" sz="1600" b="0" i="0" u="none" strike="noStrike" kern="1200" cap="none" spc="0" normalizeH="0" baseline="0" noProof="0">
                  <a:ln>
                    <a:noFill/>
                  </a:ln>
                  <a:solidFill>
                    <a:schemeClr val="accent2"/>
                  </a:solidFill>
                  <a:effectLst/>
                  <a:uLnTx/>
                  <a:uFillTx/>
                  <a:latin typeface="+mj-lt"/>
                  <a:ea typeface="+mn-ea"/>
                </a:endParaRPr>
              </a:p>
            </p:txBody>
          </p:sp>
          <p:sp>
            <p:nvSpPr>
              <p:cNvPr id="19" name="TextBox 18">
                <a:extLst>
                  <a:ext uri="{FF2B5EF4-FFF2-40B4-BE49-F238E27FC236}">
                    <a16:creationId xmlns:a16="http://schemas.microsoft.com/office/drawing/2014/main" id="{6CC31D06-A493-B354-F6A8-B0AA910FB8E4}"/>
                  </a:ext>
                </a:extLst>
              </p:cNvPr>
              <p:cNvSpPr txBox="1"/>
              <p:nvPr/>
            </p:nvSpPr>
            <p:spPr>
              <a:xfrm>
                <a:off x="2751356" y="4374840"/>
                <a:ext cx="1081088"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Couch</a:t>
                </a:r>
                <a:endParaRPr kumimoji="0" lang="en-CA" sz="1600" b="0" i="0" u="none" strike="noStrike" kern="1200" cap="none" spc="0" normalizeH="0" baseline="0" noProof="0">
                  <a:ln>
                    <a:noFill/>
                  </a:ln>
                  <a:solidFill>
                    <a:schemeClr val="accent2"/>
                  </a:solidFill>
                  <a:effectLst/>
                  <a:uLnTx/>
                  <a:uFillTx/>
                  <a:latin typeface="+mj-lt"/>
                  <a:ea typeface="+mn-ea"/>
                </a:endParaRPr>
              </a:p>
            </p:txBody>
          </p:sp>
        </p:grpSp>
        <p:cxnSp>
          <p:nvCxnSpPr>
            <p:cNvPr id="5" name="Straight Connector 4">
              <a:extLst>
                <a:ext uri="{FF2B5EF4-FFF2-40B4-BE49-F238E27FC236}">
                  <a16:creationId xmlns:a16="http://schemas.microsoft.com/office/drawing/2014/main" id="{3291964D-519E-155E-3623-470DBD4BD09F}"/>
                </a:ext>
                <a:ext uri="{C183D7F6-B498-43B3-948B-1728B52AA6E4}">
                  <adec:decorative xmlns:adec="http://schemas.microsoft.com/office/drawing/2017/decorative" val="1"/>
                </a:ext>
              </a:extLst>
            </p:cNvPr>
            <p:cNvCxnSpPr>
              <a:cxnSpLocks/>
            </p:cNvCxnSpPr>
            <p:nvPr/>
          </p:nvCxnSpPr>
          <p:spPr>
            <a:xfrm flipH="1">
              <a:off x="3460934" y="3087818"/>
              <a:ext cx="0" cy="27432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F507EFA-591F-EDBE-4FE8-D23E58D186C2}"/>
                </a:ext>
              </a:extLst>
            </p:cNvPr>
            <p:cNvSpPr txBox="1"/>
            <p:nvPr/>
          </p:nvSpPr>
          <p:spPr>
            <a:xfrm>
              <a:off x="402304" y="4532227"/>
              <a:ext cx="1235996"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Customer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Product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Database</a:t>
              </a:r>
            </a:p>
          </p:txBody>
        </p:sp>
        <p:sp>
          <p:nvSpPr>
            <p:cNvPr id="12" name="TextBox 11">
              <a:extLst>
                <a:ext uri="{FF2B5EF4-FFF2-40B4-BE49-F238E27FC236}">
                  <a16:creationId xmlns:a16="http://schemas.microsoft.com/office/drawing/2014/main" id="{9B7F99E0-AC06-8B0A-5A9D-CC9BDD633489}"/>
                </a:ext>
                <a:ext uri="{C183D7F6-B498-43B3-948B-1728B52AA6E4}">
                  <adec:decorative xmlns:adec="http://schemas.microsoft.com/office/drawing/2017/decorative" val="0"/>
                </a:ext>
              </a:extLst>
            </p:cNvPr>
            <p:cNvSpPr txBox="1"/>
            <p:nvPr/>
          </p:nvSpPr>
          <p:spPr>
            <a:xfrm>
              <a:off x="1653042" y="3759928"/>
              <a:ext cx="8851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t>OpenAI </a:t>
              </a:r>
              <a:b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br>
              <a: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Embeddings</a:t>
              </a:r>
            </a:p>
          </p:txBody>
        </p:sp>
        <p:sp>
          <p:nvSpPr>
            <p:cNvPr id="20" name="TextBox 19">
              <a:extLst>
                <a:ext uri="{FF2B5EF4-FFF2-40B4-BE49-F238E27FC236}">
                  <a16:creationId xmlns:a16="http://schemas.microsoft.com/office/drawing/2014/main" id="{27B5BF4D-E0C5-5959-D186-A79863FBB807}"/>
                </a:ext>
              </a:extLst>
            </p:cNvPr>
            <p:cNvSpPr txBox="1"/>
            <p:nvPr/>
          </p:nvSpPr>
          <p:spPr>
            <a:xfrm>
              <a:off x="2764627" y="4847910"/>
              <a:ext cx="1397639" cy="584775"/>
            </a:xfrm>
            <a:prstGeom prst="rect">
              <a:avLst/>
            </a:prstGeom>
            <a:noFill/>
          </p:spPr>
          <p:txBody>
            <a:bodyPr wrap="square">
              <a:spAutoFit/>
            </a:bodyPr>
            <a:lstStyle>
              <a:defPPr>
                <a:defRPr lang="en-US"/>
              </a:defPPr>
              <a:lvl1pPr>
                <a:defRPr>
                  <a:solidFill>
                    <a:schemeClr val="bg1"/>
                  </a:solidFill>
                  <a:latin typeface="Aharoni" panose="020B0604020202020204" pitchFamily="2" charset="-79"/>
                  <a:cs typeface="Aharoni" panose="020B0604020202020204" pitchFamily="2" charset="-79"/>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mn-ea"/>
                  <a:cs typeface="Aharoni" panose="020B0604020202020204" pitchFamily="2" charset="-79"/>
                </a:rPr>
                <a:t>Embeddings Space</a:t>
              </a:r>
              <a:endParaRPr kumimoji="0" lang="en-CA" sz="1600" b="0" i="0" u="none" strike="noStrike" kern="1200" cap="none" spc="0" normalizeH="0" baseline="0" noProof="0">
                <a:ln>
                  <a:noFill/>
                </a:ln>
                <a:solidFill>
                  <a:schemeClr val="accent1"/>
                </a:solidFill>
                <a:effectLst/>
                <a:uLnTx/>
                <a:uFillTx/>
                <a:latin typeface="+mj-lt"/>
                <a:ea typeface="+mn-ea"/>
                <a:cs typeface="Aharoni" panose="020B0604020202020204" pitchFamily="2" charset="-79"/>
              </a:endParaRPr>
            </a:p>
          </p:txBody>
        </p:sp>
        <p:sp>
          <p:nvSpPr>
            <p:cNvPr id="13" name="TextBox 12">
              <a:extLst>
                <a:ext uri="{FF2B5EF4-FFF2-40B4-BE49-F238E27FC236}">
                  <a16:creationId xmlns:a16="http://schemas.microsoft.com/office/drawing/2014/main" id="{9AAFA560-13BE-A0CA-3B9E-0C04699B5116}"/>
                </a:ext>
              </a:extLst>
            </p:cNvPr>
            <p:cNvSpPr txBox="1"/>
            <p:nvPr/>
          </p:nvSpPr>
          <p:spPr>
            <a:xfrm>
              <a:off x="2430601" y="1619532"/>
              <a:ext cx="2124490"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ea typeface="+mn-ea"/>
                  <a:cs typeface="Segoe UI Light" panose="020B0502040204020203" pitchFamily="34" charset="0"/>
                </a:rPr>
                <a:t>Product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ea typeface="+mn-ea"/>
                  <a:cs typeface="Segoe UI Light" panose="020B0502040204020203" pitchFamily="34" charset="0"/>
                </a:rPr>
                <a:t>Embeddings</a:t>
              </a:r>
            </a:p>
          </p:txBody>
        </p:sp>
        <p:pic>
          <p:nvPicPr>
            <p:cNvPr id="28" name="Picture 27" descr="Couch">
              <a:extLst>
                <a:ext uri="{FF2B5EF4-FFF2-40B4-BE49-F238E27FC236}">
                  <a16:creationId xmlns:a16="http://schemas.microsoft.com/office/drawing/2014/main" id="{E1AD1D20-C2B2-66FD-F70B-753F305ABA7A}"/>
                </a:ext>
              </a:extLst>
            </p:cNvPr>
            <p:cNvPicPr>
              <a:picLocks noChangeAspect="1"/>
            </p:cNvPicPr>
            <p:nvPr/>
          </p:nvPicPr>
          <p:blipFill>
            <a:blip r:embed="rId9"/>
            <a:stretch>
              <a:fillRect/>
            </a:stretch>
          </p:blipFill>
          <p:spPr>
            <a:xfrm>
              <a:off x="4646531" y="1977315"/>
              <a:ext cx="2186003" cy="581029"/>
            </a:xfrm>
            <a:prstGeom prst="rect">
              <a:avLst/>
            </a:prstGeom>
          </p:spPr>
        </p:pic>
        <p:pic>
          <p:nvPicPr>
            <p:cNvPr id="30" name="Picture 29" descr="Sort Lower Price First">
              <a:extLst>
                <a:ext uri="{FF2B5EF4-FFF2-40B4-BE49-F238E27FC236}">
                  <a16:creationId xmlns:a16="http://schemas.microsoft.com/office/drawing/2014/main" id="{6BD10562-0FFC-4771-635F-4898EDA6005A}"/>
                </a:ext>
              </a:extLst>
            </p:cNvPr>
            <p:cNvPicPr>
              <a:picLocks noChangeAspect="1"/>
            </p:cNvPicPr>
            <p:nvPr/>
          </p:nvPicPr>
          <p:blipFill>
            <a:blip r:embed="rId10"/>
            <a:stretch>
              <a:fillRect/>
            </a:stretch>
          </p:blipFill>
          <p:spPr>
            <a:xfrm>
              <a:off x="4646531" y="2668636"/>
              <a:ext cx="2186003" cy="609604"/>
            </a:xfrm>
            <a:prstGeom prst="rect">
              <a:avLst/>
            </a:prstGeom>
          </p:spPr>
        </p:pic>
        <p:sp>
          <p:nvSpPr>
            <p:cNvPr id="31" name="TextBox 30">
              <a:extLst>
                <a:ext uri="{FF2B5EF4-FFF2-40B4-BE49-F238E27FC236}">
                  <a16:creationId xmlns:a16="http://schemas.microsoft.com/office/drawing/2014/main" id="{2286CC40-3AD6-DF58-B86A-0F0804F29956}"/>
                </a:ext>
              </a:extLst>
            </p:cNvPr>
            <p:cNvSpPr txBox="1"/>
            <p:nvPr/>
          </p:nvSpPr>
          <p:spPr>
            <a:xfrm>
              <a:off x="4677287" y="3429000"/>
              <a:ext cx="2124490"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Similarity Search</a:t>
              </a:r>
            </a:p>
          </p:txBody>
        </p:sp>
      </p:grpSp>
      <p:sp>
        <p:nvSpPr>
          <p:cNvPr id="39" name="TextBox 38">
            <a:extLst>
              <a:ext uri="{FF2B5EF4-FFF2-40B4-BE49-F238E27FC236}">
                <a16:creationId xmlns:a16="http://schemas.microsoft.com/office/drawing/2014/main" id="{ECFC6F21-2530-9227-0A70-DC6AE24D49A2}"/>
              </a:ext>
            </a:extLst>
          </p:cNvPr>
          <p:cNvSpPr txBox="1"/>
          <p:nvPr/>
        </p:nvSpPr>
        <p:spPr>
          <a:xfrm>
            <a:off x="7186767" y="2128229"/>
            <a:ext cx="2060398" cy="492443"/>
          </a:xfrm>
          <a:prstGeom prst="rect">
            <a:avLst/>
          </a:prstGeom>
          <a:noFill/>
        </p:spPr>
        <p:txBody>
          <a:bodyPr wrap="square" lIns="0" tIns="0" rIns="0" bIns="0" rtlCol="0">
            <a:spAutoFit/>
          </a:bodyPr>
          <a:lstStyle/>
          <a:p>
            <a:pPr algn="ctr"/>
            <a:r>
              <a:rPr lang="en-US" b="1">
                <a:solidFill>
                  <a:schemeClr val="bg1"/>
                </a:solidFill>
              </a:rPr>
              <a:t>Saffron Ella $2,300</a:t>
            </a:r>
          </a:p>
          <a:p>
            <a:pPr algn="ctr"/>
            <a:r>
              <a:rPr lang="en-US" sz="1400" b="1">
                <a:solidFill>
                  <a:schemeClr val="bg1"/>
                </a:solidFill>
              </a:rPr>
              <a:t>Signature series</a:t>
            </a:r>
          </a:p>
        </p:txBody>
      </p:sp>
      <p:sp>
        <p:nvSpPr>
          <p:cNvPr id="40" name="TextBox 39">
            <a:extLst>
              <a:ext uri="{FF2B5EF4-FFF2-40B4-BE49-F238E27FC236}">
                <a16:creationId xmlns:a16="http://schemas.microsoft.com/office/drawing/2014/main" id="{450ADCFA-5133-BCBA-DF5C-93F08F17AA49}"/>
              </a:ext>
            </a:extLst>
          </p:cNvPr>
          <p:cNvSpPr txBox="1"/>
          <p:nvPr/>
        </p:nvSpPr>
        <p:spPr>
          <a:xfrm>
            <a:off x="9452875" y="2418044"/>
            <a:ext cx="2106959" cy="492443"/>
          </a:xfrm>
          <a:prstGeom prst="rect">
            <a:avLst/>
          </a:prstGeom>
          <a:noFill/>
        </p:spPr>
        <p:txBody>
          <a:bodyPr wrap="square" lIns="0" tIns="0" rIns="0" bIns="0" rtlCol="0">
            <a:spAutoFit/>
          </a:bodyPr>
          <a:lstStyle/>
          <a:p>
            <a:pPr algn="ctr"/>
            <a:r>
              <a:rPr lang="en-US" b="1">
                <a:solidFill>
                  <a:schemeClr val="bg1"/>
                </a:solidFill>
              </a:rPr>
              <a:t>Slate Ray $2,300</a:t>
            </a:r>
          </a:p>
          <a:p>
            <a:pPr algn="ctr"/>
            <a:r>
              <a:rPr lang="en-US" sz="1400" b="1">
                <a:solidFill>
                  <a:schemeClr val="bg1"/>
                </a:solidFill>
              </a:rPr>
              <a:t>Signature series</a:t>
            </a:r>
          </a:p>
        </p:txBody>
      </p:sp>
    </p:spTree>
    <p:extLst>
      <p:ext uri="{BB962C8B-B14F-4D97-AF65-F5344CB8AC3E}">
        <p14:creationId xmlns:p14="http://schemas.microsoft.com/office/powerpoint/2010/main" val="35899614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EBC81F0C-63D9-870D-010D-48DFF1E12919}"/>
              </a:ext>
              <a:ext uri="{C183D7F6-B498-43B3-948B-1728B52AA6E4}">
                <adec:decorative xmlns:adec="http://schemas.microsoft.com/office/drawing/2017/decorative" val="1"/>
              </a:ext>
            </a:extLst>
          </p:cNvPr>
          <p:cNvCxnSpPr>
            <a:cxnSpLocks/>
          </p:cNvCxnSpPr>
          <p:nvPr/>
        </p:nvCxnSpPr>
        <p:spPr>
          <a:xfrm>
            <a:off x="2583041" y="3878167"/>
            <a:ext cx="758477" cy="0"/>
          </a:xfrm>
          <a:prstGeom prst="straightConnector1">
            <a:avLst/>
          </a:prstGeom>
          <a:ln>
            <a:solidFill>
              <a:srgbClr val="D83B01"/>
            </a:solidFill>
            <a:tailEnd type="triangle"/>
          </a:ln>
        </p:spPr>
        <p:style>
          <a:lnRef idx="1">
            <a:schemeClr val="accent3"/>
          </a:lnRef>
          <a:fillRef idx="0">
            <a:schemeClr val="accent3"/>
          </a:fillRef>
          <a:effectRef idx="0">
            <a:schemeClr val="accent3"/>
          </a:effectRef>
          <a:fontRef idx="minor">
            <a:schemeClr val="tx1"/>
          </a:fontRef>
        </p:style>
      </p:cxnSp>
      <p:pic>
        <p:nvPicPr>
          <p:cNvPr id="7" name="Picture 6">
            <a:extLst>
              <a:ext uri="{FF2B5EF4-FFF2-40B4-BE49-F238E27FC236}">
                <a16:creationId xmlns:a16="http://schemas.microsoft.com/office/drawing/2014/main" id="{AF71E28A-44C9-0BBD-627C-CDAAAEDC13E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951" y="2034703"/>
            <a:ext cx="663966" cy="663966"/>
          </a:xfrm>
          <a:prstGeom prst="rect">
            <a:avLst/>
          </a:prstGeom>
        </p:spPr>
      </p:pic>
      <p:pic>
        <p:nvPicPr>
          <p:cNvPr id="8" name="Picture 7">
            <a:extLst>
              <a:ext uri="{FF2B5EF4-FFF2-40B4-BE49-F238E27FC236}">
                <a16:creationId xmlns:a16="http://schemas.microsoft.com/office/drawing/2014/main" id="{480EB31D-0796-5EE1-3509-9A608DCDD70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7998" y="4200561"/>
            <a:ext cx="597990" cy="597990"/>
          </a:xfrm>
          <a:prstGeom prst="rect">
            <a:avLst/>
          </a:prstGeom>
        </p:spPr>
      </p:pic>
      <p:pic>
        <p:nvPicPr>
          <p:cNvPr id="10" name="Picture 9">
            <a:extLst>
              <a:ext uri="{FF2B5EF4-FFF2-40B4-BE49-F238E27FC236}">
                <a16:creationId xmlns:a16="http://schemas.microsoft.com/office/drawing/2014/main" id="{45A4D34A-1DD8-667A-528F-C7A583605D4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998" y="2754717"/>
            <a:ext cx="597990" cy="597990"/>
          </a:xfrm>
          <a:prstGeom prst="rect">
            <a:avLst/>
          </a:prstGeom>
        </p:spPr>
      </p:pic>
      <p:sp>
        <p:nvSpPr>
          <p:cNvPr id="12" name="Rectangle 11">
            <a:extLst>
              <a:ext uri="{FF2B5EF4-FFF2-40B4-BE49-F238E27FC236}">
                <a16:creationId xmlns:a16="http://schemas.microsoft.com/office/drawing/2014/main" id="{C05E7690-4C14-BA88-D4FF-CE93F058511B}"/>
              </a:ext>
              <a:ext uri="{C183D7F6-B498-43B3-948B-1728B52AA6E4}">
                <adec:decorative xmlns:adec="http://schemas.microsoft.com/office/drawing/2017/decorative" val="1"/>
              </a:ext>
            </a:extLst>
          </p:cNvPr>
          <p:cNvSpPr/>
          <p:nvPr/>
        </p:nvSpPr>
        <p:spPr>
          <a:xfrm>
            <a:off x="9306061" y="2481358"/>
            <a:ext cx="1401864" cy="2841680"/>
          </a:xfrm>
          <a:prstGeom prst="rect">
            <a:avLst/>
          </a:prstGeom>
          <a:noFill/>
          <a:ln>
            <a:solidFill>
              <a:schemeClr val="tx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FFFFF"/>
              </a:soli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84266CA7-7D3B-D7F8-F04A-F5B74F2DB032}"/>
              </a:ext>
              <a:ext uri="{C183D7F6-B498-43B3-948B-1728B52AA6E4}">
                <adec:decorative xmlns:adec="http://schemas.microsoft.com/office/drawing/2017/decorative" val="1"/>
              </a:ext>
            </a:extLst>
          </p:cNvPr>
          <p:cNvCxnSpPr>
            <a:cxnSpLocks/>
          </p:cNvCxnSpPr>
          <p:nvPr/>
        </p:nvCxnSpPr>
        <p:spPr>
          <a:xfrm>
            <a:off x="6361071" y="3872405"/>
            <a:ext cx="938930" cy="0"/>
          </a:xfrm>
          <a:prstGeom prst="straightConnector1">
            <a:avLst/>
          </a:prstGeom>
          <a:ln>
            <a:solidFill>
              <a:srgbClr val="D83B01"/>
            </a:solidFill>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0CD373A3-AD50-53CB-D66E-B614B43AD094}"/>
              </a:ext>
              <a:ext uri="{C183D7F6-B498-43B3-948B-1728B52AA6E4}">
                <adec:decorative xmlns:adec="http://schemas.microsoft.com/office/drawing/2017/decorative" val="1"/>
              </a:ext>
            </a:extLst>
          </p:cNvPr>
          <p:cNvCxnSpPr>
            <a:cxnSpLocks/>
          </p:cNvCxnSpPr>
          <p:nvPr/>
        </p:nvCxnSpPr>
        <p:spPr>
          <a:xfrm>
            <a:off x="8401869" y="3878167"/>
            <a:ext cx="880352" cy="0"/>
          </a:xfrm>
          <a:prstGeom prst="straightConnector1">
            <a:avLst/>
          </a:prstGeom>
          <a:ln>
            <a:solidFill>
              <a:srgbClr val="D83B01"/>
            </a:solidFill>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43A14E35-D8A3-21A6-2259-CC84E49E7A71}"/>
              </a:ext>
              <a:ext uri="{C183D7F6-B498-43B3-948B-1728B52AA6E4}">
                <adec:decorative xmlns:adec="http://schemas.microsoft.com/office/drawing/2017/decorative" val="1"/>
              </a:ext>
            </a:extLst>
          </p:cNvPr>
          <p:cNvCxnSpPr>
            <a:cxnSpLocks/>
          </p:cNvCxnSpPr>
          <p:nvPr/>
        </p:nvCxnSpPr>
        <p:spPr>
          <a:xfrm flipH="1" flipV="1">
            <a:off x="7850934" y="2832100"/>
            <a:ext cx="0" cy="716736"/>
          </a:xfrm>
          <a:prstGeom prst="straightConnector1">
            <a:avLst/>
          </a:prstGeom>
          <a:ln>
            <a:solidFill>
              <a:srgbClr val="D83B01"/>
            </a:solidFill>
            <a:tailEnd type="triangle"/>
          </a:ln>
        </p:spPr>
        <p:style>
          <a:lnRef idx="1">
            <a:schemeClr val="accent3"/>
          </a:lnRef>
          <a:fillRef idx="0">
            <a:schemeClr val="accent3"/>
          </a:fillRef>
          <a:effectRef idx="0">
            <a:schemeClr val="accent3"/>
          </a:effectRef>
          <a:fontRef idx="minor">
            <a:schemeClr val="tx1"/>
          </a:fontRef>
        </p:style>
      </p:cxnSp>
      <p:pic>
        <p:nvPicPr>
          <p:cNvPr id="17" name="Picture 16">
            <a:extLst>
              <a:ext uri="{FF2B5EF4-FFF2-40B4-BE49-F238E27FC236}">
                <a16:creationId xmlns:a16="http://schemas.microsoft.com/office/drawing/2014/main" id="{F857440D-08F0-EABC-C8DD-20960AA2E80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317" y="3381352"/>
            <a:ext cx="1018646" cy="1018646"/>
          </a:xfrm>
          <a:prstGeom prst="rect">
            <a:avLst/>
          </a:prstGeom>
        </p:spPr>
      </p:pic>
      <p:pic>
        <p:nvPicPr>
          <p:cNvPr id="19" name="Picture 18">
            <a:extLst>
              <a:ext uri="{FF2B5EF4-FFF2-40B4-BE49-F238E27FC236}">
                <a16:creationId xmlns:a16="http://schemas.microsoft.com/office/drawing/2014/main" id="{4C1055CA-291F-34B7-8054-595272D69CE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2021" y="3403285"/>
            <a:ext cx="997826" cy="997826"/>
          </a:xfrm>
          <a:prstGeom prst="rect">
            <a:avLst/>
          </a:prstGeom>
        </p:spPr>
      </p:pic>
      <p:cxnSp>
        <p:nvCxnSpPr>
          <p:cNvPr id="20" name="Straight Arrow Connector 19">
            <a:extLst>
              <a:ext uri="{FF2B5EF4-FFF2-40B4-BE49-F238E27FC236}">
                <a16:creationId xmlns:a16="http://schemas.microsoft.com/office/drawing/2014/main" id="{29609E87-5969-BE3E-1144-1F525973601B}"/>
              </a:ext>
              <a:ext uri="{C183D7F6-B498-43B3-948B-1728B52AA6E4}">
                <adec:decorative xmlns:adec="http://schemas.microsoft.com/office/drawing/2017/decorative" val="1"/>
              </a:ext>
            </a:extLst>
          </p:cNvPr>
          <p:cNvCxnSpPr>
            <a:cxnSpLocks/>
          </p:cNvCxnSpPr>
          <p:nvPr/>
        </p:nvCxnSpPr>
        <p:spPr>
          <a:xfrm>
            <a:off x="7850934" y="4421455"/>
            <a:ext cx="0" cy="630605"/>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42610187-681B-4FBB-FD43-0DC9C4F074CF}"/>
              </a:ext>
              <a:ext uri="{C183D7F6-B498-43B3-948B-1728B52AA6E4}">
                <adec:decorative xmlns:adec="http://schemas.microsoft.com/office/drawing/2017/decorative" val="1"/>
              </a:ext>
            </a:extLst>
          </p:cNvPr>
          <p:cNvSpPr/>
          <p:nvPr/>
        </p:nvSpPr>
        <p:spPr>
          <a:xfrm>
            <a:off x="1460235" y="2837188"/>
            <a:ext cx="3011903" cy="210697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FFFFF"/>
              </a:solidFill>
              <a:effectLst/>
              <a:uLnTx/>
              <a:uFillTx/>
              <a:latin typeface="Segoe UI"/>
              <a:ea typeface="+mn-ea"/>
              <a:cs typeface="+mn-cs"/>
            </a:endParaRPr>
          </a:p>
        </p:txBody>
      </p:sp>
      <p:cxnSp>
        <p:nvCxnSpPr>
          <p:cNvPr id="25" name="Straight Arrow Connector 24">
            <a:extLst>
              <a:ext uri="{FF2B5EF4-FFF2-40B4-BE49-F238E27FC236}">
                <a16:creationId xmlns:a16="http://schemas.microsoft.com/office/drawing/2014/main" id="{37043A99-0195-F4B1-1795-95BA2F37B5EB}"/>
              </a:ext>
              <a:ext uri="{C183D7F6-B498-43B3-948B-1728B52AA6E4}">
                <adec:decorative xmlns:adec="http://schemas.microsoft.com/office/drawing/2017/decorative" val="1"/>
              </a:ext>
            </a:extLst>
          </p:cNvPr>
          <p:cNvCxnSpPr>
            <a:cxnSpLocks/>
          </p:cNvCxnSpPr>
          <p:nvPr/>
        </p:nvCxnSpPr>
        <p:spPr>
          <a:xfrm>
            <a:off x="4472138" y="3878167"/>
            <a:ext cx="764072" cy="0"/>
          </a:xfrm>
          <a:prstGeom prst="straightConnector1">
            <a:avLst/>
          </a:prstGeom>
          <a:ln>
            <a:solidFill>
              <a:srgbClr val="D83B01"/>
            </a:solidFill>
            <a:tailEnd type="triangle"/>
          </a:ln>
        </p:spPr>
        <p:style>
          <a:lnRef idx="1">
            <a:schemeClr val="accent3"/>
          </a:lnRef>
          <a:fillRef idx="0">
            <a:schemeClr val="accent3"/>
          </a:fillRef>
          <a:effectRef idx="0">
            <a:schemeClr val="accent3"/>
          </a:effectRef>
          <a:fontRef idx="minor">
            <a:schemeClr val="tx1"/>
          </a:fontRef>
        </p:style>
      </p:cxnSp>
      <p:pic>
        <p:nvPicPr>
          <p:cNvPr id="29" name="Graphic 28">
            <a:extLst>
              <a:ext uri="{FF2B5EF4-FFF2-40B4-BE49-F238E27FC236}">
                <a16:creationId xmlns:a16="http://schemas.microsoft.com/office/drawing/2014/main" id="{CBC24FAA-9D10-F5E6-DFE1-4F46C1037B1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52408" y="3438028"/>
            <a:ext cx="755024" cy="755024"/>
          </a:xfrm>
          <a:prstGeom prst="rect">
            <a:avLst/>
          </a:prstGeom>
        </p:spPr>
      </p:pic>
      <p:pic>
        <p:nvPicPr>
          <p:cNvPr id="36" name="Graphic 35">
            <a:extLst>
              <a:ext uri="{FF2B5EF4-FFF2-40B4-BE49-F238E27FC236}">
                <a16:creationId xmlns:a16="http://schemas.microsoft.com/office/drawing/2014/main" id="{1E190FE1-0502-9008-AE70-707F7278DDA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09593" y="3476625"/>
            <a:ext cx="755024" cy="755024"/>
          </a:xfrm>
          <a:prstGeom prst="rect">
            <a:avLst/>
          </a:prstGeom>
        </p:spPr>
      </p:pic>
      <p:sp>
        <p:nvSpPr>
          <p:cNvPr id="4" name="Title 93">
            <a:extLst>
              <a:ext uri="{FF2B5EF4-FFF2-40B4-BE49-F238E27FC236}">
                <a16:creationId xmlns:a16="http://schemas.microsoft.com/office/drawing/2014/main" id="{47ABA563-5F84-067F-5E6F-C7C1F38217CE}"/>
              </a:ext>
            </a:extLst>
          </p:cNvPr>
          <p:cNvSpPr txBox="1">
            <a:spLocks noGrp="1"/>
          </p:cNvSpPr>
          <p:nvPr>
            <p:ph type="title"/>
          </p:nvPr>
        </p:nvSpPr>
        <p:spPr>
          <a:xfrm>
            <a:off x="588263" y="457200"/>
            <a:ext cx="11018520" cy="861774"/>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Azure </a:t>
            </a:r>
            <a:r>
              <a:rPr lang="en-US" noProof="0" err="1"/>
              <a:t>OpenAI</a:t>
            </a:r>
            <a:r>
              <a:rPr lang="en-US" noProof="0"/>
              <a:t> </a:t>
            </a:r>
            <a:r>
              <a:rPr lang="en-US" noProof="0">
                <a:solidFill>
                  <a:schemeClr val="accent1"/>
                </a:solidFill>
              </a:rPr>
              <a:t>|</a:t>
            </a:r>
            <a:r>
              <a:rPr lang="en-US" noProof="0"/>
              <a:t> GPT-3 sample high-level architecture</a:t>
            </a:r>
          </a:p>
          <a:p>
            <a:pPr lvl="0"/>
            <a:r>
              <a:rPr lang="en-US" sz="2000" spc="0" noProof="0">
                <a:solidFill>
                  <a:schemeClr val="accent1"/>
                </a:solidFill>
              </a:rPr>
              <a:t>Document processing and summarization</a:t>
            </a:r>
          </a:p>
        </p:txBody>
      </p:sp>
      <p:sp>
        <p:nvSpPr>
          <p:cNvPr id="22" name="TextBox 21">
            <a:extLst>
              <a:ext uri="{FF2B5EF4-FFF2-40B4-BE49-F238E27FC236}">
                <a16:creationId xmlns:a16="http://schemas.microsoft.com/office/drawing/2014/main" id="{2D05D846-FD95-DF8B-F378-C7BB00F8F070}"/>
              </a:ext>
            </a:extLst>
          </p:cNvPr>
          <p:cNvSpPr txBox="1"/>
          <p:nvPr/>
        </p:nvSpPr>
        <p:spPr>
          <a:xfrm>
            <a:off x="1750790" y="2498662"/>
            <a:ext cx="2430792"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FFFFFF"/>
                </a:solidFill>
                <a:effectLst/>
                <a:uLnTx/>
                <a:uFillTx/>
                <a:latin typeface="+mj-lt"/>
                <a:ea typeface="+mn-ea"/>
                <a:cs typeface="+mn-cs"/>
              </a:rPr>
              <a:t>PDF OCR pipeline</a:t>
            </a:r>
            <a:endParaRPr kumimoji="0" lang="en-US" sz="1800" i="0" u="none" strike="noStrike" kern="1200" cap="none" spc="0" normalizeH="0" baseline="0" noProof="0">
              <a:ln>
                <a:noFill/>
              </a:ln>
              <a:solidFill>
                <a:srgbClr val="FFFFFF"/>
              </a:solidFill>
              <a:effectLst/>
              <a:uLnTx/>
              <a:uFillTx/>
              <a:latin typeface="+mj-lt"/>
              <a:ea typeface="+mn-ea"/>
              <a:cs typeface="+mn-cs"/>
            </a:endParaRPr>
          </a:p>
        </p:txBody>
      </p:sp>
      <p:sp>
        <p:nvSpPr>
          <p:cNvPr id="37" name="TextBox 36">
            <a:extLst>
              <a:ext uri="{FF2B5EF4-FFF2-40B4-BE49-F238E27FC236}">
                <a16:creationId xmlns:a16="http://schemas.microsoft.com/office/drawing/2014/main" id="{473BBCFD-5499-3DAA-C14F-10AF690B6718}"/>
              </a:ext>
            </a:extLst>
          </p:cNvPr>
          <p:cNvSpPr txBox="1"/>
          <p:nvPr/>
        </p:nvSpPr>
        <p:spPr>
          <a:xfrm>
            <a:off x="1608182" y="4293739"/>
            <a:ext cx="957847"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1" u="none" strike="noStrike" kern="1200" cap="none" spc="0" normalizeH="0" baseline="0" noProof="0">
                <a:ln>
                  <a:noFill/>
                </a:ln>
                <a:solidFill>
                  <a:srgbClr val="FFFFFF"/>
                </a:solidFill>
                <a:effectLst/>
                <a:uLnTx/>
                <a:uFillTx/>
                <a:latin typeface="Segoe UI"/>
                <a:ea typeface="+mn-ea"/>
                <a:cs typeface="+mn-cs"/>
              </a:rPr>
              <a:t>Documents</a:t>
            </a:r>
            <a:endParaRPr kumimoji="0" lang="en-US" sz="1800" i="1"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7A739698-AD89-5C08-3FC6-E11636B04465}"/>
              </a:ext>
            </a:extLst>
          </p:cNvPr>
          <p:cNvSpPr txBox="1"/>
          <p:nvPr/>
        </p:nvSpPr>
        <p:spPr>
          <a:xfrm>
            <a:off x="3135464" y="4251102"/>
            <a:ext cx="1388912"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FFFFFF"/>
                </a:solidFill>
                <a:effectLst/>
                <a:uLnTx/>
                <a:uFillTx/>
                <a:latin typeface="Segoe UI"/>
                <a:ea typeface="+mn-ea"/>
                <a:cs typeface="+mn-cs"/>
              </a:rPr>
              <a:t>Azure Form Recognizer</a:t>
            </a:r>
            <a:endParaRPr kumimoji="0" lang="en-US" sz="180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6CE94E24-8D9D-7D1D-F2AE-0B137B9EEA9B}"/>
              </a:ext>
            </a:extLst>
          </p:cNvPr>
          <p:cNvSpPr txBox="1"/>
          <p:nvPr/>
        </p:nvSpPr>
        <p:spPr>
          <a:xfrm>
            <a:off x="5244432" y="4453105"/>
            <a:ext cx="1245538"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FFFFFF"/>
                </a:solidFill>
                <a:effectLst/>
                <a:uLnTx/>
                <a:uFillTx/>
                <a:latin typeface="Segoe UI"/>
                <a:ea typeface="+mn-ea"/>
                <a:cs typeface="+mn-cs"/>
              </a:rPr>
              <a:t>Azure Cognitive Search</a:t>
            </a:r>
            <a:endParaRPr kumimoji="0" lang="en-US" sz="180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0D2E1C4A-D9A0-6A0C-8FB3-40480BFF752F}"/>
              </a:ext>
            </a:extLst>
          </p:cNvPr>
          <p:cNvSpPr txBox="1"/>
          <p:nvPr/>
        </p:nvSpPr>
        <p:spPr>
          <a:xfrm>
            <a:off x="6989383" y="1787646"/>
            <a:ext cx="1723102"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FFFFFF"/>
                </a:solidFill>
                <a:effectLst/>
                <a:uLnTx/>
                <a:uFillTx/>
                <a:latin typeface="Segoe UI"/>
                <a:ea typeface="+mn-ea"/>
                <a:cs typeface="+mn-cs"/>
              </a:rPr>
              <a:t>Cosmos DB</a:t>
            </a:r>
            <a:endParaRPr kumimoji="0" lang="en-US" sz="180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679F5008-DB10-F3C3-9E67-70B8D66D9563}"/>
              </a:ext>
            </a:extLst>
          </p:cNvPr>
          <p:cNvSpPr txBox="1"/>
          <p:nvPr/>
        </p:nvSpPr>
        <p:spPr>
          <a:xfrm>
            <a:off x="6516771" y="5291764"/>
            <a:ext cx="2668326"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Azure OpenAI Service </a:t>
            </a:r>
            <a:r>
              <a:rPr kumimoji="0" lang="en-US" sz="1200" i="0" u="none" strike="noStrike" kern="1200" cap="none" spc="0" normalizeH="0" baseline="0" noProof="0">
                <a:ln>
                  <a:noFill/>
                </a:ln>
                <a:solidFill>
                  <a:srgbClr val="FFFFFF"/>
                </a:solidFill>
                <a:effectLst/>
                <a:uLnTx/>
                <a:uFillTx/>
                <a:latin typeface="Segoe UI"/>
                <a:ea typeface="+mn-ea"/>
                <a:cs typeface="+mn-cs"/>
              </a:rPr>
              <a:t>Summarization</a:t>
            </a:r>
            <a:endParaRPr kumimoji="0" lang="en-US" sz="180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771EACC7-8631-0426-145C-D9822DB8F9E9}"/>
              </a:ext>
            </a:extLst>
          </p:cNvPr>
          <p:cNvSpPr txBox="1"/>
          <p:nvPr/>
        </p:nvSpPr>
        <p:spPr>
          <a:xfrm>
            <a:off x="9306061" y="3369025"/>
            <a:ext cx="140186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FFFFFF"/>
                </a:solidFill>
                <a:effectLst/>
                <a:uLnTx/>
                <a:uFillTx/>
                <a:latin typeface="Segoe UI"/>
                <a:ea typeface="+mn-ea"/>
                <a:cs typeface="+mn-cs"/>
              </a:rPr>
              <a:t>Web Application</a:t>
            </a:r>
          </a:p>
        </p:txBody>
      </p:sp>
      <p:sp>
        <p:nvSpPr>
          <p:cNvPr id="9" name="TextBox 8">
            <a:extLst>
              <a:ext uri="{FF2B5EF4-FFF2-40B4-BE49-F238E27FC236}">
                <a16:creationId xmlns:a16="http://schemas.microsoft.com/office/drawing/2014/main" id="{32B169D2-5CF8-CDCA-CB59-81C6A4E569DC}"/>
              </a:ext>
            </a:extLst>
          </p:cNvPr>
          <p:cNvSpPr txBox="1"/>
          <p:nvPr/>
        </p:nvSpPr>
        <p:spPr>
          <a:xfrm>
            <a:off x="9594474" y="4778858"/>
            <a:ext cx="8250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FFFFFF"/>
                </a:solidFill>
                <a:effectLst/>
                <a:uLnTx/>
                <a:uFillTx/>
                <a:latin typeface="Segoe UI"/>
                <a:ea typeface="+mn-ea"/>
                <a:cs typeface="+mn-cs"/>
              </a:rPr>
              <a:t>Power BI</a:t>
            </a:r>
          </a:p>
        </p:txBody>
      </p:sp>
    </p:spTree>
    <p:extLst>
      <p:ext uri="{BB962C8B-B14F-4D97-AF65-F5344CB8AC3E}">
        <p14:creationId xmlns:p14="http://schemas.microsoft.com/office/powerpoint/2010/main" val="34117517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E83984-F417-4039-826F-1685814DB0C9}"/>
              </a:ext>
            </a:extLst>
          </p:cNvPr>
          <p:cNvSpPr>
            <a:spLocks noGrp="1"/>
          </p:cNvSpPr>
          <p:nvPr>
            <p:ph type="title"/>
          </p:nvPr>
        </p:nvSpPr>
        <p:spPr>
          <a:xfrm>
            <a:off x="588263" y="457200"/>
            <a:ext cx="11018520" cy="861774"/>
          </a:xfrm>
        </p:spPr>
        <p:txBody>
          <a:bodyPr/>
          <a:lstStyle/>
          <a:p>
            <a:r>
              <a:rPr lang="en-US"/>
              <a:t>Contact Center Analytics using Speech API &amp; </a:t>
            </a:r>
            <a:r>
              <a:rPr lang="en-US" err="1"/>
              <a:t>OpenAI</a:t>
            </a:r>
            <a:br>
              <a:rPr lang="en-US"/>
            </a:br>
            <a:r>
              <a:rPr lang="en-US" sz="2000" spc="0">
                <a:solidFill>
                  <a:schemeClr val="accent1"/>
                </a:solidFill>
              </a:rPr>
              <a:t>Extract rich insights from call transcripts</a:t>
            </a:r>
            <a:endParaRPr lang="en-US" spc="0">
              <a:solidFill>
                <a:schemeClr val="accent1"/>
              </a:solidFill>
            </a:endParaRPr>
          </a:p>
        </p:txBody>
      </p:sp>
      <p:grpSp>
        <p:nvGrpSpPr>
          <p:cNvPr id="171" name="Group 170" descr="Contact Center Analytics using Speech API &amp; OpenAI diagram: &#10;&#10;Person-to-Person Conversation&#10;Intelligent Transcription&#10;Exploration&#10;Power BI Insights&#10;CRM&#10;">
            <a:extLst>
              <a:ext uri="{FF2B5EF4-FFF2-40B4-BE49-F238E27FC236}">
                <a16:creationId xmlns:a16="http://schemas.microsoft.com/office/drawing/2014/main" id="{075603C6-5499-3C26-FB70-10FFF0AD532D}"/>
              </a:ext>
            </a:extLst>
          </p:cNvPr>
          <p:cNvGrpSpPr/>
          <p:nvPr/>
        </p:nvGrpSpPr>
        <p:grpSpPr>
          <a:xfrm>
            <a:off x="1002125" y="1520961"/>
            <a:ext cx="10030319" cy="4777716"/>
            <a:chOff x="1002125" y="1520961"/>
            <a:chExt cx="10030319" cy="4777716"/>
          </a:xfrm>
        </p:grpSpPr>
        <p:grpSp>
          <p:nvGrpSpPr>
            <p:cNvPr id="6" name="Group 5" descr="Diagram showing Telephony Ingestion &amp; Analysis Technical Overview where Caller and Call-Center Agent are interconnected with Person-to-Person Conversation. Caller is connected with Telephony Server through PBX and Telephony Server is connected with Call-Center Agent as well as SIP/RTP processor which is further connected with Intelligent Transcription Service through Captured Conversation. Intelligent Transcription Service contains Speech-to-Text, Text Analytics and Azure Cognitive Services - Speech &amp; Language. Intelligent Transcription Service is further connected to Insights having Conversation Trends &amp; Insight (Azure Synapse Analytics).">
              <a:extLst>
                <a:ext uri="{FF2B5EF4-FFF2-40B4-BE49-F238E27FC236}">
                  <a16:creationId xmlns:a16="http://schemas.microsoft.com/office/drawing/2014/main" id="{0BC3BAE9-46FD-21A3-1276-E6BDD883BD27}"/>
                </a:ext>
                <a:ext uri="{C183D7F6-B498-43B3-948B-1728B52AA6E4}">
                  <adec:decorative xmlns:adec="http://schemas.microsoft.com/office/drawing/2017/decorative" val="0"/>
                </a:ext>
              </a:extLst>
            </p:cNvPr>
            <p:cNvGrpSpPr/>
            <p:nvPr/>
          </p:nvGrpSpPr>
          <p:grpSpPr>
            <a:xfrm>
              <a:off x="1459513" y="4168376"/>
              <a:ext cx="1397019" cy="746601"/>
              <a:chOff x="3294180" y="5538736"/>
              <a:chExt cx="1566838" cy="837356"/>
            </a:xfrm>
          </p:grpSpPr>
          <p:sp>
            <p:nvSpPr>
              <p:cNvPr id="37" name="TextBox 36">
                <a:extLst>
                  <a:ext uri="{FF2B5EF4-FFF2-40B4-BE49-F238E27FC236}">
                    <a16:creationId xmlns:a16="http://schemas.microsoft.com/office/drawing/2014/main" id="{27C8CE4F-684B-8F9F-4AFB-89D14B65666E}"/>
                  </a:ext>
                  <a:ext uri="{C183D7F6-B498-43B3-948B-1728B52AA6E4}">
                    <adec:decorative xmlns:adec="http://schemas.microsoft.com/office/drawing/2017/decorative" val="1"/>
                  </a:ext>
                </a:extLst>
              </p:cNvPr>
              <p:cNvSpPr txBox="1"/>
              <p:nvPr/>
            </p:nvSpPr>
            <p:spPr>
              <a:xfrm>
                <a:off x="3294180" y="6056576"/>
                <a:ext cx="1566838" cy="319516"/>
              </a:xfrm>
              <a:prstGeom prst="rect">
                <a:avLst/>
              </a:prstGeom>
              <a:noFill/>
            </p:spPr>
            <p:txBody>
              <a:bodyPr wrap="square" rtlCol="0">
                <a:spAutoFit/>
              </a:bodyPr>
              <a:lstStyle/>
              <a:p>
                <a:pPr marL="0" marR="0" lvl="0" indent="0" algn="ctr" defTabSz="914400" eaLnBrk="1" fontAlgn="auto" latinLnBrk="0" hangingPunct="1">
                  <a:lnSpc>
                    <a:spcPts val="17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cs typeface="Segoe UI Semibold" panose="020B0702040204020203" pitchFamily="34" charset="0"/>
                  </a:rPr>
                  <a:t>Call-Center Agent</a:t>
                </a:r>
                <a:endParaRPr kumimoji="0" lang="en-CA" sz="900" b="0" i="0" u="none" strike="noStrike" kern="0" cap="none" spc="0" normalizeH="0" baseline="0" noProof="0">
                  <a:ln>
                    <a:noFill/>
                  </a:ln>
                  <a:solidFill>
                    <a:prstClr val="white"/>
                  </a:solidFill>
                  <a:effectLst/>
                  <a:uLnTx/>
                  <a:uFillTx/>
                  <a:cs typeface="Segoe UI Semibold" panose="020B0702040204020203" pitchFamily="34" charset="0"/>
                </a:endParaRPr>
              </a:p>
            </p:txBody>
          </p:sp>
          <p:grpSp>
            <p:nvGrpSpPr>
              <p:cNvPr id="38" name="assistance" descr="assistance, person">
                <a:extLst>
                  <a:ext uri="{FF2B5EF4-FFF2-40B4-BE49-F238E27FC236}">
                    <a16:creationId xmlns:a16="http://schemas.microsoft.com/office/drawing/2014/main" id="{11904479-7666-8B06-9B6A-EFF8B6990560}"/>
                  </a:ext>
                </a:extLst>
              </p:cNvPr>
              <p:cNvGrpSpPr/>
              <p:nvPr/>
            </p:nvGrpSpPr>
            <p:grpSpPr>
              <a:xfrm>
                <a:off x="3832132" y="5538736"/>
                <a:ext cx="419844" cy="492680"/>
                <a:chOff x="1674793" y="3086100"/>
                <a:chExt cx="302990" cy="340344"/>
              </a:xfrm>
            </p:grpSpPr>
            <p:grpSp>
              <p:nvGrpSpPr>
                <p:cNvPr id="40" name="Group 39">
                  <a:extLst>
                    <a:ext uri="{FF2B5EF4-FFF2-40B4-BE49-F238E27FC236}">
                      <a16:creationId xmlns:a16="http://schemas.microsoft.com/office/drawing/2014/main" id="{2142752B-16A1-504E-5E5B-813D2906D95E}"/>
                    </a:ext>
                  </a:extLst>
                </p:cNvPr>
                <p:cNvGrpSpPr/>
                <p:nvPr/>
              </p:nvGrpSpPr>
              <p:grpSpPr>
                <a:xfrm>
                  <a:off x="1674793" y="3086100"/>
                  <a:ext cx="302990" cy="340344"/>
                  <a:chOff x="4666301" y="3313048"/>
                  <a:chExt cx="193675" cy="217553"/>
                </a:xfrm>
              </p:grpSpPr>
              <p:sp>
                <p:nvSpPr>
                  <p:cNvPr id="42" name="Freeform 41">
                    <a:extLst>
                      <a:ext uri="{FF2B5EF4-FFF2-40B4-BE49-F238E27FC236}">
                        <a16:creationId xmlns:a16="http://schemas.microsoft.com/office/drawing/2014/main" id="{B8F2CE0F-5F38-AA76-3191-A582AA8C4865}"/>
                      </a:ext>
                      <a:ext uri="{C183D7F6-B498-43B3-948B-1728B52AA6E4}">
                        <adec:decorative xmlns:adec="http://schemas.microsoft.com/office/drawing/2017/decorative" val="1"/>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43" name="Oval 42">
                    <a:extLst>
                      <a:ext uri="{FF2B5EF4-FFF2-40B4-BE49-F238E27FC236}">
                        <a16:creationId xmlns:a16="http://schemas.microsoft.com/office/drawing/2014/main" id="{40E5035D-A937-F265-E267-4BF166AC5D41}"/>
                      </a:ext>
                      <a:ext uri="{C183D7F6-B498-43B3-948B-1728B52AA6E4}">
                        <adec:decorative xmlns:adec="http://schemas.microsoft.com/office/drawing/2017/decorative" val="1"/>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grpSp>
            <p:sp>
              <p:nvSpPr>
                <p:cNvPr id="41" name="Freeform 71">
                  <a:extLst>
                    <a:ext uri="{FF2B5EF4-FFF2-40B4-BE49-F238E27FC236}">
                      <a16:creationId xmlns:a16="http://schemas.microsoft.com/office/drawing/2014/main" id="{D1FD1F32-D5F7-A5E4-B1BD-9AF9467D1AD1}"/>
                    </a:ext>
                    <a:ext uri="{C183D7F6-B498-43B3-948B-1728B52AA6E4}">
                      <adec:decorative xmlns:adec="http://schemas.microsoft.com/office/drawing/2017/decorative" val="1"/>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grpSp>
        <p:grpSp>
          <p:nvGrpSpPr>
            <p:cNvPr id="50" name="Group 49">
              <a:extLst>
                <a:ext uri="{FF2B5EF4-FFF2-40B4-BE49-F238E27FC236}">
                  <a16:creationId xmlns:a16="http://schemas.microsoft.com/office/drawing/2014/main" id="{44DDE38E-5936-5D70-0392-3617FFB86B0C}"/>
                </a:ext>
                <a:ext uri="{C183D7F6-B498-43B3-948B-1728B52AA6E4}">
                  <adec:decorative xmlns:adec="http://schemas.microsoft.com/office/drawing/2017/decorative" val="1"/>
                </a:ext>
              </a:extLst>
            </p:cNvPr>
            <p:cNvGrpSpPr/>
            <p:nvPr/>
          </p:nvGrpSpPr>
          <p:grpSpPr>
            <a:xfrm>
              <a:off x="1002125" y="3033161"/>
              <a:ext cx="1301237" cy="1053588"/>
              <a:chOff x="302782" y="2762747"/>
              <a:chExt cx="1301237" cy="1181660"/>
            </a:xfrm>
          </p:grpSpPr>
          <p:sp>
            <p:nvSpPr>
              <p:cNvPr id="51" name="TextBox 50">
                <a:extLst>
                  <a:ext uri="{FF2B5EF4-FFF2-40B4-BE49-F238E27FC236}">
                    <a16:creationId xmlns:a16="http://schemas.microsoft.com/office/drawing/2014/main" id="{EC71A51D-EC4D-219A-8FC8-E4C342A8D170}"/>
                  </a:ext>
                  <a:ext uri="{C183D7F6-B498-43B3-948B-1728B52AA6E4}">
                    <adec:decorative xmlns:adec="http://schemas.microsoft.com/office/drawing/2017/decorative" val="1"/>
                  </a:ext>
                </a:extLst>
              </p:cNvPr>
              <p:cNvSpPr txBox="1"/>
              <p:nvPr/>
            </p:nvSpPr>
            <p:spPr>
              <a:xfrm>
                <a:off x="302782" y="3156447"/>
                <a:ext cx="1079142" cy="41422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cs typeface="Segoe UI Semibold" panose="020B0702040204020203" pitchFamily="34" charset="0"/>
                  </a:rPr>
                  <a:t>Person-to-Person</a:t>
                </a:r>
                <a:br>
                  <a:rPr kumimoji="0" lang="en-US" sz="900" b="0" i="0" u="none" strike="noStrike" kern="0" cap="none" spc="0" normalizeH="0" baseline="0" noProof="0">
                    <a:ln>
                      <a:noFill/>
                    </a:ln>
                    <a:solidFill>
                      <a:prstClr val="white"/>
                    </a:solidFill>
                    <a:effectLst/>
                    <a:uLnTx/>
                    <a:uFillTx/>
                    <a:cs typeface="Segoe UI Semibold" panose="020B0702040204020203" pitchFamily="34" charset="0"/>
                  </a:rPr>
                </a:br>
                <a:r>
                  <a:rPr kumimoji="0" lang="en-US" sz="900" b="0" i="0" u="none" strike="noStrike" kern="0" cap="none" spc="0" normalizeH="0" baseline="0" noProof="0">
                    <a:ln>
                      <a:noFill/>
                    </a:ln>
                    <a:solidFill>
                      <a:prstClr val="white"/>
                    </a:solidFill>
                    <a:effectLst/>
                    <a:uLnTx/>
                    <a:uFillTx/>
                    <a:cs typeface="Segoe UI Semibold" panose="020B0702040204020203" pitchFamily="34" charset="0"/>
                  </a:rPr>
                  <a:t>Conversation</a:t>
                </a:r>
                <a:endParaRPr kumimoji="0" lang="en-CA" sz="900" b="0" i="0" u="none" strike="noStrike" kern="0" cap="none" spc="0" normalizeH="0" baseline="0" noProof="0">
                  <a:ln>
                    <a:noFill/>
                  </a:ln>
                  <a:solidFill>
                    <a:prstClr val="white"/>
                  </a:solidFill>
                  <a:effectLst/>
                  <a:uLnTx/>
                  <a:uFillTx/>
                  <a:cs typeface="Segoe UI Semibold" panose="020B0702040204020203" pitchFamily="34" charset="0"/>
                </a:endParaRPr>
              </a:p>
            </p:txBody>
          </p:sp>
          <p:cxnSp>
            <p:nvCxnSpPr>
              <p:cNvPr id="52" name="Straight Arrow Connector 51">
                <a:extLst>
                  <a:ext uri="{FF2B5EF4-FFF2-40B4-BE49-F238E27FC236}">
                    <a16:creationId xmlns:a16="http://schemas.microsoft.com/office/drawing/2014/main" id="{FE6ED50F-503B-BF60-58FA-48717F729D64}"/>
                  </a:ext>
                  <a:ext uri="{C183D7F6-B498-43B3-948B-1728B52AA6E4}">
                    <adec:decorative xmlns:adec="http://schemas.microsoft.com/office/drawing/2017/decorative" val="1"/>
                  </a:ext>
                </a:extLst>
              </p:cNvPr>
              <p:cNvCxnSpPr>
                <a:cxnSpLocks/>
              </p:cNvCxnSpPr>
              <p:nvPr/>
            </p:nvCxnSpPr>
            <p:spPr>
              <a:xfrm>
                <a:off x="1604019" y="2762747"/>
                <a:ext cx="0" cy="1181660"/>
              </a:xfrm>
              <a:prstGeom prst="straightConnector1">
                <a:avLst/>
              </a:prstGeom>
              <a:noFill/>
              <a:ln w="12700" cap="flat" cmpd="sng" algn="ctr">
                <a:solidFill>
                  <a:sysClr val="window" lastClr="FFFFFF"/>
                </a:solidFill>
                <a:prstDash val="dash"/>
                <a:headEnd type="triangle"/>
                <a:tailEnd type="triangle"/>
              </a:ln>
              <a:effectLst/>
            </p:spPr>
          </p:cxnSp>
        </p:grpSp>
        <p:cxnSp>
          <p:nvCxnSpPr>
            <p:cNvPr id="53" name="Straight Arrow Connector 52">
              <a:extLst>
                <a:ext uri="{FF2B5EF4-FFF2-40B4-BE49-F238E27FC236}">
                  <a16:creationId xmlns:a16="http://schemas.microsoft.com/office/drawing/2014/main" id="{35A3A384-783C-AFEE-892D-D5DA841270EC}"/>
                </a:ext>
                <a:ext uri="{C183D7F6-B498-43B3-948B-1728B52AA6E4}">
                  <adec:decorative xmlns:adec="http://schemas.microsoft.com/office/drawing/2017/decorative" val="1"/>
                </a:ext>
              </a:extLst>
            </p:cNvPr>
            <p:cNvCxnSpPr>
              <a:cxnSpLocks/>
            </p:cNvCxnSpPr>
            <p:nvPr/>
          </p:nvCxnSpPr>
          <p:spPr>
            <a:xfrm rot="10800000" flipH="1">
              <a:off x="5029783" y="3718773"/>
              <a:ext cx="383433" cy="0"/>
            </a:xfrm>
            <a:prstGeom prst="straightConnector1">
              <a:avLst/>
            </a:prstGeom>
            <a:noFill/>
            <a:ln w="12700" cap="flat" cmpd="sng" algn="ctr">
              <a:solidFill>
                <a:sysClr val="window" lastClr="FFFFFF"/>
              </a:solidFill>
              <a:prstDash val="solid"/>
              <a:headEnd type="none"/>
              <a:tailEnd type="triangle"/>
            </a:ln>
            <a:effectLst/>
          </p:spPr>
        </p:cxnSp>
        <p:cxnSp>
          <p:nvCxnSpPr>
            <p:cNvPr id="54" name="Straight Arrow Connector 53">
              <a:extLst>
                <a:ext uri="{FF2B5EF4-FFF2-40B4-BE49-F238E27FC236}">
                  <a16:creationId xmlns:a16="http://schemas.microsoft.com/office/drawing/2014/main" id="{43E7F250-7E61-630A-7D5D-4949648B9746}"/>
                </a:ext>
                <a:ext uri="{C183D7F6-B498-43B3-948B-1728B52AA6E4}">
                  <adec:decorative xmlns:adec="http://schemas.microsoft.com/office/drawing/2017/decorative" val="1"/>
                </a:ext>
              </a:extLst>
            </p:cNvPr>
            <p:cNvCxnSpPr>
              <a:cxnSpLocks/>
            </p:cNvCxnSpPr>
            <p:nvPr/>
          </p:nvCxnSpPr>
          <p:spPr>
            <a:xfrm flipV="1">
              <a:off x="8095918" y="3033161"/>
              <a:ext cx="788218" cy="613464"/>
            </a:xfrm>
            <a:prstGeom prst="straightConnector1">
              <a:avLst/>
            </a:prstGeom>
            <a:noFill/>
            <a:ln w="12700" cap="flat" cmpd="sng" algn="ctr">
              <a:solidFill>
                <a:sysClr val="window" lastClr="FFFFFF"/>
              </a:solidFill>
              <a:prstDash val="solid"/>
              <a:headEnd type="none"/>
              <a:tailEnd type="triangle"/>
            </a:ln>
            <a:effectLst/>
          </p:spPr>
        </p:cxnSp>
        <p:grpSp>
          <p:nvGrpSpPr>
            <p:cNvPr id="55" name="Group 54">
              <a:extLst>
                <a:ext uri="{FF2B5EF4-FFF2-40B4-BE49-F238E27FC236}">
                  <a16:creationId xmlns:a16="http://schemas.microsoft.com/office/drawing/2014/main" id="{E89931E4-CE63-2B3A-E8FB-44F7C529C1C6}"/>
                </a:ext>
                <a:ext uri="{C183D7F6-B498-43B3-948B-1728B52AA6E4}">
                  <adec:decorative xmlns:adec="http://schemas.microsoft.com/office/drawing/2017/decorative" val="1"/>
                </a:ext>
              </a:extLst>
            </p:cNvPr>
            <p:cNvGrpSpPr/>
            <p:nvPr/>
          </p:nvGrpSpPr>
          <p:grpSpPr>
            <a:xfrm>
              <a:off x="1566117" y="2068488"/>
              <a:ext cx="1183811" cy="1045859"/>
              <a:chOff x="902152" y="1690912"/>
              <a:chExt cx="1327711" cy="1172991"/>
            </a:xfrm>
          </p:grpSpPr>
          <p:sp>
            <p:nvSpPr>
              <p:cNvPr id="56" name="Rectangle 55">
                <a:extLst>
                  <a:ext uri="{FF2B5EF4-FFF2-40B4-BE49-F238E27FC236}">
                    <a16:creationId xmlns:a16="http://schemas.microsoft.com/office/drawing/2014/main" id="{DF107186-04DC-98F9-7EC6-DAE3278EF396}"/>
                  </a:ext>
                  <a:ext uri="{C183D7F6-B498-43B3-948B-1728B52AA6E4}">
                    <adec:decorative xmlns:adec="http://schemas.microsoft.com/office/drawing/2017/decorative" val="1"/>
                  </a:ext>
                </a:extLst>
              </p:cNvPr>
              <p:cNvSpPr/>
              <p:nvPr/>
            </p:nvSpPr>
            <p:spPr bwMode="auto">
              <a:xfrm>
                <a:off x="902152" y="2244369"/>
                <a:ext cx="1327711" cy="619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ea typeface="+mn-ea"/>
                    <a:cs typeface="Segoe UI Semibold" panose="020B0702040204020203" pitchFamily="34" charset="0"/>
                  </a:rPr>
                  <a:t>Caller</a:t>
                </a:r>
                <a:endParaRPr kumimoji="0" lang="en-CA" sz="900" b="0" i="0" u="none" strike="noStrike" kern="0" cap="none" spc="0" normalizeH="0" baseline="0" noProof="0">
                  <a:ln>
                    <a:noFill/>
                  </a:ln>
                  <a:solidFill>
                    <a:prstClr val="white"/>
                  </a:solidFill>
                  <a:effectLst/>
                  <a:uLnTx/>
                  <a:uFillTx/>
                  <a:ea typeface="+mn-ea"/>
                  <a:cs typeface="Segoe UI Semibold" panose="020B0702040204020203" pitchFamily="34" charset="0"/>
                </a:endParaRPr>
              </a:p>
            </p:txBody>
          </p:sp>
          <p:pic>
            <p:nvPicPr>
              <p:cNvPr id="57" name="Graphic 56">
                <a:extLst>
                  <a:ext uri="{FF2B5EF4-FFF2-40B4-BE49-F238E27FC236}">
                    <a16:creationId xmlns:a16="http://schemas.microsoft.com/office/drawing/2014/main" id="{044970F0-4577-D8C6-9516-58AEC9DF10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9848" y="1690912"/>
                <a:ext cx="666708" cy="666708"/>
              </a:xfrm>
              <a:prstGeom prst="rect">
                <a:avLst/>
              </a:prstGeom>
            </p:spPr>
          </p:pic>
          <p:pic>
            <p:nvPicPr>
              <p:cNvPr id="58" name="Graphic 57">
                <a:extLst>
                  <a:ext uri="{FF2B5EF4-FFF2-40B4-BE49-F238E27FC236}">
                    <a16:creationId xmlns:a16="http://schemas.microsoft.com/office/drawing/2014/main" id="{C3CDA370-E464-9885-3D1A-4BB987596BE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70713" y="1914736"/>
                <a:ext cx="667295" cy="667295"/>
              </a:xfrm>
              <a:prstGeom prst="rect">
                <a:avLst/>
              </a:prstGeom>
            </p:spPr>
          </p:pic>
        </p:grpSp>
        <p:grpSp>
          <p:nvGrpSpPr>
            <p:cNvPr id="59" name="Group 58">
              <a:extLst>
                <a:ext uri="{FF2B5EF4-FFF2-40B4-BE49-F238E27FC236}">
                  <a16:creationId xmlns:a16="http://schemas.microsoft.com/office/drawing/2014/main" id="{0ABF2471-2752-5FAD-6D38-2145A0421FE7}"/>
                </a:ext>
                <a:ext uri="{C183D7F6-B498-43B3-948B-1728B52AA6E4}">
                  <adec:decorative xmlns:adec="http://schemas.microsoft.com/office/drawing/2017/decorative" val="1"/>
                </a:ext>
              </a:extLst>
            </p:cNvPr>
            <p:cNvGrpSpPr/>
            <p:nvPr/>
          </p:nvGrpSpPr>
          <p:grpSpPr>
            <a:xfrm>
              <a:off x="3259950" y="3509662"/>
              <a:ext cx="716863" cy="749862"/>
              <a:chOff x="1074214" y="4641627"/>
              <a:chExt cx="804003" cy="841015"/>
            </a:xfrm>
          </p:grpSpPr>
          <p:grpSp>
            <p:nvGrpSpPr>
              <p:cNvPr id="60" name="server 2" descr="server">
                <a:extLst>
                  <a:ext uri="{FF2B5EF4-FFF2-40B4-BE49-F238E27FC236}">
                    <a16:creationId xmlns:a16="http://schemas.microsoft.com/office/drawing/2014/main" id="{7906ED87-15C1-42B9-7BE2-0F9849A360CE}"/>
                  </a:ext>
                </a:extLst>
              </p:cNvPr>
              <p:cNvGrpSpPr>
                <a:grpSpLocks noChangeAspect="1"/>
              </p:cNvGrpSpPr>
              <p:nvPr/>
            </p:nvGrpSpPr>
            <p:grpSpPr bwMode="auto">
              <a:xfrm>
                <a:off x="1260484" y="4641627"/>
                <a:ext cx="431460" cy="384177"/>
                <a:chOff x="1608" y="1359"/>
                <a:chExt cx="292" cy="260"/>
              </a:xfrm>
            </p:grpSpPr>
            <p:sp>
              <p:nvSpPr>
                <p:cNvPr id="62" name="AutoShape 11">
                  <a:extLst>
                    <a:ext uri="{FF2B5EF4-FFF2-40B4-BE49-F238E27FC236}">
                      <a16:creationId xmlns:a16="http://schemas.microsoft.com/office/drawing/2014/main" id="{DD6DC2E5-2B02-01A2-36B3-81CC43B17BC5}"/>
                    </a:ext>
                    <a:ext uri="{C183D7F6-B498-43B3-948B-1728B52AA6E4}">
                      <adec:decorative xmlns:adec="http://schemas.microsoft.com/office/drawing/2017/decorative" val="1"/>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13">
                  <a:extLst>
                    <a:ext uri="{FF2B5EF4-FFF2-40B4-BE49-F238E27FC236}">
                      <a16:creationId xmlns:a16="http://schemas.microsoft.com/office/drawing/2014/main" id="{8902F49C-304D-624B-B833-3E5FD11CC685}"/>
                    </a:ext>
                    <a:ext uri="{C183D7F6-B498-43B3-948B-1728B52AA6E4}">
                      <adec:decorative xmlns:adec="http://schemas.microsoft.com/office/drawing/2017/decorative" val="1"/>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64" name="Rectangle 14">
                  <a:extLst>
                    <a:ext uri="{FF2B5EF4-FFF2-40B4-BE49-F238E27FC236}">
                      <a16:creationId xmlns:a16="http://schemas.microsoft.com/office/drawing/2014/main" id="{A5229707-93AA-54D4-6356-6FF187BE203C}"/>
                    </a:ext>
                    <a:ext uri="{C183D7F6-B498-43B3-948B-1728B52AA6E4}">
                      <adec:decorative xmlns:adec="http://schemas.microsoft.com/office/drawing/2017/decorative" val="1"/>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65" name="Rectangle 15">
                  <a:extLst>
                    <a:ext uri="{FF2B5EF4-FFF2-40B4-BE49-F238E27FC236}">
                      <a16:creationId xmlns:a16="http://schemas.microsoft.com/office/drawing/2014/main" id="{FB1FA97F-043F-B387-C014-E01DA2A51EB3}"/>
                    </a:ext>
                    <a:ext uri="{C183D7F6-B498-43B3-948B-1728B52AA6E4}">
                      <adec:decorative xmlns:adec="http://schemas.microsoft.com/office/drawing/2017/decorative" val="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66" name="Rectangle 16">
                  <a:extLst>
                    <a:ext uri="{FF2B5EF4-FFF2-40B4-BE49-F238E27FC236}">
                      <a16:creationId xmlns:a16="http://schemas.microsoft.com/office/drawing/2014/main" id="{1C3965AB-A62A-993F-5791-2775487E7336}"/>
                    </a:ext>
                    <a:ext uri="{C183D7F6-B498-43B3-948B-1728B52AA6E4}">
                      <adec:decorative xmlns:adec="http://schemas.microsoft.com/office/drawing/2017/decorative" val="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67" name="Rectangle 17">
                  <a:extLst>
                    <a:ext uri="{FF2B5EF4-FFF2-40B4-BE49-F238E27FC236}">
                      <a16:creationId xmlns:a16="http://schemas.microsoft.com/office/drawing/2014/main" id="{F9D8E361-50DD-8DB0-EB93-00A4750D8F0E}"/>
                    </a:ext>
                    <a:ext uri="{C183D7F6-B498-43B3-948B-1728B52AA6E4}">
                      <adec:decorative xmlns:adec="http://schemas.microsoft.com/office/drawing/2017/decorative" val="1"/>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69" name="Rectangle 18">
                  <a:extLst>
                    <a:ext uri="{FF2B5EF4-FFF2-40B4-BE49-F238E27FC236}">
                      <a16:creationId xmlns:a16="http://schemas.microsoft.com/office/drawing/2014/main" id="{22FCDFF2-96FF-DC3C-B07D-6DABF4EA6D3B}"/>
                    </a:ext>
                    <a:ext uri="{C183D7F6-B498-43B3-948B-1728B52AA6E4}">
                      <adec:decorative xmlns:adec="http://schemas.microsoft.com/office/drawing/2017/decorative" val="1"/>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71" name="Rectangle 19">
                  <a:extLst>
                    <a:ext uri="{FF2B5EF4-FFF2-40B4-BE49-F238E27FC236}">
                      <a16:creationId xmlns:a16="http://schemas.microsoft.com/office/drawing/2014/main" id="{B8C6F5F9-E4BB-EBC5-CE36-836B79B9CCC8}"/>
                    </a:ext>
                    <a:ext uri="{C183D7F6-B498-43B3-948B-1728B52AA6E4}">
                      <adec:decorative xmlns:adec="http://schemas.microsoft.com/office/drawing/2017/decorative" val="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73" name="Rectangle 20">
                  <a:extLst>
                    <a:ext uri="{FF2B5EF4-FFF2-40B4-BE49-F238E27FC236}">
                      <a16:creationId xmlns:a16="http://schemas.microsoft.com/office/drawing/2014/main" id="{8B327EAB-EE3D-E704-0FF6-7EF3C6F067AA}"/>
                    </a:ext>
                    <a:ext uri="{C183D7F6-B498-43B3-948B-1728B52AA6E4}">
                      <adec:decorative xmlns:adec="http://schemas.microsoft.com/office/drawing/2017/decorative" val="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76" name="Rectangle 21">
                  <a:extLst>
                    <a:ext uri="{FF2B5EF4-FFF2-40B4-BE49-F238E27FC236}">
                      <a16:creationId xmlns:a16="http://schemas.microsoft.com/office/drawing/2014/main" id="{A17F9ED9-BD7A-BF11-B5E4-F09D98F1E1DA}"/>
                    </a:ext>
                    <a:ext uri="{C183D7F6-B498-43B3-948B-1728B52AA6E4}">
                      <adec:decorative xmlns:adec="http://schemas.microsoft.com/office/drawing/2017/decorative" val="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77" name="Rectangle 22">
                  <a:extLst>
                    <a:ext uri="{FF2B5EF4-FFF2-40B4-BE49-F238E27FC236}">
                      <a16:creationId xmlns:a16="http://schemas.microsoft.com/office/drawing/2014/main" id="{F9062DAD-DB96-6200-89F1-DF870DA94B1C}"/>
                    </a:ext>
                    <a:ext uri="{C183D7F6-B498-43B3-948B-1728B52AA6E4}">
                      <adec:decorative xmlns:adec="http://schemas.microsoft.com/office/drawing/2017/decorative" val="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81" name="Rectangle 23">
                  <a:extLst>
                    <a:ext uri="{FF2B5EF4-FFF2-40B4-BE49-F238E27FC236}">
                      <a16:creationId xmlns:a16="http://schemas.microsoft.com/office/drawing/2014/main" id="{839306C5-044F-EB44-8724-72DB69449FC8}"/>
                    </a:ext>
                    <a:ext uri="{C183D7F6-B498-43B3-948B-1728B52AA6E4}">
                      <adec:decorative xmlns:adec="http://schemas.microsoft.com/office/drawing/2017/decorative" val="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82" name="Rectangle 24">
                  <a:extLst>
                    <a:ext uri="{FF2B5EF4-FFF2-40B4-BE49-F238E27FC236}">
                      <a16:creationId xmlns:a16="http://schemas.microsoft.com/office/drawing/2014/main" id="{D22F664B-F586-ADF2-736E-113A6B72436D}"/>
                    </a:ext>
                    <a:ext uri="{C183D7F6-B498-43B3-948B-1728B52AA6E4}">
                      <adec:decorative xmlns:adec="http://schemas.microsoft.com/office/drawing/2017/decorative" val="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grpSp>
          <p:sp>
            <p:nvSpPr>
              <p:cNvPr id="61" name="TextBox 60">
                <a:extLst>
                  <a:ext uri="{FF2B5EF4-FFF2-40B4-BE49-F238E27FC236}">
                    <a16:creationId xmlns:a16="http://schemas.microsoft.com/office/drawing/2014/main" id="{69AC5F6F-076A-CB2A-A364-34518B619ADC}"/>
                  </a:ext>
                  <a:ext uri="{C183D7F6-B498-43B3-948B-1728B52AA6E4}">
                    <adec:decorative xmlns:adec="http://schemas.microsoft.com/office/drawing/2017/decorative" val="1"/>
                  </a:ext>
                </a:extLst>
              </p:cNvPr>
              <p:cNvSpPr txBox="1"/>
              <p:nvPr/>
            </p:nvSpPr>
            <p:spPr>
              <a:xfrm>
                <a:off x="1074214" y="5068414"/>
                <a:ext cx="804003" cy="41422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65000"/>
                      </a:prstClr>
                    </a:solidFill>
                    <a:effectLst/>
                    <a:uLnTx/>
                    <a:uFillTx/>
                    <a:cs typeface="Segoe UI Semibold" panose="020B0702040204020203" pitchFamily="34" charset="0"/>
                  </a:rPr>
                  <a:t>Telephony</a:t>
                </a:r>
                <a:br>
                  <a:rPr kumimoji="0" lang="en-CA" sz="900" b="0" i="0" u="none" strike="noStrike" kern="0" cap="none" spc="0" normalizeH="0" baseline="0" noProof="0">
                    <a:ln>
                      <a:noFill/>
                    </a:ln>
                    <a:solidFill>
                      <a:prstClr val="white">
                        <a:lumMod val="65000"/>
                      </a:prstClr>
                    </a:solidFill>
                    <a:effectLst/>
                    <a:uLnTx/>
                    <a:uFillTx/>
                    <a:cs typeface="Segoe UI Semibold" panose="020B0702040204020203" pitchFamily="34" charset="0"/>
                  </a:rPr>
                </a:br>
                <a:r>
                  <a:rPr kumimoji="0" lang="en-CA" sz="900" b="0" i="0" u="none" strike="noStrike" kern="0" cap="none" spc="0" normalizeH="0" baseline="0" noProof="0">
                    <a:ln>
                      <a:noFill/>
                    </a:ln>
                    <a:solidFill>
                      <a:prstClr val="white">
                        <a:lumMod val="65000"/>
                      </a:prstClr>
                    </a:solidFill>
                    <a:effectLst/>
                    <a:uLnTx/>
                    <a:uFillTx/>
                    <a:cs typeface="Segoe UI Semibold" panose="020B0702040204020203" pitchFamily="34" charset="0"/>
                  </a:rPr>
                  <a:t>Server</a:t>
                </a:r>
                <a:endParaRPr kumimoji="0" lang="en-US" sz="900" b="0" i="0" u="none" strike="noStrike" kern="0" cap="none" spc="0" normalizeH="0" baseline="0" noProof="0">
                  <a:ln>
                    <a:noFill/>
                  </a:ln>
                  <a:solidFill>
                    <a:prstClr val="white">
                      <a:lumMod val="65000"/>
                    </a:prstClr>
                  </a:solidFill>
                  <a:effectLst/>
                  <a:uLnTx/>
                  <a:uFillTx/>
                  <a:cs typeface="Segoe UI Semibold" panose="020B0702040204020203" pitchFamily="34" charset="0"/>
                </a:endParaRPr>
              </a:p>
            </p:txBody>
          </p:sp>
        </p:grpSp>
        <p:sp>
          <p:nvSpPr>
            <p:cNvPr id="83" name="TextBox 82">
              <a:extLst>
                <a:ext uri="{FF2B5EF4-FFF2-40B4-BE49-F238E27FC236}">
                  <a16:creationId xmlns:a16="http://schemas.microsoft.com/office/drawing/2014/main" id="{741E3D58-8ED2-F926-3B23-7F3CF1BF0CC8}"/>
                </a:ext>
                <a:ext uri="{C183D7F6-B498-43B3-948B-1728B52AA6E4}">
                  <adec:decorative xmlns:adec="http://schemas.microsoft.com/office/drawing/2017/decorative" val="1"/>
                </a:ext>
              </a:extLst>
            </p:cNvPr>
            <p:cNvSpPr txBox="1"/>
            <p:nvPr/>
          </p:nvSpPr>
          <p:spPr>
            <a:xfrm>
              <a:off x="4397429" y="3884703"/>
              <a:ext cx="579005" cy="369332"/>
            </a:xfrm>
            <a:prstGeom prst="rect">
              <a:avLst/>
            </a:prstGeom>
            <a:noFill/>
          </p:spPr>
          <p:txBody>
            <a:bodyPr wrap="none" rtlCol="0">
              <a:spAutoFit/>
            </a:bodyPr>
            <a:lstStyle/>
            <a:p>
              <a:pPr algn="ctr" defTabSz="914400">
                <a:defRPr/>
              </a:pPr>
              <a:r>
                <a:rPr lang="en-US" sz="900">
                  <a:solidFill>
                    <a:prstClr val="white">
                      <a:lumMod val="65000"/>
                    </a:prstClr>
                  </a:solidFill>
                  <a:cs typeface="Segoe UI Semibold" panose="020B0702040204020203" pitchFamily="34" charset="0"/>
                </a:rPr>
                <a:t>Azure</a:t>
              </a:r>
              <a:br>
                <a:rPr lang="en-US" sz="900">
                  <a:solidFill>
                    <a:prstClr val="white">
                      <a:lumMod val="65000"/>
                    </a:prstClr>
                  </a:solidFill>
                  <a:cs typeface="Segoe UI Semibold" panose="020B0702040204020203" pitchFamily="34" charset="0"/>
                </a:rPr>
              </a:br>
              <a:r>
                <a:rPr lang="en-US" sz="900">
                  <a:solidFill>
                    <a:prstClr val="white">
                      <a:lumMod val="65000"/>
                    </a:prstClr>
                  </a:solidFill>
                  <a:cs typeface="Segoe UI Semibold" panose="020B0702040204020203" pitchFamily="34" charset="0"/>
                </a:rPr>
                <a:t>Storage</a:t>
              </a:r>
            </a:p>
          </p:txBody>
        </p:sp>
        <p:cxnSp>
          <p:nvCxnSpPr>
            <p:cNvPr id="84" name="Connector: Elbow 83">
              <a:extLst>
                <a:ext uri="{FF2B5EF4-FFF2-40B4-BE49-F238E27FC236}">
                  <a16:creationId xmlns:a16="http://schemas.microsoft.com/office/drawing/2014/main" id="{FEEA890E-54D8-20B6-0055-16EC534704E4}"/>
                </a:ext>
                <a:ext uri="{C183D7F6-B498-43B3-948B-1728B52AA6E4}">
                  <adec:decorative xmlns:adec="http://schemas.microsoft.com/office/drawing/2017/decorative" val="1"/>
                </a:ext>
              </a:extLst>
            </p:cNvPr>
            <p:cNvCxnSpPr>
              <a:cxnSpLocks/>
              <a:stCxn id="58" idx="3"/>
              <a:endCxn id="62" idx="0"/>
            </p:cNvCxnSpPr>
            <p:nvPr/>
          </p:nvCxnSpPr>
          <p:spPr>
            <a:xfrm>
              <a:off x="2578865" y="2565539"/>
              <a:ext cx="1039516" cy="944124"/>
            </a:xfrm>
            <a:prstGeom prst="bentConnector2">
              <a:avLst/>
            </a:prstGeom>
            <a:noFill/>
            <a:ln w="12700" cap="flat" cmpd="sng" algn="ctr">
              <a:solidFill>
                <a:sysClr val="window" lastClr="FFFFFF"/>
              </a:solidFill>
              <a:prstDash val="solid"/>
              <a:headEnd type="none"/>
              <a:tailEnd type="triangle"/>
            </a:ln>
            <a:effectLst/>
          </p:spPr>
        </p:cxnSp>
        <p:sp>
          <p:nvSpPr>
            <p:cNvPr id="85" name="Rectangle: Rounded Corners 84">
              <a:extLst>
                <a:ext uri="{FF2B5EF4-FFF2-40B4-BE49-F238E27FC236}">
                  <a16:creationId xmlns:a16="http://schemas.microsoft.com/office/drawing/2014/main" id="{7E98B9AA-7020-060C-C2D1-368D9A6CF5F1}"/>
                </a:ext>
                <a:ext uri="{C183D7F6-B498-43B3-948B-1728B52AA6E4}">
                  <adec:decorative xmlns:adec="http://schemas.microsoft.com/office/drawing/2017/decorative" val="1"/>
                </a:ext>
              </a:extLst>
            </p:cNvPr>
            <p:cNvSpPr/>
            <p:nvPr/>
          </p:nvSpPr>
          <p:spPr bwMode="auto">
            <a:xfrm>
              <a:off x="5525878" y="2667622"/>
              <a:ext cx="2390859" cy="2102301"/>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prstClr val="white"/>
                </a:solidFill>
                <a:effectLst/>
                <a:uLnTx/>
                <a:uFillTx/>
                <a:ea typeface="Segoe UI" pitchFamily="34" charset="0"/>
                <a:cs typeface="Segoe UI" pitchFamily="34" charset="0"/>
              </a:endParaRPr>
            </a:p>
          </p:txBody>
        </p:sp>
        <p:sp>
          <p:nvSpPr>
            <p:cNvPr id="88" name="Rectangle 87">
              <a:extLst>
                <a:ext uri="{FF2B5EF4-FFF2-40B4-BE49-F238E27FC236}">
                  <a16:creationId xmlns:a16="http://schemas.microsoft.com/office/drawing/2014/main" id="{53EC4E9C-D158-24EA-4673-42B5F80BAB4B}"/>
                </a:ext>
                <a:ext uri="{C183D7F6-B498-43B3-948B-1728B52AA6E4}">
                  <adec:decorative xmlns:adec="http://schemas.microsoft.com/office/drawing/2017/decorative" val="1"/>
                </a:ext>
              </a:extLst>
            </p:cNvPr>
            <p:cNvSpPr/>
            <p:nvPr/>
          </p:nvSpPr>
          <p:spPr bwMode="auto">
            <a:xfrm>
              <a:off x="5525878" y="4193602"/>
              <a:ext cx="2390859" cy="5523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ea typeface="+mn-ea"/>
                  <a:cs typeface="Segoe UI Semibold" panose="020B0702040204020203" pitchFamily="34" charset="0"/>
                </a:rPr>
                <a:t>Azure Cognitive Services –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ea typeface="+mn-ea"/>
                  <a:cs typeface="Segoe UI Semibold" panose="020B0702040204020203" pitchFamily="34" charset="0"/>
                </a:rPr>
                <a:t>Speech &amp; </a:t>
              </a:r>
              <a:r>
                <a:rPr kumimoji="0" lang="en-US" sz="900" b="0" i="0" u="none" strike="noStrike" kern="0" cap="none" spc="0" normalizeH="0" baseline="0" noProof="0" err="1">
                  <a:ln>
                    <a:noFill/>
                  </a:ln>
                  <a:solidFill>
                    <a:prstClr val="white"/>
                  </a:solidFill>
                  <a:effectLst/>
                  <a:uLnTx/>
                  <a:uFillTx/>
                  <a:ea typeface="+mn-ea"/>
                  <a:cs typeface="Segoe UI Semibold" panose="020B0702040204020203" pitchFamily="34" charset="0"/>
                </a:rPr>
                <a:t>OpenAI</a:t>
              </a:r>
              <a:endParaRPr kumimoji="0" lang="en-CA" sz="900" b="0" i="0" u="none" strike="noStrike" kern="0" cap="none" spc="0" normalizeH="0" baseline="0" noProof="0">
                <a:ln>
                  <a:noFill/>
                </a:ln>
                <a:solidFill>
                  <a:prstClr val="white"/>
                </a:solidFill>
                <a:effectLst/>
                <a:uLnTx/>
                <a:uFillTx/>
                <a:ea typeface="+mn-ea"/>
                <a:cs typeface="Segoe UI Semibold" panose="020B0702040204020203" pitchFamily="34" charset="0"/>
              </a:endParaRPr>
            </a:p>
          </p:txBody>
        </p:sp>
        <p:sp>
          <p:nvSpPr>
            <p:cNvPr id="89" name="TextBox 88">
              <a:extLst>
                <a:ext uri="{FF2B5EF4-FFF2-40B4-BE49-F238E27FC236}">
                  <a16:creationId xmlns:a16="http://schemas.microsoft.com/office/drawing/2014/main" id="{1A4BC70B-C088-6632-7587-6E1980C40105}"/>
                </a:ext>
                <a:ext uri="{C183D7F6-B498-43B3-948B-1728B52AA6E4}">
                  <adec:decorative xmlns:adec="http://schemas.microsoft.com/office/drawing/2017/decorative" val="1"/>
                </a:ext>
              </a:extLst>
            </p:cNvPr>
            <p:cNvSpPr txBox="1"/>
            <p:nvPr/>
          </p:nvSpPr>
          <p:spPr>
            <a:xfrm>
              <a:off x="5881065" y="2731726"/>
              <a:ext cx="1816367" cy="276999"/>
            </a:xfrm>
            <a:prstGeom prst="rect">
              <a:avLst/>
            </a:prstGeom>
            <a:noFill/>
          </p:spPr>
          <p:txBody>
            <a:bodyPr wrap="square" rtlCol="0">
              <a:spAutoFit/>
            </a:bodyPr>
            <a:lstStyle/>
            <a:p>
              <a:pPr algn="ctr" defTabSz="914400">
                <a:defRPr/>
              </a:pPr>
              <a:r>
                <a:rPr lang="en-US" sz="1200">
                  <a:solidFill>
                    <a:prstClr val="white"/>
                  </a:solidFill>
                  <a:cs typeface="Segoe UI Semibold" panose="020B0702040204020203" pitchFamily="34" charset="0"/>
                </a:rPr>
                <a:t>Intelligent Transcription</a:t>
              </a:r>
              <a:endParaRPr lang="en-CA" sz="1200">
                <a:solidFill>
                  <a:prstClr val="white"/>
                </a:solidFill>
                <a:cs typeface="Segoe UI Semibold" panose="020B0702040204020203" pitchFamily="34" charset="0"/>
              </a:endParaRPr>
            </a:p>
          </p:txBody>
        </p:sp>
        <p:pic>
          <p:nvPicPr>
            <p:cNvPr id="90" name="Graphic 89">
              <a:extLst>
                <a:ext uri="{FF2B5EF4-FFF2-40B4-BE49-F238E27FC236}">
                  <a16:creationId xmlns:a16="http://schemas.microsoft.com/office/drawing/2014/main" id="{E57BC322-EC75-F8EF-7FA6-90DF36F45C4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999633" y="3432441"/>
              <a:ext cx="327303" cy="327303"/>
            </a:xfrm>
            <a:prstGeom prst="rect">
              <a:avLst/>
            </a:prstGeom>
          </p:spPr>
        </p:pic>
        <p:sp>
          <p:nvSpPr>
            <p:cNvPr id="109" name="TextBox 108">
              <a:extLst>
                <a:ext uri="{FF2B5EF4-FFF2-40B4-BE49-F238E27FC236}">
                  <a16:creationId xmlns:a16="http://schemas.microsoft.com/office/drawing/2014/main" id="{84264130-1852-7B2E-E9EB-122B665F6531}"/>
                </a:ext>
                <a:ext uri="{C183D7F6-B498-43B3-948B-1728B52AA6E4}">
                  <adec:decorative xmlns:adec="http://schemas.microsoft.com/office/drawing/2017/decorative" val="1"/>
                </a:ext>
              </a:extLst>
            </p:cNvPr>
            <p:cNvSpPr txBox="1"/>
            <p:nvPr/>
          </p:nvSpPr>
          <p:spPr>
            <a:xfrm>
              <a:off x="5680620" y="3819116"/>
              <a:ext cx="965329" cy="230832"/>
            </a:xfrm>
            <a:prstGeom prst="rect">
              <a:avLst/>
            </a:prstGeom>
            <a:noFill/>
          </p:spPr>
          <p:txBody>
            <a:bodyPr wrap="none" rtlCol="0">
              <a:spAutoFit/>
            </a:bodyPr>
            <a:lstStyle/>
            <a:p>
              <a:pPr algn="ctr" defTabSz="914400">
                <a:defRPr/>
              </a:pPr>
              <a:r>
                <a:rPr lang="en-US" sz="900">
                  <a:solidFill>
                    <a:prstClr val="white"/>
                  </a:solidFill>
                  <a:cs typeface="Segoe UI Semibold" panose="020B0702040204020203" pitchFamily="34" charset="0"/>
                </a:rPr>
                <a:t>Speech-to-Text</a:t>
              </a:r>
              <a:endParaRPr lang="en-CA" sz="900">
                <a:solidFill>
                  <a:prstClr val="white"/>
                </a:solidFill>
                <a:cs typeface="Segoe UI Semibold" panose="020B0702040204020203" pitchFamily="34" charset="0"/>
              </a:endParaRPr>
            </a:p>
          </p:txBody>
        </p:sp>
        <p:sp>
          <p:nvSpPr>
            <p:cNvPr id="112" name="TextBox 111">
              <a:extLst>
                <a:ext uri="{FF2B5EF4-FFF2-40B4-BE49-F238E27FC236}">
                  <a16:creationId xmlns:a16="http://schemas.microsoft.com/office/drawing/2014/main" id="{928F3D51-3A79-76A3-BF05-BB6CE671D8EA}"/>
                </a:ext>
                <a:ext uri="{C183D7F6-B498-43B3-948B-1728B52AA6E4}">
                  <adec:decorative xmlns:adec="http://schemas.microsoft.com/office/drawing/2017/decorative" val="1"/>
                </a:ext>
              </a:extLst>
            </p:cNvPr>
            <p:cNvSpPr txBox="1"/>
            <p:nvPr/>
          </p:nvSpPr>
          <p:spPr>
            <a:xfrm>
              <a:off x="6990588" y="3426356"/>
              <a:ext cx="836902" cy="507831"/>
            </a:xfrm>
            <a:prstGeom prst="rect">
              <a:avLst/>
            </a:prstGeom>
            <a:noFill/>
          </p:spPr>
          <p:txBody>
            <a:bodyPr wrap="square" rtlCol="0">
              <a:spAutoFit/>
            </a:bodyPr>
            <a:lstStyle/>
            <a:p>
              <a:pPr algn="ctr" defTabSz="914400">
                <a:defRPr/>
              </a:pPr>
              <a:r>
                <a:rPr lang="en-US" sz="900" b="1">
                  <a:solidFill>
                    <a:prstClr val="white"/>
                  </a:solidFill>
                  <a:cs typeface="Segoe UI Semibold" panose="020B0702040204020203" pitchFamily="34" charset="0"/>
                </a:rPr>
                <a:t>Azure OpenAI</a:t>
              </a:r>
              <a:br>
                <a:rPr lang="en-US" sz="900" b="1">
                  <a:solidFill>
                    <a:prstClr val="white"/>
                  </a:solidFill>
                  <a:cs typeface="Segoe UI Semibold" panose="020B0702040204020203" pitchFamily="34" charset="0"/>
                </a:rPr>
              </a:br>
              <a:r>
                <a:rPr lang="en-US" sz="900" b="1">
                  <a:solidFill>
                    <a:prstClr val="white"/>
                  </a:solidFill>
                  <a:cs typeface="Segoe UI Semibold" panose="020B0702040204020203" pitchFamily="34" charset="0"/>
                </a:rPr>
                <a:t>Service</a:t>
              </a:r>
              <a:endParaRPr lang="en-CA" sz="900" b="1">
                <a:solidFill>
                  <a:prstClr val="white"/>
                </a:solidFill>
                <a:cs typeface="Segoe UI Semibold" panose="020B0702040204020203" pitchFamily="34" charset="0"/>
              </a:endParaRPr>
            </a:p>
          </p:txBody>
        </p:sp>
        <p:sp>
          <p:nvSpPr>
            <p:cNvPr id="113" name="TextBox 112">
              <a:extLst>
                <a:ext uri="{FF2B5EF4-FFF2-40B4-BE49-F238E27FC236}">
                  <a16:creationId xmlns:a16="http://schemas.microsoft.com/office/drawing/2014/main" id="{A495D123-1DE0-C965-10C9-D4830293B806}"/>
                </a:ext>
                <a:ext uri="{C183D7F6-B498-43B3-948B-1728B52AA6E4}">
                  <adec:decorative xmlns:adec="http://schemas.microsoft.com/office/drawing/2017/decorative" val="1"/>
                </a:ext>
              </a:extLst>
            </p:cNvPr>
            <p:cNvSpPr txBox="1"/>
            <p:nvPr/>
          </p:nvSpPr>
          <p:spPr>
            <a:xfrm>
              <a:off x="9231912" y="2353046"/>
              <a:ext cx="665567" cy="369332"/>
            </a:xfrm>
            <a:prstGeom prst="rect">
              <a:avLst/>
            </a:prstGeom>
            <a:noFill/>
          </p:spPr>
          <p:txBody>
            <a:bodyPr wrap="none" rtlCol="0">
              <a:spAutoFit/>
            </a:bodyPr>
            <a:lstStyle/>
            <a:p>
              <a:pPr algn="ctr" defTabSz="914400">
                <a:defRPr/>
              </a:pPr>
              <a:r>
                <a:rPr lang="en-US" sz="900">
                  <a:solidFill>
                    <a:prstClr val="white"/>
                  </a:solidFill>
                  <a:cs typeface="Segoe UI Semibold" panose="020B0702040204020203" pitchFamily="34" charset="0"/>
                </a:rPr>
                <a:t>Cognitive</a:t>
              </a:r>
              <a:br>
                <a:rPr lang="en-US" sz="900">
                  <a:solidFill>
                    <a:prstClr val="white"/>
                  </a:solidFill>
                  <a:cs typeface="Segoe UI Semibold" panose="020B0702040204020203" pitchFamily="34" charset="0"/>
                </a:rPr>
              </a:br>
              <a:r>
                <a:rPr lang="en-US" sz="900">
                  <a:solidFill>
                    <a:prstClr val="white"/>
                  </a:solidFill>
                  <a:cs typeface="Segoe UI Semibold" panose="020B0702040204020203" pitchFamily="34" charset="0"/>
                </a:rPr>
                <a:t>Search</a:t>
              </a:r>
              <a:endParaRPr lang="en-CA" sz="900">
                <a:solidFill>
                  <a:prstClr val="white"/>
                </a:solidFill>
                <a:cs typeface="Segoe UI Semibold" panose="020B0702040204020203" pitchFamily="34" charset="0"/>
              </a:endParaRPr>
            </a:p>
          </p:txBody>
        </p:sp>
        <p:grpSp>
          <p:nvGrpSpPr>
            <p:cNvPr id="114" name="Group 113">
              <a:extLst>
                <a:ext uri="{FF2B5EF4-FFF2-40B4-BE49-F238E27FC236}">
                  <a16:creationId xmlns:a16="http://schemas.microsoft.com/office/drawing/2014/main" id="{50FBF58E-65EE-75F1-19D5-8B50320FEB18}"/>
                </a:ext>
                <a:ext uri="{C183D7F6-B498-43B3-948B-1728B52AA6E4}">
                  <adec:decorative xmlns:adec="http://schemas.microsoft.com/office/drawing/2017/decorative" val="1"/>
                </a:ext>
              </a:extLst>
            </p:cNvPr>
            <p:cNvGrpSpPr/>
            <p:nvPr/>
          </p:nvGrpSpPr>
          <p:grpSpPr>
            <a:xfrm>
              <a:off x="8970563" y="3145750"/>
              <a:ext cx="2055268" cy="1472256"/>
              <a:chOff x="7516356" y="5132228"/>
              <a:chExt cx="2305102" cy="1651220"/>
            </a:xfrm>
          </p:grpSpPr>
          <p:sp>
            <p:nvSpPr>
              <p:cNvPr id="115" name="Rectangle: Rounded Corners 114">
                <a:extLst>
                  <a:ext uri="{FF2B5EF4-FFF2-40B4-BE49-F238E27FC236}">
                    <a16:creationId xmlns:a16="http://schemas.microsoft.com/office/drawing/2014/main" id="{6DFBD526-68D9-735B-2C95-159B0151F6CE}"/>
                  </a:ext>
                  <a:ext uri="{C183D7F6-B498-43B3-948B-1728B52AA6E4}">
                    <adec:decorative xmlns:adec="http://schemas.microsoft.com/office/drawing/2017/decorative" val="1"/>
                  </a:ext>
                </a:extLst>
              </p:cNvPr>
              <p:cNvSpPr/>
              <p:nvPr/>
            </p:nvSpPr>
            <p:spPr bwMode="auto">
              <a:xfrm>
                <a:off x="7680609" y="5132228"/>
                <a:ext cx="1976597" cy="1624006"/>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prstClr val="white"/>
                  </a:solidFill>
                  <a:effectLst/>
                  <a:uLnTx/>
                  <a:uFillTx/>
                  <a:ea typeface="Segoe UI" pitchFamily="34" charset="0"/>
                  <a:cs typeface="Segoe UI" pitchFamily="34" charset="0"/>
                </a:endParaRPr>
              </a:p>
            </p:txBody>
          </p:sp>
          <p:sp>
            <p:nvSpPr>
              <p:cNvPr id="116" name="Rectangle 115">
                <a:extLst>
                  <a:ext uri="{FF2B5EF4-FFF2-40B4-BE49-F238E27FC236}">
                    <a16:creationId xmlns:a16="http://schemas.microsoft.com/office/drawing/2014/main" id="{9756B3E7-46F4-C3A0-A710-0FC6101DF786}"/>
                  </a:ext>
                  <a:ext uri="{C183D7F6-B498-43B3-948B-1728B52AA6E4}">
                    <adec:decorative xmlns:adec="http://schemas.microsoft.com/office/drawing/2017/decorative" val="1"/>
                  </a:ext>
                </a:extLst>
              </p:cNvPr>
              <p:cNvSpPr/>
              <p:nvPr/>
            </p:nvSpPr>
            <p:spPr bwMode="auto">
              <a:xfrm>
                <a:off x="7516356" y="6163914"/>
                <a:ext cx="2305102" cy="619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ea typeface="+mn-ea"/>
                    <a:cs typeface="Segoe UI Semibold" panose="020B0702040204020203" pitchFamily="34" charset="0"/>
                  </a:rPr>
                  <a:t>Conversation Trends</a:t>
                </a:r>
                <a:br>
                  <a:rPr kumimoji="0" lang="en-US" sz="900" b="0" i="0" u="none" strike="noStrike" kern="0" cap="none" spc="0" normalizeH="0" baseline="0" noProof="0">
                    <a:ln>
                      <a:noFill/>
                    </a:ln>
                    <a:solidFill>
                      <a:prstClr val="white"/>
                    </a:solidFill>
                    <a:effectLst/>
                    <a:uLnTx/>
                    <a:uFillTx/>
                    <a:ea typeface="+mn-ea"/>
                    <a:cs typeface="Segoe UI Semibold" panose="020B0702040204020203" pitchFamily="34" charset="0"/>
                  </a:rPr>
                </a:br>
                <a:r>
                  <a:rPr kumimoji="0" lang="en-US" sz="900" b="0" i="0" u="none" strike="noStrike" kern="0" cap="none" spc="0" normalizeH="0" baseline="0" noProof="0">
                    <a:ln>
                      <a:noFill/>
                    </a:ln>
                    <a:solidFill>
                      <a:prstClr val="white"/>
                    </a:solidFill>
                    <a:effectLst/>
                    <a:uLnTx/>
                    <a:uFillTx/>
                    <a:ea typeface="+mn-ea"/>
                    <a:cs typeface="Segoe UI Semibold" panose="020B0702040204020203" pitchFamily="34" charset="0"/>
                  </a:rPr>
                  <a:t>&amp; Insights</a:t>
                </a:r>
              </a:p>
            </p:txBody>
          </p:sp>
          <p:sp>
            <p:nvSpPr>
              <p:cNvPr id="117" name="TextBox 116">
                <a:extLst>
                  <a:ext uri="{FF2B5EF4-FFF2-40B4-BE49-F238E27FC236}">
                    <a16:creationId xmlns:a16="http://schemas.microsoft.com/office/drawing/2014/main" id="{399E22BF-257E-B995-6978-5AF9C7FBB601}"/>
                  </a:ext>
                  <a:ext uri="{C183D7F6-B498-43B3-948B-1728B52AA6E4}">
                    <adec:decorative xmlns:adec="http://schemas.microsoft.com/office/drawing/2017/decorative" val="1"/>
                  </a:ext>
                </a:extLst>
              </p:cNvPr>
              <p:cNvSpPr txBox="1"/>
              <p:nvPr/>
            </p:nvSpPr>
            <p:spPr>
              <a:xfrm>
                <a:off x="7523773" y="5132348"/>
                <a:ext cx="2290269" cy="49189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white"/>
                    </a:solidFill>
                    <a:effectLst/>
                    <a:uLnTx/>
                    <a:uFillTx/>
                    <a:cs typeface="Segoe UI Semibold" panose="020B0702040204020203" pitchFamily="34" charset="0"/>
                  </a:rPr>
                  <a:t>PowerBI</a:t>
                </a:r>
                <a:r>
                  <a:rPr kumimoji="0" lang="en-US" sz="1200" b="0" i="0" u="none" strike="noStrike" kern="0" cap="none" spc="0" normalizeH="0" baseline="0" noProof="0">
                    <a:ln>
                      <a:noFill/>
                    </a:ln>
                    <a:solidFill>
                      <a:prstClr val="white"/>
                    </a:solidFill>
                    <a:effectLst/>
                    <a:uLnTx/>
                    <a:uFillTx/>
                    <a:cs typeface="Segoe UI Semibold" panose="020B0702040204020203" pitchFamily="34" charset="0"/>
                  </a:rPr>
                  <a:t> Insights</a:t>
                </a:r>
                <a:br>
                  <a:rPr kumimoji="0" lang="en-US" sz="1200" b="0" i="0" u="none" strike="noStrike" kern="0" cap="none" spc="0" normalizeH="0" baseline="0" noProof="0">
                    <a:ln>
                      <a:noFill/>
                    </a:ln>
                    <a:solidFill>
                      <a:prstClr val="white"/>
                    </a:solidFill>
                    <a:effectLst/>
                    <a:uLnTx/>
                    <a:uFillTx/>
                    <a:cs typeface="Segoe UI Semibold" panose="020B0702040204020203" pitchFamily="34" charset="0"/>
                  </a:rPr>
                </a:br>
                <a:r>
                  <a:rPr kumimoji="0" lang="en-US" sz="1000" b="0" i="0" u="none" strike="noStrike" kern="0" cap="none" spc="0" normalizeH="0" baseline="0" noProof="0">
                    <a:ln>
                      <a:noFill/>
                    </a:ln>
                    <a:solidFill>
                      <a:prstClr val="white"/>
                    </a:solidFill>
                    <a:effectLst/>
                    <a:uLnTx/>
                    <a:uFillTx/>
                    <a:cs typeface="Segoe UI Semibold" panose="020B0702040204020203" pitchFamily="34" charset="0"/>
                  </a:rPr>
                  <a:t>(near real-time)</a:t>
                </a:r>
                <a:endParaRPr kumimoji="0" lang="en-CA" sz="1200" b="0" i="0" u="none" strike="noStrike" kern="0" cap="none" spc="0" normalizeH="0" baseline="0" noProof="0">
                  <a:ln>
                    <a:noFill/>
                  </a:ln>
                  <a:solidFill>
                    <a:prstClr val="white"/>
                  </a:solidFill>
                  <a:effectLst/>
                  <a:uLnTx/>
                  <a:uFillTx/>
                  <a:cs typeface="Segoe UI Semibold" panose="020B0702040204020203" pitchFamily="34" charset="0"/>
                </a:endParaRPr>
              </a:p>
            </p:txBody>
          </p:sp>
        </p:grpSp>
        <p:cxnSp>
          <p:nvCxnSpPr>
            <p:cNvPr id="124" name="Connector: Elbow 123">
              <a:extLst>
                <a:ext uri="{FF2B5EF4-FFF2-40B4-BE49-F238E27FC236}">
                  <a16:creationId xmlns:a16="http://schemas.microsoft.com/office/drawing/2014/main" id="{2942BF69-9BE0-FDD2-43EB-45F51F3BB69B}"/>
                </a:ext>
                <a:ext uri="{C183D7F6-B498-43B3-948B-1728B52AA6E4}">
                  <adec:decorative xmlns:adec="http://schemas.microsoft.com/office/drawing/2017/decorative" val="1"/>
                </a:ext>
              </a:extLst>
            </p:cNvPr>
            <p:cNvCxnSpPr>
              <a:cxnSpLocks/>
              <a:stCxn id="37" idx="2"/>
              <a:endCxn id="61" idx="2"/>
            </p:cNvCxnSpPr>
            <p:nvPr/>
          </p:nvCxnSpPr>
          <p:spPr>
            <a:xfrm rot="5400000" flipH="1" flipV="1">
              <a:off x="2560478" y="3857075"/>
              <a:ext cx="655449" cy="1460358"/>
            </a:xfrm>
            <a:prstGeom prst="bentConnector3">
              <a:avLst>
                <a:gd name="adj1" fmla="val -34877"/>
              </a:avLst>
            </a:prstGeom>
            <a:noFill/>
            <a:ln w="12700" cap="flat" cmpd="sng" algn="ctr">
              <a:solidFill>
                <a:sysClr val="window" lastClr="FFFFFF"/>
              </a:solidFill>
              <a:prstDash val="solid"/>
              <a:headEnd type="triangle"/>
              <a:tailEnd type="none"/>
            </a:ln>
            <a:effectLst/>
          </p:spPr>
        </p:cxnSp>
        <p:cxnSp>
          <p:nvCxnSpPr>
            <p:cNvPr id="128" name="Straight Arrow Connector 127">
              <a:extLst>
                <a:ext uri="{FF2B5EF4-FFF2-40B4-BE49-F238E27FC236}">
                  <a16:creationId xmlns:a16="http://schemas.microsoft.com/office/drawing/2014/main" id="{82467112-4FE9-72A0-5715-2AF4906B3C4E}"/>
                </a:ext>
                <a:ext uri="{C183D7F6-B498-43B3-948B-1728B52AA6E4}">
                  <adec:decorative xmlns:adec="http://schemas.microsoft.com/office/drawing/2017/decorative" val="1"/>
                </a:ext>
              </a:extLst>
            </p:cNvPr>
            <p:cNvCxnSpPr>
              <a:cxnSpLocks/>
            </p:cNvCxnSpPr>
            <p:nvPr/>
          </p:nvCxnSpPr>
          <p:spPr>
            <a:xfrm rot="10800000" flipH="1">
              <a:off x="3978810" y="3718773"/>
              <a:ext cx="383433" cy="0"/>
            </a:xfrm>
            <a:prstGeom prst="straightConnector1">
              <a:avLst/>
            </a:prstGeom>
            <a:noFill/>
            <a:ln w="12700" cap="flat" cmpd="sng" algn="ctr">
              <a:solidFill>
                <a:sysClr val="window" lastClr="FFFFFF"/>
              </a:solidFill>
              <a:prstDash val="solid"/>
              <a:headEnd type="none"/>
              <a:tailEnd type="triangle"/>
            </a:ln>
            <a:effectLst/>
          </p:spPr>
        </p:cxnSp>
        <p:pic>
          <p:nvPicPr>
            <p:cNvPr id="130" name="Graphic 129">
              <a:extLst>
                <a:ext uri="{FF2B5EF4-FFF2-40B4-BE49-F238E27FC236}">
                  <a16:creationId xmlns:a16="http://schemas.microsoft.com/office/drawing/2014/main" id="{A909561D-0847-D6D2-4E6A-6EB92C650E9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65240" y="3474185"/>
              <a:ext cx="443386" cy="443386"/>
            </a:xfrm>
            <a:prstGeom prst="rect">
              <a:avLst/>
            </a:prstGeom>
          </p:spPr>
        </p:pic>
        <p:sp>
          <p:nvSpPr>
            <p:cNvPr id="131" name="TextBox 130">
              <a:extLst>
                <a:ext uri="{FF2B5EF4-FFF2-40B4-BE49-F238E27FC236}">
                  <a16:creationId xmlns:a16="http://schemas.microsoft.com/office/drawing/2014/main" id="{E59DF9A2-908A-F50E-37FC-A77C60DE1575}"/>
                </a:ext>
                <a:ext uri="{C183D7F6-B498-43B3-948B-1728B52AA6E4}">
                  <adec:decorative xmlns:adec="http://schemas.microsoft.com/office/drawing/2017/decorative" val="1"/>
                </a:ext>
              </a:extLst>
            </p:cNvPr>
            <p:cNvSpPr txBox="1"/>
            <p:nvPr/>
          </p:nvSpPr>
          <p:spPr>
            <a:xfrm>
              <a:off x="4999921" y="3324259"/>
              <a:ext cx="486030" cy="369332"/>
            </a:xfrm>
            <a:prstGeom prst="rect">
              <a:avLst/>
            </a:prstGeom>
            <a:noFill/>
          </p:spPr>
          <p:txBody>
            <a:bodyPr wrap="none" rtlCol="0">
              <a:spAutoFit/>
            </a:bodyPr>
            <a:lstStyle/>
            <a:p>
              <a:pPr algn="ctr" defTabSz="914400">
                <a:defRPr/>
              </a:pPr>
              <a:r>
                <a:rPr lang="en-CA" sz="900">
                  <a:solidFill>
                    <a:prstClr val="white"/>
                  </a:solidFill>
                  <a:cs typeface="Segoe UI Semibold" panose="020B0702040204020203" pitchFamily="34" charset="0"/>
                </a:rPr>
                <a:t>Audio</a:t>
              </a:r>
              <a:br>
                <a:rPr lang="en-CA" sz="900">
                  <a:solidFill>
                    <a:prstClr val="white"/>
                  </a:solidFill>
                  <a:cs typeface="Segoe UI Semibold" panose="020B0702040204020203" pitchFamily="34" charset="0"/>
                </a:rPr>
              </a:br>
              <a:r>
                <a:rPr lang="en-CA" sz="900">
                  <a:solidFill>
                    <a:prstClr val="white"/>
                  </a:solidFill>
                  <a:cs typeface="Segoe UI Semibold" panose="020B0702040204020203" pitchFamily="34" charset="0"/>
                </a:rPr>
                <a:t>Files</a:t>
              </a:r>
            </a:p>
          </p:txBody>
        </p:sp>
        <p:pic>
          <p:nvPicPr>
            <p:cNvPr id="132" name="Picture 2" descr="Microsoft Power BI Logo et symbole, sens, histoire, PNG, marque">
              <a:extLst>
                <a:ext uri="{FF2B5EF4-FFF2-40B4-BE49-F238E27FC236}">
                  <a16:creationId xmlns:a16="http://schemas.microsoft.com/office/drawing/2014/main" id="{F012F49E-6077-D9A7-EF15-E6D960EC62E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613700" y="3696154"/>
              <a:ext cx="782219" cy="439999"/>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a:extLst>
                <a:ext uri="{FF2B5EF4-FFF2-40B4-BE49-F238E27FC236}">
                  <a16:creationId xmlns:a16="http://schemas.microsoft.com/office/drawing/2014/main" id="{D4AAFED5-D516-F5F2-578C-17D7F23726BF}"/>
                </a:ext>
                <a:ext uri="{C183D7F6-B498-43B3-948B-1728B52AA6E4}">
                  <adec:decorative xmlns:adec="http://schemas.microsoft.com/office/drawing/2017/decorative" val="1"/>
                </a:ext>
              </a:extLst>
            </p:cNvPr>
            <p:cNvGrpSpPr/>
            <p:nvPr/>
          </p:nvGrpSpPr>
          <p:grpSpPr>
            <a:xfrm>
              <a:off x="8984924" y="4753071"/>
              <a:ext cx="2042043" cy="1545606"/>
              <a:chOff x="7520740" y="5082620"/>
              <a:chExt cx="2290269" cy="1733486"/>
            </a:xfrm>
          </p:grpSpPr>
          <p:sp>
            <p:nvSpPr>
              <p:cNvPr id="135" name="Rectangle: Rounded Corners 134">
                <a:extLst>
                  <a:ext uri="{FF2B5EF4-FFF2-40B4-BE49-F238E27FC236}">
                    <a16:creationId xmlns:a16="http://schemas.microsoft.com/office/drawing/2014/main" id="{F7640CA1-F0C2-1DE0-0553-8CFD098B22EC}"/>
                  </a:ext>
                  <a:ext uri="{C183D7F6-B498-43B3-948B-1728B52AA6E4}">
                    <adec:decorative xmlns:adec="http://schemas.microsoft.com/office/drawing/2017/decorative" val="1"/>
                  </a:ext>
                </a:extLst>
              </p:cNvPr>
              <p:cNvSpPr/>
              <p:nvPr/>
            </p:nvSpPr>
            <p:spPr bwMode="auto">
              <a:xfrm>
                <a:off x="7680609" y="5082620"/>
                <a:ext cx="1976597" cy="1673614"/>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prstClr val="white"/>
                  </a:solidFill>
                  <a:effectLst/>
                  <a:uLnTx/>
                  <a:uFillTx/>
                  <a:ea typeface="Segoe UI" pitchFamily="34" charset="0"/>
                  <a:cs typeface="Segoe UI" pitchFamily="34" charset="0"/>
                </a:endParaRPr>
              </a:p>
            </p:txBody>
          </p:sp>
          <p:sp>
            <p:nvSpPr>
              <p:cNvPr id="138" name="Rectangle 137">
                <a:extLst>
                  <a:ext uri="{FF2B5EF4-FFF2-40B4-BE49-F238E27FC236}">
                    <a16:creationId xmlns:a16="http://schemas.microsoft.com/office/drawing/2014/main" id="{175219DE-1E20-C059-FF75-62DAAAF73C7D}"/>
                  </a:ext>
                  <a:ext uri="{C183D7F6-B498-43B3-948B-1728B52AA6E4}">
                    <adec:decorative xmlns:adec="http://schemas.microsoft.com/office/drawing/2017/decorative" val="1"/>
                  </a:ext>
                </a:extLst>
              </p:cNvPr>
              <p:cNvSpPr/>
              <p:nvPr/>
            </p:nvSpPr>
            <p:spPr bwMode="auto">
              <a:xfrm>
                <a:off x="7676303" y="6196572"/>
                <a:ext cx="1976598" cy="619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ea typeface="+mn-ea"/>
                    <a:cs typeface="Segoe UI Semibold" panose="020B0702040204020203" pitchFamily="34" charset="0"/>
                  </a:rPr>
                  <a:t>Detailed call history with summary, call reason, etc.</a:t>
                </a:r>
              </a:p>
            </p:txBody>
          </p:sp>
          <p:sp>
            <p:nvSpPr>
              <p:cNvPr id="139" name="TextBox 138">
                <a:extLst>
                  <a:ext uri="{FF2B5EF4-FFF2-40B4-BE49-F238E27FC236}">
                    <a16:creationId xmlns:a16="http://schemas.microsoft.com/office/drawing/2014/main" id="{DD1C631D-000D-4E47-CB8A-1B93B424AC0E}"/>
                  </a:ext>
                  <a:ext uri="{C183D7F6-B498-43B3-948B-1728B52AA6E4}">
                    <adec:decorative xmlns:adec="http://schemas.microsoft.com/office/drawing/2017/decorative" val="1"/>
                  </a:ext>
                </a:extLst>
              </p:cNvPr>
              <p:cNvSpPr txBox="1"/>
              <p:nvPr/>
            </p:nvSpPr>
            <p:spPr>
              <a:xfrm>
                <a:off x="7520740" y="5154027"/>
                <a:ext cx="2290269" cy="31067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a:ln>
                      <a:noFill/>
                    </a:ln>
                    <a:solidFill>
                      <a:prstClr val="white"/>
                    </a:solidFill>
                    <a:effectLst/>
                    <a:uLnTx/>
                    <a:uFillTx/>
                    <a:cs typeface="Segoe UI Semibold" panose="020B0702040204020203" pitchFamily="34" charset="0"/>
                  </a:rPr>
                  <a:t>CRM</a:t>
                </a:r>
              </a:p>
            </p:txBody>
          </p:sp>
        </p:grpSp>
        <p:grpSp>
          <p:nvGrpSpPr>
            <p:cNvPr id="140" name="Group 139">
              <a:extLst>
                <a:ext uri="{FF2B5EF4-FFF2-40B4-BE49-F238E27FC236}">
                  <a16:creationId xmlns:a16="http://schemas.microsoft.com/office/drawing/2014/main" id="{1261252F-A0C9-36D5-D0F0-8B1F7F331782}"/>
                </a:ext>
                <a:ext uri="{C183D7F6-B498-43B3-948B-1728B52AA6E4}">
                  <adec:decorative xmlns:adec="http://schemas.microsoft.com/office/drawing/2017/decorative" val="1"/>
                </a:ext>
              </a:extLst>
            </p:cNvPr>
            <p:cNvGrpSpPr/>
            <p:nvPr/>
          </p:nvGrpSpPr>
          <p:grpSpPr>
            <a:xfrm>
              <a:off x="9758946" y="5169984"/>
              <a:ext cx="484099" cy="534351"/>
              <a:chOff x="7543247" y="3128969"/>
              <a:chExt cx="481522" cy="531505"/>
            </a:xfrm>
          </p:grpSpPr>
          <p:grpSp>
            <p:nvGrpSpPr>
              <p:cNvPr id="142" name="Group 141">
                <a:extLst>
                  <a:ext uri="{FF2B5EF4-FFF2-40B4-BE49-F238E27FC236}">
                    <a16:creationId xmlns:a16="http://schemas.microsoft.com/office/drawing/2014/main" id="{BBA83245-EFA0-D6E9-F4AE-9C4986F05D87}"/>
                  </a:ext>
                </a:extLst>
              </p:cNvPr>
              <p:cNvGrpSpPr/>
              <p:nvPr/>
            </p:nvGrpSpPr>
            <p:grpSpPr>
              <a:xfrm>
                <a:off x="7543247" y="3128969"/>
                <a:ext cx="481522" cy="531505"/>
                <a:chOff x="4791177" y="2725299"/>
                <a:chExt cx="583305" cy="643849"/>
              </a:xfrm>
            </p:grpSpPr>
            <p:grpSp>
              <p:nvGrpSpPr>
                <p:cNvPr id="144" name="Group 143">
                  <a:extLst>
                    <a:ext uri="{FF2B5EF4-FFF2-40B4-BE49-F238E27FC236}">
                      <a16:creationId xmlns:a16="http://schemas.microsoft.com/office/drawing/2014/main" id="{2F8C42FF-28A9-72BC-680B-7A66041C5961}"/>
                    </a:ext>
                  </a:extLst>
                </p:cNvPr>
                <p:cNvGrpSpPr/>
                <p:nvPr/>
              </p:nvGrpSpPr>
              <p:grpSpPr>
                <a:xfrm>
                  <a:off x="4869000" y="2981621"/>
                  <a:ext cx="505482" cy="387527"/>
                  <a:chOff x="4764224" y="2905396"/>
                  <a:chExt cx="614227" cy="470896"/>
                </a:xfrm>
              </p:grpSpPr>
              <p:grpSp>
                <p:nvGrpSpPr>
                  <p:cNvPr id="149" name="Group 148">
                    <a:extLst>
                      <a:ext uri="{FF2B5EF4-FFF2-40B4-BE49-F238E27FC236}">
                        <a16:creationId xmlns:a16="http://schemas.microsoft.com/office/drawing/2014/main" id="{E9B37517-0C1A-FB55-94C7-C936C8774C1D}"/>
                      </a:ext>
                    </a:extLst>
                  </p:cNvPr>
                  <p:cNvGrpSpPr/>
                  <p:nvPr/>
                </p:nvGrpSpPr>
                <p:grpSpPr>
                  <a:xfrm>
                    <a:off x="4764224" y="2988149"/>
                    <a:ext cx="347088" cy="388143"/>
                    <a:chOff x="1175042" y="1972326"/>
                    <a:chExt cx="147106" cy="164506"/>
                  </a:xfrm>
                  <a:solidFill>
                    <a:srgbClr val="409AE1"/>
                  </a:solidFill>
                </p:grpSpPr>
                <p:sp>
                  <p:nvSpPr>
                    <p:cNvPr id="155" name="Freeform 5">
                      <a:extLst>
                        <a:ext uri="{FF2B5EF4-FFF2-40B4-BE49-F238E27FC236}">
                          <a16:creationId xmlns:a16="http://schemas.microsoft.com/office/drawing/2014/main" id="{2C37FE5F-182C-0757-B794-72D3207F6B12}"/>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ea typeface="+mn-ea"/>
                        <a:cs typeface="+mn-cs"/>
                      </a:endParaRPr>
                    </a:p>
                  </p:txBody>
                </p:sp>
                <p:sp>
                  <p:nvSpPr>
                    <p:cNvPr id="156" name="Oval 155">
                      <a:extLst>
                        <a:ext uri="{FF2B5EF4-FFF2-40B4-BE49-F238E27FC236}">
                          <a16:creationId xmlns:a16="http://schemas.microsoft.com/office/drawing/2014/main" id="{DA6028AB-86DA-CAE3-723A-9E4659DFCBA9}"/>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ea typeface="+mn-ea"/>
                        <a:cs typeface="+mn-cs"/>
                      </a:endParaRPr>
                    </a:p>
                  </p:txBody>
                </p:sp>
              </p:grpSp>
              <p:grpSp>
                <p:nvGrpSpPr>
                  <p:cNvPr id="151" name="Group 150">
                    <a:extLst>
                      <a:ext uri="{FF2B5EF4-FFF2-40B4-BE49-F238E27FC236}">
                        <a16:creationId xmlns:a16="http://schemas.microsoft.com/office/drawing/2014/main" id="{D1664B12-D933-FFD0-581F-1921D3D74FBA}"/>
                      </a:ext>
                    </a:extLst>
                  </p:cNvPr>
                  <p:cNvGrpSpPr/>
                  <p:nvPr/>
                </p:nvGrpSpPr>
                <p:grpSpPr>
                  <a:xfrm>
                    <a:off x="5031363" y="2905396"/>
                    <a:ext cx="347088" cy="388143"/>
                    <a:chOff x="1175042" y="1972326"/>
                    <a:chExt cx="147106" cy="164506"/>
                  </a:xfrm>
                </p:grpSpPr>
                <p:sp>
                  <p:nvSpPr>
                    <p:cNvPr id="153" name="Freeform 5">
                      <a:extLst>
                        <a:ext uri="{FF2B5EF4-FFF2-40B4-BE49-F238E27FC236}">
                          <a16:creationId xmlns:a16="http://schemas.microsoft.com/office/drawing/2014/main" id="{349598D2-3CDA-8DE8-E97E-980F4F7D75B0}"/>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ea typeface="+mn-ea"/>
                        <a:cs typeface="+mn-cs"/>
                      </a:endParaRPr>
                    </a:p>
                  </p:txBody>
                </p:sp>
                <p:sp>
                  <p:nvSpPr>
                    <p:cNvPr id="154" name="Oval 153">
                      <a:extLst>
                        <a:ext uri="{FF2B5EF4-FFF2-40B4-BE49-F238E27FC236}">
                          <a16:creationId xmlns:a16="http://schemas.microsoft.com/office/drawing/2014/main" id="{09275396-C841-4F53-F785-4D499445099F}"/>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ea typeface="+mn-ea"/>
                        <a:cs typeface="+mn-cs"/>
                      </a:endParaRPr>
                    </a:p>
                  </p:txBody>
                </p:sp>
              </p:grpSp>
              <p:sp>
                <p:nvSpPr>
                  <p:cNvPr id="152" name="Freeform 28">
                    <a:extLst>
                      <a:ext uri="{FF2B5EF4-FFF2-40B4-BE49-F238E27FC236}">
                        <a16:creationId xmlns:a16="http://schemas.microsoft.com/office/drawing/2014/main" id="{E4CEF0E5-E160-AFB8-9FEE-C3A3C2EE4D32}"/>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ea typeface="+mn-ea"/>
                      <a:cs typeface="+mn-cs"/>
                    </a:endParaRPr>
                  </a:p>
                </p:txBody>
              </p:sp>
            </p:grpSp>
            <p:grpSp>
              <p:nvGrpSpPr>
                <p:cNvPr id="145" name="Group 144">
                  <a:extLst>
                    <a:ext uri="{FF2B5EF4-FFF2-40B4-BE49-F238E27FC236}">
                      <a16:creationId xmlns:a16="http://schemas.microsoft.com/office/drawing/2014/main" id="{A3872320-BA32-DEEF-ABCC-A1E06AC8176C}"/>
                    </a:ext>
                  </a:extLst>
                </p:cNvPr>
                <p:cNvGrpSpPr/>
                <p:nvPr/>
              </p:nvGrpSpPr>
              <p:grpSpPr>
                <a:xfrm>
                  <a:off x="4791177" y="2725299"/>
                  <a:ext cx="324620" cy="292851"/>
                  <a:chOff x="4764983" y="2720537"/>
                  <a:chExt cx="324620" cy="292851"/>
                </a:xfrm>
              </p:grpSpPr>
              <p:sp>
                <p:nvSpPr>
                  <p:cNvPr id="147" name="Rectangle: Rounded Corners 146">
                    <a:extLst>
                      <a:ext uri="{FF2B5EF4-FFF2-40B4-BE49-F238E27FC236}">
                        <a16:creationId xmlns:a16="http://schemas.microsoft.com/office/drawing/2014/main" id="{AE07DBD3-7941-1D76-2A08-CE2CF0301488}"/>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8" name="Rectangle 128">
                    <a:extLst>
                      <a:ext uri="{FF2B5EF4-FFF2-40B4-BE49-F238E27FC236}">
                        <a16:creationId xmlns:a16="http://schemas.microsoft.com/office/drawing/2014/main" id="{A36D84AA-39A9-CFD3-D6A3-20E58F5CF394}"/>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6" name="Freeform 33">
                  <a:extLst>
                    <a:ext uri="{FF2B5EF4-FFF2-40B4-BE49-F238E27FC236}">
                      <a16:creationId xmlns:a16="http://schemas.microsoft.com/office/drawing/2014/main" id="{D45B5400-92C2-3D8B-CFE9-E9214D2F7CA8}"/>
                    </a:ext>
                    <a:ext uri="{C183D7F6-B498-43B3-948B-1728B52AA6E4}">
                      <adec:decorative xmlns:adec="http://schemas.microsoft.com/office/drawing/2017/decorative" val="1"/>
                    </a:ext>
                  </a:extLst>
                </p:cNvPr>
                <p:cNvSpPr>
                  <a:spLocks noEditPoints="1"/>
                </p:cNvSpPr>
                <p:nvPr/>
              </p:nvSpPr>
              <p:spPr bwMode="auto">
                <a:xfrm flipH="1">
                  <a:off x="4962794" y="2846627"/>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ea typeface="+mn-ea"/>
                    <a:cs typeface="+mn-cs"/>
                  </a:endParaRPr>
                </a:p>
              </p:txBody>
            </p:sp>
          </p:grpSp>
          <p:sp>
            <p:nvSpPr>
              <p:cNvPr id="143" name="Freeform 57">
                <a:extLst>
                  <a:ext uri="{FF2B5EF4-FFF2-40B4-BE49-F238E27FC236}">
                    <a16:creationId xmlns:a16="http://schemas.microsoft.com/office/drawing/2014/main" id="{FDF628E3-AE8C-A1CE-3BF4-B9F6C55A913F}"/>
                  </a:ext>
                  <a:ext uri="{C183D7F6-B498-43B3-948B-1728B52AA6E4}">
                    <adec:decorative xmlns:adec="http://schemas.microsoft.com/office/drawing/2017/decorative" val="1"/>
                  </a:ext>
                </a:extLst>
              </p:cNvPr>
              <p:cNvSpPr>
                <a:spLocks noEditPoints="1"/>
              </p:cNvSpPr>
              <p:nvPr/>
            </p:nvSpPr>
            <p:spPr bwMode="auto">
              <a:xfrm>
                <a:off x="7596187" y="3162302"/>
                <a:ext cx="103187" cy="10318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ea typeface="+mn-ea"/>
                  <a:cs typeface="+mn-cs"/>
                </a:endParaRPr>
              </a:p>
            </p:txBody>
          </p:sp>
        </p:grpSp>
        <p:cxnSp>
          <p:nvCxnSpPr>
            <p:cNvPr id="157" name="Straight Arrow Connector 156">
              <a:extLst>
                <a:ext uri="{FF2B5EF4-FFF2-40B4-BE49-F238E27FC236}">
                  <a16:creationId xmlns:a16="http://schemas.microsoft.com/office/drawing/2014/main" id="{D435C6CF-6446-67C1-8E96-F981EE7FDCB5}"/>
                </a:ext>
                <a:ext uri="{C183D7F6-B498-43B3-948B-1728B52AA6E4}">
                  <adec:decorative xmlns:adec="http://schemas.microsoft.com/office/drawing/2017/decorative" val="1"/>
                </a:ext>
              </a:extLst>
            </p:cNvPr>
            <p:cNvCxnSpPr>
              <a:cxnSpLocks/>
            </p:cNvCxnSpPr>
            <p:nvPr/>
          </p:nvCxnSpPr>
          <p:spPr>
            <a:xfrm>
              <a:off x="8101352" y="3967120"/>
              <a:ext cx="792066" cy="640535"/>
            </a:xfrm>
            <a:prstGeom prst="straightConnector1">
              <a:avLst/>
            </a:prstGeom>
            <a:noFill/>
            <a:ln w="12700" cap="flat" cmpd="sng" algn="ctr">
              <a:solidFill>
                <a:sysClr val="window" lastClr="FFFFFF"/>
              </a:solidFill>
              <a:prstDash val="solid"/>
              <a:headEnd type="none"/>
              <a:tailEnd type="triangle"/>
            </a:ln>
            <a:effectLst/>
          </p:spPr>
        </p:cxnSp>
        <p:cxnSp>
          <p:nvCxnSpPr>
            <p:cNvPr id="158" name="Straight Arrow Connector 157">
              <a:extLst>
                <a:ext uri="{FF2B5EF4-FFF2-40B4-BE49-F238E27FC236}">
                  <a16:creationId xmlns:a16="http://schemas.microsoft.com/office/drawing/2014/main" id="{0C21B845-55E6-00F3-169D-AF0182630EB5}"/>
                </a:ext>
                <a:ext uri="{C183D7F6-B498-43B3-948B-1728B52AA6E4}">
                  <adec:decorative xmlns:adec="http://schemas.microsoft.com/office/drawing/2017/decorative" val="1"/>
                </a:ext>
              </a:extLst>
            </p:cNvPr>
            <p:cNvCxnSpPr>
              <a:cxnSpLocks/>
            </p:cNvCxnSpPr>
            <p:nvPr/>
          </p:nvCxnSpPr>
          <p:spPr>
            <a:xfrm rot="10800000" flipH="1">
              <a:off x="6587342" y="3630337"/>
              <a:ext cx="383433" cy="0"/>
            </a:xfrm>
            <a:prstGeom prst="straightConnector1">
              <a:avLst/>
            </a:prstGeom>
            <a:noFill/>
            <a:ln w="12700" cap="flat" cmpd="sng" algn="ctr">
              <a:solidFill>
                <a:sysClr val="window" lastClr="FFFFFF"/>
              </a:solidFill>
              <a:prstDash val="solid"/>
              <a:headEnd type="none"/>
              <a:tailEnd type="triangle"/>
            </a:ln>
            <a:effectLst/>
          </p:spPr>
        </p:cxnSp>
        <p:pic>
          <p:nvPicPr>
            <p:cNvPr id="159" name="Picture 2" descr="Maschinelles Sehen | Microsoft Azure">
              <a:extLst>
                <a:ext uri="{FF2B5EF4-FFF2-40B4-BE49-F238E27FC236}">
                  <a16:creationId xmlns:a16="http://schemas.microsoft.com/office/drawing/2014/main" id="{38ECCFD1-B715-DF17-AB3F-D93A4166460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778" b="89778" l="4000" r="98667">
                          <a14:foregroundMark x1="8889" y1="56444" x2="4444" y2="56444"/>
                          <a14:foregroundMark x1="92000" y1="62222" x2="90222" y2="66667"/>
                          <a14:foregroundMark x1="49778" y1="56444" x2="33778" y2="69778"/>
                          <a14:foregroundMark x1="33778" y1="60444" x2="72000" y2="66667"/>
                          <a14:foregroundMark x1="70667" y1="62222" x2="87556" y2="62222"/>
                          <a14:foregroundMark x1="91111" y1="66667" x2="95111" y2="64889"/>
                          <a14:foregroundMark x1="98222" y1="69778" x2="98667" y2="60889"/>
                        </a14:backgroundRemoval>
                      </a14:imgEffect>
                    </a14:imgLayer>
                  </a14:imgProps>
                </a:ext>
                <a:ext uri="{28A0092B-C50C-407E-A947-70E740481C1C}">
                  <a14:useLocalDpi xmlns:a14="http://schemas.microsoft.com/office/drawing/2010/main" val="0"/>
                </a:ext>
              </a:extLst>
            </a:blip>
            <a:srcRect/>
            <a:stretch>
              <a:fillRect/>
            </a:stretch>
          </p:blipFill>
          <p:spPr bwMode="auto">
            <a:xfrm>
              <a:off x="9381309" y="2003357"/>
              <a:ext cx="366769" cy="36676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4" descr="Azure App Service - Visual Studio Marketplace">
              <a:extLst>
                <a:ext uri="{FF2B5EF4-FFF2-40B4-BE49-F238E27FC236}">
                  <a16:creationId xmlns:a16="http://schemas.microsoft.com/office/drawing/2014/main" id="{EDE58788-0829-5A7C-1700-E95C7E7BA9B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20851" y="2002377"/>
              <a:ext cx="366769" cy="366769"/>
            </a:xfrm>
            <a:prstGeom prst="rect">
              <a:avLst/>
            </a:prstGeom>
            <a:noFill/>
            <a:extLst>
              <a:ext uri="{909E8E84-426E-40DD-AFC4-6F175D3DCCD1}">
                <a14:hiddenFill xmlns:a14="http://schemas.microsoft.com/office/drawing/2010/main">
                  <a:solidFill>
                    <a:srgbClr val="FFFFFF"/>
                  </a:solidFill>
                </a14:hiddenFill>
              </a:ext>
            </a:extLst>
          </p:spPr>
        </p:pic>
        <p:sp>
          <p:nvSpPr>
            <p:cNvPr id="161" name="TextBox 160">
              <a:extLst>
                <a:ext uri="{FF2B5EF4-FFF2-40B4-BE49-F238E27FC236}">
                  <a16:creationId xmlns:a16="http://schemas.microsoft.com/office/drawing/2014/main" id="{2F3C98FB-FD4D-E99A-B567-613541365E38}"/>
                </a:ext>
                <a:ext uri="{C183D7F6-B498-43B3-948B-1728B52AA6E4}">
                  <adec:decorative xmlns:adec="http://schemas.microsoft.com/office/drawing/2017/decorative" val="1"/>
                </a:ext>
              </a:extLst>
            </p:cNvPr>
            <p:cNvSpPr txBox="1"/>
            <p:nvPr/>
          </p:nvSpPr>
          <p:spPr>
            <a:xfrm>
              <a:off x="10299808" y="2353046"/>
              <a:ext cx="420307" cy="369332"/>
            </a:xfrm>
            <a:prstGeom prst="rect">
              <a:avLst/>
            </a:prstGeom>
            <a:noFill/>
          </p:spPr>
          <p:txBody>
            <a:bodyPr wrap="none" rtlCol="0">
              <a:spAutoFit/>
            </a:bodyPr>
            <a:lstStyle/>
            <a:p>
              <a:pPr algn="ctr" defTabSz="914400">
                <a:defRPr/>
              </a:pPr>
              <a:r>
                <a:rPr lang="en-CA" sz="900">
                  <a:solidFill>
                    <a:prstClr val="white"/>
                  </a:solidFill>
                  <a:cs typeface="Segoe UI Semibold" panose="020B0702040204020203" pitchFamily="34" charset="0"/>
                </a:rPr>
                <a:t>Web</a:t>
              </a:r>
              <a:br>
                <a:rPr lang="en-CA" sz="900">
                  <a:solidFill>
                    <a:prstClr val="white"/>
                  </a:solidFill>
                  <a:cs typeface="Segoe UI Semibold" panose="020B0702040204020203" pitchFamily="34" charset="0"/>
                </a:rPr>
              </a:br>
              <a:r>
                <a:rPr lang="en-CA" sz="900">
                  <a:solidFill>
                    <a:prstClr val="white"/>
                  </a:solidFill>
                  <a:cs typeface="Segoe UI Semibold" panose="020B0702040204020203" pitchFamily="34" charset="0"/>
                </a:rPr>
                <a:t>App</a:t>
              </a:r>
            </a:p>
          </p:txBody>
        </p:sp>
        <p:grpSp>
          <p:nvGrpSpPr>
            <p:cNvPr id="162" name="Group 161">
              <a:extLst>
                <a:ext uri="{FF2B5EF4-FFF2-40B4-BE49-F238E27FC236}">
                  <a16:creationId xmlns:a16="http://schemas.microsoft.com/office/drawing/2014/main" id="{F1C21F58-A922-30BD-4CBD-7EE0390A3BC2}"/>
                </a:ext>
                <a:ext uri="{C183D7F6-B498-43B3-948B-1728B52AA6E4}">
                  <adec:decorative xmlns:adec="http://schemas.microsoft.com/office/drawing/2017/decorative" val="1"/>
                </a:ext>
              </a:extLst>
            </p:cNvPr>
            <p:cNvGrpSpPr/>
            <p:nvPr/>
          </p:nvGrpSpPr>
          <p:grpSpPr>
            <a:xfrm>
              <a:off x="8977176" y="1520961"/>
              <a:ext cx="2055268" cy="1545605"/>
              <a:chOff x="7516356" y="5082620"/>
              <a:chExt cx="2305102" cy="1733485"/>
            </a:xfrm>
          </p:grpSpPr>
          <p:sp>
            <p:nvSpPr>
              <p:cNvPr id="163" name="Rectangle: Rounded Corners 162">
                <a:extLst>
                  <a:ext uri="{FF2B5EF4-FFF2-40B4-BE49-F238E27FC236}">
                    <a16:creationId xmlns:a16="http://schemas.microsoft.com/office/drawing/2014/main" id="{C4F51B71-490B-2393-DE17-D004EB7F60CF}"/>
                  </a:ext>
                  <a:ext uri="{C183D7F6-B498-43B3-948B-1728B52AA6E4}">
                    <adec:decorative xmlns:adec="http://schemas.microsoft.com/office/drawing/2017/decorative" val="1"/>
                  </a:ext>
                </a:extLst>
              </p:cNvPr>
              <p:cNvSpPr/>
              <p:nvPr/>
            </p:nvSpPr>
            <p:spPr bwMode="auto">
              <a:xfrm>
                <a:off x="7680609" y="5082620"/>
                <a:ext cx="1976597" cy="1673614"/>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prstClr val="white"/>
                  </a:solidFill>
                  <a:effectLst/>
                  <a:uLnTx/>
                  <a:uFillTx/>
                  <a:ea typeface="Segoe UI" pitchFamily="34" charset="0"/>
                  <a:cs typeface="Segoe UI" pitchFamily="34" charset="0"/>
                </a:endParaRPr>
              </a:p>
            </p:txBody>
          </p:sp>
          <p:sp>
            <p:nvSpPr>
              <p:cNvPr id="164" name="Rectangle 163">
                <a:extLst>
                  <a:ext uri="{FF2B5EF4-FFF2-40B4-BE49-F238E27FC236}">
                    <a16:creationId xmlns:a16="http://schemas.microsoft.com/office/drawing/2014/main" id="{FDEC0F85-A282-67CC-BF5A-44B5913F2546}"/>
                  </a:ext>
                  <a:ext uri="{C183D7F6-B498-43B3-948B-1728B52AA6E4}">
                    <adec:decorative xmlns:adec="http://schemas.microsoft.com/office/drawing/2017/decorative" val="1"/>
                  </a:ext>
                </a:extLst>
              </p:cNvPr>
              <p:cNvSpPr/>
              <p:nvPr/>
            </p:nvSpPr>
            <p:spPr bwMode="auto">
              <a:xfrm>
                <a:off x="7516356" y="6414665"/>
                <a:ext cx="2305102" cy="401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ea typeface="+mn-ea"/>
                    <a:cs typeface="Segoe UI Semibold" panose="020B0702040204020203" pitchFamily="34" charset="0"/>
                  </a:rPr>
                  <a:t>Interactive Search</a:t>
                </a:r>
              </a:p>
            </p:txBody>
          </p:sp>
          <p:sp>
            <p:nvSpPr>
              <p:cNvPr id="165" name="TextBox 164">
                <a:extLst>
                  <a:ext uri="{FF2B5EF4-FFF2-40B4-BE49-F238E27FC236}">
                    <a16:creationId xmlns:a16="http://schemas.microsoft.com/office/drawing/2014/main" id="{A403D560-DCD8-D9AD-7872-5AA863B19524}"/>
                  </a:ext>
                  <a:ext uri="{C183D7F6-B498-43B3-948B-1728B52AA6E4}">
                    <adec:decorative xmlns:adec="http://schemas.microsoft.com/office/drawing/2017/decorative" val="1"/>
                  </a:ext>
                </a:extLst>
              </p:cNvPr>
              <p:cNvSpPr txBox="1"/>
              <p:nvPr/>
            </p:nvSpPr>
            <p:spPr>
              <a:xfrm>
                <a:off x="7520740" y="5154027"/>
                <a:ext cx="2290269" cy="31067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a:ln>
                      <a:noFill/>
                    </a:ln>
                    <a:solidFill>
                      <a:prstClr val="white"/>
                    </a:solidFill>
                    <a:effectLst/>
                    <a:uLnTx/>
                    <a:uFillTx/>
                    <a:cs typeface="Segoe UI Semibold" panose="020B0702040204020203" pitchFamily="34" charset="0"/>
                  </a:rPr>
                  <a:t>Exploration</a:t>
                </a:r>
              </a:p>
            </p:txBody>
          </p:sp>
        </p:grpSp>
        <p:cxnSp>
          <p:nvCxnSpPr>
            <p:cNvPr id="166" name="Straight Arrow Connector 165">
              <a:extLst>
                <a:ext uri="{FF2B5EF4-FFF2-40B4-BE49-F238E27FC236}">
                  <a16:creationId xmlns:a16="http://schemas.microsoft.com/office/drawing/2014/main" id="{E2CEA0F3-BA1E-AC5E-40B2-0F6D1EAFD3EF}"/>
                </a:ext>
                <a:ext uri="{C183D7F6-B498-43B3-948B-1728B52AA6E4}">
                  <adec:decorative xmlns:adec="http://schemas.microsoft.com/office/drawing/2017/decorative" val="1"/>
                </a:ext>
              </a:extLst>
            </p:cNvPr>
            <p:cNvCxnSpPr>
              <a:cxnSpLocks/>
            </p:cNvCxnSpPr>
            <p:nvPr/>
          </p:nvCxnSpPr>
          <p:spPr>
            <a:xfrm flipH="1">
              <a:off x="9836620" y="2186741"/>
              <a:ext cx="408421" cy="0"/>
            </a:xfrm>
            <a:prstGeom prst="straightConnector1">
              <a:avLst/>
            </a:prstGeom>
            <a:noFill/>
            <a:ln w="12700" cap="flat" cmpd="sng" algn="ctr">
              <a:solidFill>
                <a:sysClr val="window" lastClr="FFFFFF"/>
              </a:solidFill>
              <a:prstDash val="solid"/>
              <a:headEnd type="none"/>
              <a:tailEnd type="triangle"/>
            </a:ln>
            <a:effectLst/>
          </p:spPr>
        </p:cxnSp>
        <p:cxnSp>
          <p:nvCxnSpPr>
            <p:cNvPr id="167" name="Straight Arrow Connector 166">
              <a:extLst>
                <a:ext uri="{FF2B5EF4-FFF2-40B4-BE49-F238E27FC236}">
                  <a16:creationId xmlns:a16="http://schemas.microsoft.com/office/drawing/2014/main" id="{05D8E11A-C8AF-EED3-147D-C070526640CC}"/>
                </a:ext>
                <a:ext uri="{C183D7F6-B498-43B3-948B-1728B52AA6E4}">
                  <adec:decorative xmlns:adec="http://schemas.microsoft.com/office/drawing/2017/decorative" val="1"/>
                </a:ext>
              </a:extLst>
            </p:cNvPr>
            <p:cNvCxnSpPr>
              <a:cxnSpLocks/>
            </p:cNvCxnSpPr>
            <p:nvPr/>
          </p:nvCxnSpPr>
          <p:spPr>
            <a:xfrm>
              <a:off x="8095918" y="3799200"/>
              <a:ext cx="797500" cy="0"/>
            </a:xfrm>
            <a:prstGeom prst="straightConnector1">
              <a:avLst/>
            </a:prstGeom>
            <a:noFill/>
            <a:ln w="12700" cap="flat" cmpd="sng" algn="ctr">
              <a:solidFill>
                <a:sysClr val="window" lastClr="FFFFFF"/>
              </a:solidFill>
              <a:prstDash val="solid"/>
              <a:headEnd type="none"/>
              <a:tailEnd type="triangle"/>
            </a:ln>
            <a:effectLst/>
          </p:spPr>
        </p:cxnSp>
      </p:grpSp>
      <p:sp>
        <p:nvSpPr>
          <p:cNvPr id="168" name="Rectangle 167">
            <a:extLst>
              <a:ext uri="{FF2B5EF4-FFF2-40B4-BE49-F238E27FC236}">
                <a16:creationId xmlns:a16="http://schemas.microsoft.com/office/drawing/2014/main" id="{BCA765F8-EAF6-6AC9-B813-E6D2AED6FE06}"/>
              </a:ext>
            </a:extLst>
          </p:cNvPr>
          <p:cNvSpPr/>
          <p:nvPr/>
        </p:nvSpPr>
        <p:spPr bwMode="auto">
          <a:xfrm>
            <a:off x="604597"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EBEBEB"/>
                </a:solidFill>
                <a:effectLst/>
                <a:uLnTx/>
                <a:uFillTx/>
                <a:ea typeface="Segoe UI" pitchFamily="34" charset="0"/>
                <a:cs typeface="Segoe UI" pitchFamily="34" charset="0"/>
                <a:hlinkClick r:id="rId15">
                  <a:extLst>
                    <a:ext uri="{A12FA001-AC4F-418D-AE19-62706E023703}">
                      <ahyp:hlinkClr xmlns:ahyp="http://schemas.microsoft.com/office/drawing/2018/hyperlinkcolor" val="tx"/>
                    </a:ext>
                  </a:extLst>
                </a:hlinkClick>
              </a:rPr>
              <a:t>Solution Accelerator</a:t>
            </a:r>
            <a:endParaRPr kumimoji="0" lang="en-US" sz="1100" b="0" i="0" u="none" strike="noStrike" kern="0" cap="none" spc="0" normalizeH="0" baseline="0" noProof="0">
              <a:ln>
                <a:noFill/>
              </a:ln>
              <a:solidFill>
                <a:srgbClr val="EBEBEB"/>
              </a:solidFill>
              <a:effectLst/>
              <a:uLnTx/>
              <a:uFillTx/>
              <a:ea typeface="Segoe UI" pitchFamily="34" charset="0"/>
              <a:cs typeface="Segoe UI" pitchFamily="34" charset="0"/>
            </a:endParaRPr>
          </a:p>
        </p:txBody>
      </p:sp>
      <p:sp>
        <p:nvSpPr>
          <p:cNvPr id="169" name="Rectangle 168">
            <a:extLst>
              <a:ext uri="{FF2B5EF4-FFF2-40B4-BE49-F238E27FC236}">
                <a16:creationId xmlns:a16="http://schemas.microsoft.com/office/drawing/2014/main" id="{A1446537-A624-69A2-70B3-4614CD0F83E6}"/>
              </a:ext>
            </a:extLst>
          </p:cNvPr>
          <p:cNvSpPr/>
          <p:nvPr/>
        </p:nvSpPr>
        <p:spPr bwMode="auto">
          <a:xfrm>
            <a:off x="1527175"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EBEBEB"/>
                </a:solidFill>
                <a:effectLst/>
                <a:uLnTx/>
                <a:uFillTx/>
                <a:cs typeface="Segoe UI" pitchFamily="34" charset="0"/>
                <a:hlinkClick r:id="rId16">
                  <a:extLst>
                    <a:ext uri="{A12FA001-AC4F-418D-AE19-62706E023703}">
                      <ahyp:hlinkClr xmlns:ahyp="http://schemas.microsoft.com/office/drawing/2018/hyperlinkcolor" val="tx"/>
                    </a:ext>
                  </a:extLst>
                </a:hlinkClick>
              </a:rPr>
              <a:t>Demo</a:t>
            </a:r>
            <a:r>
              <a:rPr kumimoji="0" lang="en-US" sz="1100" b="0" i="0" u="none" strike="noStrike" kern="0" cap="none" spc="0" normalizeH="0" baseline="0" noProof="0">
                <a:ln>
                  <a:noFill/>
                </a:ln>
                <a:solidFill>
                  <a:srgbClr val="EBEBEB"/>
                </a:solidFill>
                <a:effectLst/>
                <a:uLnTx/>
                <a:uFillTx/>
                <a:ea typeface="Segoe UI" pitchFamily="34" charset="0"/>
                <a:cs typeface="Segoe UI" pitchFamily="34" charset="0"/>
                <a:hlinkClick r:id="rId16"/>
              </a:rPr>
              <a:t> </a:t>
            </a:r>
            <a:r>
              <a:rPr kumimoji="0" lang="en-US" sz="1100" b="0" i="0" u="none" strike="noStrike" kern="0" cap="none" spc="0" normalizeH="0" baseline="0" noProof="0">
                <a:ln>
                  <a:noFill/>
                </a:ln>
                <a:solidFill>
                  <a:srgbClr val="EBEBEB"/>
                </a:solidFill>
                <a:effectLst/>
                <a:uLnTx/>
                <a:uFillTx/>
                <a:cs typeface="Segoe UI" pitchFamily="34" charset="0"/>
                <a:hlinkClick r:id="rId16">
                  <a:extLst>
                    <a:ext uri="{A12FA001-AC4F-418D-AE19-62706E023703}">
                      <ahyp:hlinkClr xmlns:ahyp="http://schemas.microsoft.com/office/drawing/2018/hyperlinkcolor" val="tx"/>
                    </a:ext>
                  </a:extLst>
                </a:hlinkClick>
              </a:rPr>
              <a:t>Website</a:t>
            </a:r>
            <a:endParaRPr kumimoji="0" lang="en-US" sz="1100" b="0" i="0" u="none" strike="noStrike" kern="0" cap="none" spc="0" normalizeH="0" baseline="0" noProof="0">
              <a:ln>
                <a:noFill/>
              </a:ln>
              <a:solidFill>
                <a:srgbClr val="EBEBEB"/>
              </a:solidFill>
              <a:effectLst/>
              <a:uLnTx/>
              <a:uFillTx/>
              <a:cs typeface="Segoe UI" pitchFamily="34" charset="0"/>
            </a:endParaRPr>
          </a:p>
        </p:txBody>
      </p:sp>
    </p:spTree>
    <p:extLst>
      <p:ext uri="{BB962C8B-B14F-4D97-AF65-F5344CB8AC3E}">
        <p14:creationId xmlns:p14="http://schemas.microsoft.com/office/powerpoint/2010/main" val="7392519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DDEDC5-61C9-45B5-BEFC-A0691A1D24AC}"/>
              </a:ext>
            </a:extLst>
          </p:cNvPr>
          <p:cNvSpPr>
            <a:spLocks noGrp="1"/>
          </p:cNvSpPr>
          <p:nvPr>
            <p:ph type="title"/>
          </p:nvPr>
        </p:nvSpPr>
        <p:spPr>
          <a:xfrm>
            <a:off x="588263" y="457200"/>
            <a:ext cx="11018520" cy="553998"/>
          </a:xfrm>
        </p:spPr>
        <p:txBody>
          <a:bodyPr/>
          <a:lstStyle/>
          <a:p>
            <a:r>
              <a:rPr lang="de-DE"/>
              <a:t>Azure OpenAI Virtual Assistant architecture example </a:t>
            </a:r>
          </a:p>
        </p:txBody>
      </p:sp>
      <p:grpSp>
        <p:nvGrpSpPr>
          <p:cNvPr id="64" name="Group 63" descr="Azure OpenAI Virtual Assistant architecture diagram">
            <a:extLst>
              <a:ext uri="{FF2B5EF4-FFF2-40B4-BE49-F238E27FC236}">
                <a16:creationId xmlns:a16="http://schemas.microsoft.com/office/drawing/2014/main" id="{00938078-D864-1FD4-0E4D-E9472EB759E4}"/>
              </a:ext>
            </a:extLst>
          </p:cNvPr>
          <p:cNvGrpSpPr/>
          <p:nvPr/>
        </p:nvGrpSpPr>
        <p:grpSpPr>
          <a:xfrm>
            <a:off x="601237" y="1402346"/>
            <a:ext cx="11021983" cy="4861937"/>
            <a:chOff x="601237" y="1402346"/>
            <a:chExt cx="11021983" cy="4861937"/>
          </a:xfrm>
        </p:grpSpPr>
        <p:sp>
          <p:nvSpPr>
            <p:cNvPr id="71" name="Rechteck 70">
              <a:extLst>
                <a:ext uri="{FF2B5EF4-FFF2-40B4-BE49-F238E27FC236}">
                  <a16:creationId xmlns:a16="http://schemas.microsoft.com/office/drawing/2014/main" id="{2A827467-07E1-2408-75A0-DB977918F7DD}"/>
                </a:ext>
              </a:extLst>
            </p:cNvPr>
            <p:cNvSpPr/>
            <p:nvPr/>
          </p:nvSpPr>
          <p:spPr bwMode="auto">
            <a:xfrm>
              <a:off x="1698729" y="2352914"/>
              <a:ext cx="9923564" cy="3911369"/>
            </a:xfrm>
            <a:prstGeom prst="rect">
              <a:avLst/>
            </a:prstGeom>
            <a:noFill/>
            <a:ln>
              <a:solidFill>
                <a:schemeClr val="accent1"/>
              </a:solidFill>
              <a:prstDash val="sysDot"/>
              <a:headEnd type="none" w="lg" len="med"/>
              <a:tailEnd type="triangle"/>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38" tIns="146270" rIns="182838" bIns="146270" numCol="1" spcCol="0" rtlCol="0" fromWordArt="0" anchor="t"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5" name="Straight Arrow Connector 84">
              <a:extLst>
                <a:ext uri="{FF2B5EF4-FFF2-40B4-BE49-F238E27FC236}">
                  <a16:creationId xmlns:a16="http://schemas.microsoft.com/office/drawing/2014/main" id="{4254F2D4-9425-C575-FD6E-15C2DB47D760}"/>
                </a:ext>
              </a:extLst>
            </p:cNvPr>
            <p:cNvCxnSpPr>
              <a:cxnSpLocks/>
            </p:cNvCxnSpPr>
            <p:nvPr/>
          </p:nvCxnSpPr>
          <p:spPr>
            <a:xfrm flipV="1">
              <a:off x="1342187" y="3637687"/>
              <a:ext cx="2688806" cy="0"/>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6" name="Straight Arrow Connector 86">
              <a:extLst>
                <a:ext uri="{FF2B5EF4-FFF2-40B4-BE49-F238E27FC236}">
                  <a16:creationId xmlns:a16="http://schemas.microsoft.com/office/drawing/2014/main" id="{12D855A9-DF9A-929C-E0B5-245636004464}"/>
                </a:ext>
              </a:extLst>
            </p:cNvPr>
            <p:cNvCxnSpPr>
              <a:cxnSpLocks/>
            </p:cNvCxnSpPr>
            <p:nvPr/>
          </p:nvCxnSpPr>
          <p:spPr>
            <a:xfrm>
              <a:off x="1298309" y="5105349"/>
              <a:ext cx="1093499" cy="0"/>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88">
              <a:extLst>
                <a:ext uri="{FF2B5EF4-FFF2-40B4-BE49-F238E27FC236}">
                  <a16:creationId xmlns:a16="http://schemas.microsoft.com/office/drawing/2014/main" id="{CA7A42C2-F9AF-25DE-0240-A78B151DC192}"/>
                </a:ext>
              </a:extLst>
            </p:cNvPr>
            <p:cNvCxnSpPr>
              <a:cxnSpLocks/>
              <a:stCxn id="24" idx="1"/>
            </p:cNvCxnSpPr>
            <p:nvPr/>
          </p:nvCxnSpPr>
          <p:spPr>
            <a:xfrm flipH="1" flipV="1">
              <a:off x="2859096" y="5109784"/>
              <a:ext cx="1190958" cy="4531"/>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13" name="Gerade Verbindung mit Pfeil 12">
              <a:extLst>
                <a:ext uri="{FF2B5EF4-FFF2-40B4-BE49-F238E27FC236}">
                  <a16:creationId xmlns:a16="http://schemas.microsoft.com/office/drawing/2014/main" id="{5A49294F-ED3E-556A-6582-FAB1D82BD96B}"/>
                </a:ext>
              </a:extLst>
            </p:cNvPr>
            <p:cNvCxnSpPr>
              <a:cxnSpLocks/>
              <a:stCxn id="44" idx="1"/>
            </p:cNvCxnSpPr>
            <p:nvPr/>
          </p:nvCxnSpPr>
          <p:spPr>
            <a:xfrm flipH="1">
              <a:off x="6800850" y="3634059"/>
              <a:ext cx="2360706" cy="741091"/>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sp>
          <p:nvSpPr>
            <p:cNvPr id="22" name="Textfeld 21">
              <a:extLst>
                <a:ext uri="{FF2B5EF4-FFF2-40B4-BE49-F238E27FC236}">
                  <a16:creationId xmlns:a16="http://schemas.microsoft.com/office/drawing/2014/main" id="{27AB97D2-786D-20AA-1238-24A4332DCDC9}"/>
                </a:ext>
              </a:extLst>
            </p:cNvPr>
            <p:cNvSpPr txBox="1"/>
            <p:nvPr/>
          </p:nvSpPr>
          <p:spPr>
            <a:xfrm>
              <a:off x="3574041" y="3862814"/>
              <a:ext cx="1319272" cy="138499"/>
            </a:xfrm>
            <a:prstGeom prst="rect">
              <a:avLst/>
            </a:prstGeom>
            <a:noFill/>
          </p:spPr>
          <p:txBody>
            <a:bodyPr wrap="none" lIns="0" tIns="0" rIns="0" bIns="0" rtlCol="0" anchor="t">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Azure Machine Learning</a:t>
              </a:r>
              <a:endParaRPr kumimoji="0" lang="en-US" sz="2000" b="1" i="0" u="none" strike="noStrike" kern="1200" cap="none" spc="0" normalizeH="0" baseline="0" noProof="0">
                <a:ln>
                  <a:noFill/>
                </a:ln>
                <a:effectLst/>
                <a:uLnTx/>
                <a:uFillTx/>
                <a:latin typeface="Segoe UI"/>
                <a:ea typeface="+mn-ea"/>
                <a:cs typeface="+mn-cs"/>
              </a:endParaRPr>
            </a:p>
          </p:txBody>
        </p:sp>
        <p:grpSp>
          <p:nvGrpSpPr>
            <p:cNvPr id="23" name="Gruppieren 22">
              <a:extLst>
                <a:ext uri="{FF2B5EF4-FFF2-40B4-BE49-F238E27FC236}">
                  <a16:creationId xmlns:a16="http://schemas.microsoft.com/office/drawing/2014/main" id="{383A4590-7A4F-FFF4-C0C6-3C1CEFD90F1E}"/>
                </a:ext>
              </a:extLst>
            </p:cNvPr>
            <p:cNvGrpSpPr/>
            <p:nvPr/>
          </p:nvGrpSpPr>
          <p:grpSpPr>
            <a:xfrm>
              <a:off x="3715226" y="4876276"/>
              <a:ext cx="1036903" cy="624719"/>
              <a:chOff x="3036904" y="3631621"/>
              <a:chExt cx="1037278" cy="624945"/>
            </a:xfrm>
          </p:grpSpPr>
          <p:pic>
            <p:nvPicPr>
              <p:cNvPr id="24" name="Graphic 68">
                <a:extLst>
                  <a:ext uri="{FF2B5EF4-FFF2-40B4-BE49-F238E27FC236}">
                    <a16:creationId xmlns:a16="http://schemas.microsoft.com/office/drawing/2014/main" id="{A2C200B6-5E21-3CED-2B11-B225273CA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1853" y="3631621"/>
                <a:ext cx="476250" cy="476250"/>
              </a:xfrm>
              <a:prstGeom prst="rect">
                <a:avLst/>
              </a:prstGeom>
            </p:spPr>
          </p:pic>
          <p:sp>
            <p:nvSpPr>
              <p:cNvPr id="25" name="Textfeld 24">
                <a:extLst>
                  <a:ext uri="{FF2B5EF4-FFF2-40B4-BE49-F238E27FC236}">
                    <a16:creationId xmlns:a16="http://schemas.microsoft.com/office/drawing/2014/main" id="{A15725ED-115D-D651-C54E-374203195E99}"/>
                  </a:ext>
                </a:extLst>
              </p:cNvPr>
              <p:cNvSpPr txBox="1"/>
              <p:nvPr/>
            </p:nvSpPr>
            <p:spPr>
              <a:xfrm>
                <a:off x="3036904" y="4118049"/>
                <a:ext cx="1037278" cy="138517"/>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Azure Data Factory</a:t>
                </a:r>
              </a:p>
            </p:txBody>
          </p:sp>
        </p:grpSp>
        <p:grpSp>
          <p:nvGrpSpPr>
            <p:cNvPr id="29" name="Gruppieren 28">
              <a:extLst>
                <a:ext uri="{FF2B5EF4-FFF2-40B4-BE49-F238E27FC236}">
                  <a16:creationId xmlns:a16="http://schemas.microsoft.com/office/drawing/2014/main" id="{C160C9CF-03F5-648B-0A24-3FBDA54DB68F}"/>
                </a:ext>
              </a:extLst>
            </p:cNvPr>
            <p:cNvGrpSpPr/>
            <p:nvPr/>
          </p:nvGrpSpPr>
          <p:grpSpPr>
            <a:xfrm>
              <a:off x="6063900" y="4287691"/>
              <a:ext cx="1094599" cy="870100"/>
              <a:chOff x="5853454" y="3178119"/>
              <a:chExt cx="1094998" cy="870414"/>
            </a:xfrm>
          </p:grpSpPr>
          <p:pic>
            <p:nvPicPr>
              <p:cNvPr id="30" name="Graphic 104">
                <a:extLst>
                  <a:ext uri="{FF2B5EF4-FFF2-40B4-BE49-F238E27FC236}">
                    <a16:creationId xmlns:a16="http://schemas.microsoft.com/office/drawing/2014/main" id="{E8CEDAC0-1E3D-2B53-95EE-28AD45B71F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0411" y="3178119"/>
                <a:ext cx="441083" cy="441083"/>
              </a:xfrm>
              <a:prstGeom prst="rect">
                <a:avLst/>
              </a:prstGeom>
            </p:spPr>
          </p:pic>
          <p:sp>
            <p:nvSpPr>
              <p:cNvPr id="31" name="Textfeld 30">
                <a:extLst>
                  <a:ext uri="{FF2B5EF4-FFF2-40B4-BE49-F238E27FC236}">
                    <a16:creationId xmlns:a16="http://schemas.microsoft.com/office/drawing/2014/main" id="{683F9A64-4B5E-0622-4211-ED6AB90CF866}"/>
                  </a:ext>
                </a:extLst>
              </p:cNvPr>
              <p:cNvSpPr txBox="1"/>
              <p:nvPr/>
            </p:nvSpPr>
            <p:spPr>
              <a:xfrm>
                <a:off x="5853454" y="3632981"/>
                <a:ext cx="1094998" cy="415552"/>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Azure SQL Database</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(Technical Data)</a:t>
                </a:r>
                <a:br>
                  <a:rPr kumimoji="0" lang="de-DE" sz="900" b="1" i="0" u="none" strike="noStrike" kern="1200" cap="none" spc="0" normalizeH="0" baseline="0" noProof="0">
                    <a:ln>
                      <a:noFill/>
                    </a:ln>
                    <a:effectLst/>
                    <a:uLnTx/>
                    <a:uFillTx/>
                    <a:latin typeface="Segoe UI"/>
                    <a:ea typeface="+mn-ea"/>
                    <a:cs typeface="+mn-cs"/>
                  </a:rPr>
                </a:br>
                <a:endParaRPr kumimoji="0" lang="de-DE" sz="900" b="1" i="0" u="none" strike="noStrike" kern="1200" cap="none" spc="0" normalizeH="0" baseline="0" noProof="0">
                  <a:ln>
                    <a:noFill/>
                  </a:ln>
                  <a:effectLst/>
                  <a:uLnTx/>
                  <a:uFillTx/>
                  <a:latin typeface="Segoe UI"/>
                  <a:ea typeface="+mn-ea"/>
                  <a:cs typeface="+mn-cs"/>
                </a:endParaRPr>
              </a:p>
            </p:txBody>
          </p:sp>
        </p:grpSp>
        <p:sp>
          <p:nvSpPr>
            <p:cNvPr id="34" name="TextBox 16">
              <a:extLst>
                <a:ext uri="{FF2B5EF4-FFF2-40B4-BE49-F238E27FC236}">
                  <a16:creationId xmlns:a16="http://schemas.microsoft.com/office/drawing/2014/main" id="{A3909289-0DD5-6712-FC49-664EE95DB075}"/>
                </a:ext>
              </a:extLst>
            </p:cNvPr>
            <p:cNvSpPr txBox="1"/>
            <p:nvPr/>
          </p:nvSpPr>
          <p:spPr>
            <a:xfrm>
              <a:off x="8912602" y="1818183"/>
              <a:ext cx="1717420" cy="415498"/>
            </a:xfrm>
            <a:prstGeom prst="rect">
              <a:avLst/>
            </a:prstGeom>
            <a:noFill/>
          </p:spPr>
          <p:txBody>
            <a:bodyPr wrap="square" lIns="0" tIns="0" rIns="0" bIns="0" rtlCol="0" anchor="t">
              <a:spAutoFit/>
            </a:bodyPr>
            <a:lstStyle>
              <a:defPPr>
                <a:defRPr lang="en-US"/>
              </a:defPPr>
              <a:lvl1pPr>
                <a:defRPr sz="1000" b="1"/>
              </a:lvl1pPr>
            </a:lstStyle>
            <a:p>
              <a:pPr marL="0" marR="0" lvl="0" indent="0" algn="ctr" defTabSz="1218858" rtl="0" eaLnBrk="1" fontAlgn="auto" latinLnBrk="0" hangingPunct="1">
                <a:lnSpc>
                  <a:spcPct val="100000"/>
                </a:lnSpc>
                <a:spcBef>
                  <a:spcPts val="0"/>
                </a:spcBef>
                <a:spcAft>
                  <a:spcPts val="0"/>
                </a:spcAft>
                <a:buClrTx/>
                <a:buSzTx/>
                <a:buFontTx/>
                <a:buNone/>
                <a:tabLst/>
                <a:defRPr/>
              </a:pPr>
              <a:br>
                <a:rPr kumimoji="0" lang="en-US" sz="900" b="1" i="0" u="none" strike="noStrike" kern="1200" cap="none" spc="0" normalizeH="0" baseline="0" noProof="0">
                  <a:ln>
                    <a:noFill/>
                  </a:ln>
                  <a:effectLst/>
                  <a:uLnTx/>
                  <a:uFillTx/>
                  <a:latin typeface="Segoe UI"/>
                  <a:ea typeface="+mn-ea"/>
                  <a:cs typeface="+mn-cs"/>
                </a:rPr>
              </a:br>
              <a:r>
                <a:rPr kumimoji="0" lang="en-US" sz="900" b="1" i="0" u="none" strike="noStrike" kern="1200" cap="none" spc="0" normalizeH="0" baseline="0" noProof="0">
                  <a:ln>
                    <a:noFill/>
                  </a:ln>
                  <a:effectLst/>
                  <a:uLnTx/>
                  <a:uFillTx/>
                  <a:latin typeface="Segoe UI"/>
                  <a:ea typeface="+mn-ea"/>
                  <a:cs typeface="+mn-cs"/>
                </a:rPr>
                <a:t>Virtual </a:t>
              </a:r>
              <a:br>
                <a:rPr kumimoji="0" lang="en-US" sz="900" b="1" i="0" u="none" strike="noStrike" kern="1200" cap="none" spc="0" normalizeH="0" baseline="0" noProof="0">
                  <a:ln>
                    <a:noFill/>
                  </a:ln>
                  <a:effectLst/>
                  <a:uLnTx/>
                  <a:uFillTx/>
                  <a:latin typeface="Segoe UI"/>
                  <a:ea typeface="+mn-ea"/>
                  <a:cs typeface="+mn-cs"/>
                </a:rPr>
              </a:br>
              <a:r>
                <a:rPr kumimoji="0" lang="en-US" sz="900" b="1" i="0" u="none" strike="noStrike" kern="1200" cap="none" spc="0" normalizeH="0" baseline="0" noProof="0">
                  <a:ln>
                    <a:noFill/>
                  </a:ln>
                  <a:effectLst/>
                  <a:uLnTx/>
                  <a:uFillTx/>
                  <a:latin typeface="Segoe UI"/>
                  <a:ea typeface="+mn-ea"/>
                  <a:cs typeface="+mn-cs"/>
                </a:rPr>
                <a:t>Assistant</a:t>
              </a:r>
            </a:p>
          </p:txBody>
        </p:sp>
        <p:cxnSp>
          <p:nvCxnSpPr>
            <p:cNvPr id="35" name="Gerade Verbindung mit Pfeil 34">
              <a:extLst>
                <a:ext uri="{FF2B5EF4-FFF2-40B4-BE49-F238E27FC236}">
                  <a16:creationId xmlns:a16="http://schemas.microsoft.com/office/drawing/2014/main" id="{746E8FA4-3E1E-252D-3E4C-10DA1329F1F7}"/>
                </a:ext>
              </a:extLst>
            </p:cNvPr>
            <p:cNvCxnSpPr>
              <a:cxnSpLocks/>
            </p:cNvCxnSpPr>
            <p:nvPr/>
          </p:nvCxnSpPr>
          <p:spPr>
            <a:xfrm>
              <a:off x="4375626" y="3637690"/>
              <a:ext cx="2034699" cy="734285"/>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grpSp>
          <p:nvGrpSpPr>
            <p:cNvPr id="39" name="Gruppieren 38">
              <a:extLst>
                <a:ext uri="{FF2B5EF4-FFF2-40B4-BE49-F238E27FC236}">
                  <a16:creationId xmlns:a16="http://schemas.microsoft.com/office/drawing/2014/main" id="{F40B4AE4-5AB6-795E-C3C9-9BA0ACC98247}"/>
                </a:ext>
              </a:extLst>
            </p:cNvPr>
            <p:cNvGrpSpPr/>
            <p:nvPr/>
          </p:nvGrpSpPr>
          <p:grpSpPr>
            <a:xfrm>
              <a:off x="8138333" y="1455515"/>
              <a:ext cx="658834" cy="870570"/>
              <a:chOff x="9135168" y="3354485"/>
              <a:chExt cx="659073" cy="870884"/>
            </a:xfrm>
          </p:grpSpPr>
          <p:pic>
            <p:nvPicPr>
              <p:cNvPr id="40" name="Grafik 39">
                <a:extLst>
                  <a:ext uri="{FF2B5EF4-FFF2-40B4-BE49-F238E27FC236}">
                    <a16:creationId xmlns:a16="http://schemas.microsoft.com/office/drawing/2014/main" id="{DD46BE6C-A3E5-281C-317A-A599867650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3329" y="3354485"/>
                <a:ext cx="435100" cy="435100"/>
              </a:xfrm>
              <a:prstGeom prst="rect">
                <a:avLst/>
              </a:prstGeom>
            </p:spPr>
          </p:pic>
          <p:sp>
            <p:nvSpPr>
              <p:cNvPr id="41" name="Textfeld 40">
                <a:extLst>
                  <a:ext uri="{FF2B5EF4-FFF2-40B4-BE49-F238E27FC236}">
                    <a16:creationId xmlns:a16="http://schemas.microsoft.com/office/drawing/2014/main" id="{257BA296-2FDF-1760-1999-510EF701F92C}"/>
                  </a:ext>
                </a:extLst>
              </p:cNvPr>
              <p:cNvSpPr txBox="1"/>
              <p:nvPr/>
            </p:nvSpPr>
            <p:spPr>
              <a:xfrm>
                <a:off x="9135168" y="3809721"/>
                <a:ext cx="659073" cy="415648"/>
              </a:xfrm>
              <a:prstGeom prst="rect">
                <a:avLst/>
              </a:prstGeom>
              <a:noFill/>
            </p:spPr>
            <p:txBody>
              <a:bodyPr wrap="none" lIns="0" tIns="0" rIns="0" bIns="0" rtlCol="0" anchor="t">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Qualitative </a:t>
                </a:r>
                <a:br>
                  <a:rPr kumimoji="0" lang="de-DE" sz="900" b="1" i="0" u="none" strike="noStrike" kern="1200" cap="none" spc="0" normalizeH="0" baseline="0" noProof="0">
                    <a:ln>
                      <a:noFill/>
                    </a:ln>
                    <a:effectLst/>
                    <a:uLnTx/>
                    <a:uFillTx/>
                    <a:latin typeface="Segoe UI"/>
                    <a:ea typeface="+mn-ea"/>
                    <a:cs typeface="+mn-cs"/>
                  </a:rPr>
                </a:br>
                <a:r>
                  <a:rPr kumimoji="0" lang="de-DE" sz="900" b="1" i="0" u="none" strike="noStrike" kern="1200" cap="none" spc="0" normalizeH="0" baseline="0" noProof="0">
                    <a:ln>
                      <a:noFill/>
                    </a:ln>
                    <a:effectLst/>
                    <a:uLnTx/>
                    <a:uFillTx/>
                    <a:latin typeface="Segoe UI"/>
                    <a:ea typeface="+mn-ea"/>
                    <a:cs typeface="+mn-cs"/>
                  </a:rPr>
                  <a:t>Testing</a:t>
                </a:r>
                <a:r>
                  <a:rPr kumimoji="0" lang="de-DE" sz="900" b="1" i="0" u="none" strike="noStrike" kern="1200" cap="none" spc="0" normalizeH="0" baseline="0" noProof="0">
                    <a:ln>
                      <a:noFill/>
                    </a:ln>
                    <a:effectLst/>
                    <a:uLnTx/>
                    <a:uFillTx/>
                    <a:latin typeface="Segoe UI"/>
                    <a:ea typeface="+mn-ea"/>
                  </a:rPr>
                  <a:t> App</a:t>
                </a:r>
                <a:br>
                  <a:rPr kumimoji="0" lang="de-DE" sz="900" b="1" i="0" u="none" strike="noStrike" kern="1200" cap="none" spc="0" normalizeH="0" baseline="0" noProof="0">
                    <a:ln>
                      <a:noFill/>
                    </a:ln>
                    <a:effectLst/>
                    <a:uLnTx/>
                    <a:uFillTx/>
                    <a:latin typeface="Segoe UI"/>
                    <a:ea typeface="+mn-ea"/>
                  </a:rPr>
                </a:br>
                <a:endParaRPr kumimoji="0" lang="de-DE" sz="900" b="1" i="0" u="none" strike="noStrike" kern="1200" cap="none" spc="0" normalizeH="0" baseline="0" noProof="0">
                  <a:ln>
                    <a:noFill/>
                  </a:ln>
                  <a:effectLst/>
                  <a:uLnTx/>
                  <a:uFillTx/>
                  <a:latin typeface="Segoe UI"/>
                  <a:ea typeface="+mn-ea"/>
                  <a:cs typeface="Segoe UI"/>
                </a:endParaRPr>
              </a:p>
            </p:txBody>
          </p:sp>
        </p:grpSp>
        <p:grpSp>
          <p:nvGrpSpPr>
            <p:cNvPr id="43" name="Gruppieren 42">
              <a:extLst>
                <a:ext uri="{FF2B5EF4-FFF2-40B4-BE49-F238E27FC236}">
                  <a16:creationId xmlns:a16="http://schemas.microsoft.com/office/drawing/2014/main" id="{015EC51F-5047-4427-8054-2A82A47503BB}"/>
                </a:ext>
              </a:extLst>
            </p:cNvPr>
            <p:cNvGrpSpPr/>
            <p:nvPr/>
          </p:nvGrpSpPr>
          <p:grpSpPr>
            <a:xfrm>
              <a:off x="9069464" y="3416587"/>
              <a:ext cx="626774" cy="732071"/>
              <a:chOff x="9151204" y="3354485"/>
              <a:chExt cx="627001" cy="732335"/>
            </a:xfrm>
          </p:grpSpPr>
          <p:pic>
            <p:nvPicPr>
              <p:cNvPr id="44" name="Grafik 43">
                <a:extLst>
                  <a:ext uri="{FF2B5EF4-FFF2-40B4-BE49-F238E27FC236}">
                    <a16:creationId xmlns:a16="http://schemas.microsoft.com/office/drawing/2014/main" id="{CFED4316-F9C2-A77C-A13C-733B6EBB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3329" y="3354485"/>
                <a:ext cx="435100" cy="435100"/>
              </a:xfrm>
              <a:prstGeom prst="rect">
                <a:avLst/>
              </a:prstGeom>
            </p:spPr>
          </p:pic>
          <p:sp>
            <p:nvSpPr>
              <p:cNvPr id="45" name="Textfeld 44">
                <a:extLst>
                  <a:ext uri="{FF2B5EF4-FFF2-40B4-BE49-F238E27FC236}">
                    <a16:creationId xmlns:a16="http://schemas.microsoft.com/office/drawing/2014/main" id="{2569787A-13EC-C8B0-A4BC-929A7211CEB9}"/>
                  </a:ext>
                </a:extLst>
              </p:cNvPr>
              <p:cNvSpPr txBox="1"/>
              <p:nvPr/>
            </p:nvSpPr>
            <p:spPr>
              <a:xfrm>
                <a:off x="9151204" y="3809721"/>
                <a:ext cx="627001" cy="277099"/>
              </a:xfrm>
              <a:prstGeom prst="rect">
                <a:avLst/>
              </a:prstGeom>
              <a:noFill/>
            </p:spPr>
            <p:txBody>
              <a:bodyPr wrap="none" lIns="0" tIns="0" rIns="0" bIns="0" rtlCol="0" anchor="t">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GPT API</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 (Web App)</a:t>
                </a:r>
              </a:p>
            </p:txBody>
          </p:sp>
        </p:grpSp>
        <p:grpSp>
          <p:nvGrpSpPr>
            <p:cNvPr id="46" name="Gruppieren 45">
              <a:extLst>
                <a:ext uri="{FF2B5EF4-FFF2-40B4-BE49-F238E27FC236}">
                  <a16:creationId xmlns:a16="http://schemas.microsoft.com/office/drawing/2014/main" id="{DB0407B5-2675-F617-4B17-2F29C83DD185}"/>
                </a:ext>
              </a:extLst>
            </p:cNvPr>
            <p:cNvGrpSpPr/>
            <p:nvPr/>
          </p:nvGrpSpPr>
          <p:grpSpPr>
            <a:xfrm>
              <a:off x="5952518" y="2764863"/>
              <a:ext cx="1317364" cy="884246"/>
              <a:chOff x="7655373" y="3223947"/>
              <a:chExt cx="1317669" cy="884451"/>
            </a:xfrm>
          </p:grpSpPr>
          <p:pic>
            <p:nvPicPr>
              <p:cNvPr id="47" name="Grafik 46">
                <a:extLst>
                  <a:ext uri="{FF2B5EF4-FFF2-40B4-BE49-F238E27FC236}">
                    <a16:creationId xmlns:a16="http://schemas.microsoft.com/office/drawing/2014/main" id="{955D6A24-9D69-3942-BF8F-FA8FA00785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0142" y="3223947"/>
                <a:ext cx="441024" cy="441024"/>
              </a:xfrm>
              <a:prstGeom prst="rect">
                <a:avLst/>
              </a:prstGeom>
            </p:spPr>
          </p:pic>
          <p:sp>
            <p:nvSpPr>
              <p:cNvPr id="48" name="Textfeld 47">
                <a:extLst>
                  <a:ext uri="{FF2B5EF4-FFF2-40B4-BE49-F238E27FC236}">
                    <a16:creationId xmlns:a16="http://schemas.microsoft.com/office/drawing/2014/main" id="{3A0EB681-67B1-5FBC-F701-30A0DDCB6223}"/>
                  </a:ext>
                </a:extLst>
              </p:cNvPr>
              <p:cNvSpPr txBox="1"/>
              <p:nvPr/>
            </p:nvSpPr>
            <p:spPr>
              <a:xfrm>
                <a:off x="7655373" y="3692900"/>
                <a:ext cx="1317669" cy="415498"/>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Azure Custom Question </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Answering</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a:t>
                </a:r>
                <a:r>
                  <a:rPr kumimoji="0" lang="de-DE" sz="900" b="1" i="0" u="none" strike="noStrike" kern="1200" cap="none" spc="0" normalizeH="0" baseline="0" noProof="0" err="1">
                    <a:ln>
                      <a:noFill/>
                    </a:ln>
                    <a:effectLst/>
                    <a:uLnTx/>
                    <a:uFillTx/>
                    <a:latin typeface="Segoe UI"/>
                    <a:ea typeface="+mn-ea"/>
                    <a:cs typeface="+mn-cs"/>
                  </a:rPr>
                  <a:t>Textual</a:t>
                </a:r>
                <a:r>
                  <a:rPr kumimoji="0" lang="de-DE" sz="900" b="1" i="0" u="none" strike="noStrike" kern="1200" cap="none" spc="0" normalizeH="0" baseline="0" noProof="0">
                    <a:ln>
                      <a:noFill/>
                    </a:ln>
                    <a:effectLst/>
                    <a:uLnTx/>
                    <a:uFillTx/>
                    <a:latin typeface="Segoe UI"/>
                    <a:ea typeface="+mn-ea"/>
                    <a:cs typeface="+mn-cs"/>
                  </a:rPr>
                  <a:t> Data)</a:t>
                </a:r>
              </a:p>
            </p:txBody>
          </p:sp>
        </p:grpSp>
        <p:cxnSp>
          <p:nvCxnSpPr>
            <p:cNvPr id="49" name="Gerade Verbindung mit Pfeil 48">
              <a:extLst>
                <a:ext uri="{FF2B5EF4-FFF2-40B4-BE49-F238E27FC236}">
                  <a16:creationId xmlns:a16="http://schemas.microsoft.com/office/drawing/2014/main" id="{CD492CC8-4760-9AFB-BF72-32F8473FF7A7}"/>
                </a:ext>
              </a:extLst>
            </p:cNvPr>
            <p:cNvCxnSpPr>
              <a:cxnSpLocks/>
            </p:cNvCxnSpPr>
            <p:nvPr/>
          </p:nvCxnSpPr>
          <p:spPr>
            <a:xfrm flipV="1">
              <a:off x="4375627" y="2984500"/>
              <a:ext cx="1942623" cy="653190"/>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50" name="Gerade Verbindung mit Pfeil 49">
              <a:extLst>
                <a:ext uri="{FF2B5EF4-FFF2-40B4-BE49-F238E27FC236}">
                  <a16:creationId xmlns:a16="http://schemas.microsoft.com/office/drawing/2014/main" id="{1A527090-D93F-CBA0-726F-A11770C4DF63}"/>
                </a:ext>
              </a:extLst>
            </p:cNvPr>
            <p:cNvCxnSpPr>
              <a:cxnSpLocks/>
              <a:stCxn id="44" idx="1"/>
            </p:cNvCxnSpPr>
            <p:nvPr/>
          </p:nvCxnSpPr>
          <p:spPr>
            <a:xfrm flipH="1" flipV="1">
              <a:off x="6851650" y="2984500"/>
              <a:ext cx="2309906" cy="649559"/>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grpSp>
          <p:nvGrpSpPr>
            <p:cNvPr id="51" name="Gruppieren 50">
              <a:extLst>
                <a:ext uri="{FF2B5EF4-FFF2-40B4-BE49-F238E27FC236}">
                  <a16:creationId xmlns:a16="http://schemas.microsoft.com/office/drawing/2014/main" id="{85EA62CA-6AC9-E109-013C-6AB31F8DFC03}"/>
                </a:ext>
              </a:extLst>
            </p:cNvPr>
            <p:cNvGrpSpPr/>
            <p:nvPr/>
          </p:nvGrpSpPr>
          <p:grpSpPr>
            <a:xfrm>
              <a:off x="9160709" y="4741667"/>
              <a:ext cx="1221206" cy="753012"/>
              <a:chOff x="8432508" y="3800611"/>
              <a:chExt cx="1221489" cy="753186"/>
            </a:xfrm>
          </p:grpSpPr>
          <p:pic>
            <p:nvPicPr>
              <p:cNvPr id="52" name="Grafik 51">
                <a:extLst>
                  <a:ext uri="{FF2B5EF4-FFF2-40B4-BE49-F238E27FC236}">
                    <a16:creationId xmlns:a16="http://schemas.microsoft.com/office/drawing/2014/main" id="{C8FE010E-51EC-2224-206F-95268D9A30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00190" y="3800611"/>
                <a:ext cx="441024" cy="441024"/>
              </a:xfrm>
              <a:prstGeom prst="rect">
                <a:avLst/>
              </a:prstGeom>
            </p:spPr>
          </p:pic>
          <p:sp>
            <p:nvSpPr>
              <p:cNvPr id="53" name="Textfeld 52">
                <a:extLst>
                  <a:ext uri="{FF2B5EF4-FFF2-40B4-BE49-F238E27FC236}">
                    <a16:creationId xmlns:a16="http://schemas.microsoft.com/office/drawing/2014/main" id="{15CF94B0-3AE3-2E01-B781-04C16BBA1E93}"/>
                  </a:ext>
                </a:extLst>
              </p:cNvPr>
              <p:cNvSpPr txBox="1"/>
              <p:nvPr/>
            </p:nvSpPr>
            <p:spPr>
              <a:xfrm>
                <a:off x="8432508" y="4276798"/>
                <a:ext cx="1221489" cy="276999"/>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Azure Custom </a:t>
                </a:r>
                <a:r>
                  <a:rPr kumimoji="0" lang="de-DE" sz="900" b="1" i="0" u="none" strike="noStrike" kern="1200" cap="none" spc="0" normalizeH="0" baseline="0" noProof="0" err="1">
                    <a:ln>
                      <a:noFill/>
                    </a:ln>
                    <a:effectLst/>
                    <a:uLnTx/>
                    <a:uFillTx/>
                    <a:latin typeface="Segoe UI"/>
                    <a:ea typeface="+mn-ea"/>
                    <a:cs typeface="+mn-cs"/>
                  </a:rPr>
                  <a:t>Named</a:t>
                </a:r>
                <a:r>
                  <a:rPr kumimoji="0" lang="de-DE" sz="900" b="1" i="0" u="none" strike="noStrike" kern="1200" cap="none" spc="0" normalizeH="0" baseline="0" noProof="0">
                    <a:ln>
                      <a:noFill/>
                    </a:ln>
                    <a:effectLst/>
                    <a:uLnTx/>
                    <a:uFillTx/>
                    <a:latin typeface="Segoe UI"/>
                    <a:ea typeface="+mn-ea"/>
                    <a:cs typeface="+mn-cs"/>
                  </a:rPr>
                  <a:t> </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Entity Recognition</a:t>
                </a:r>
              </a:p>
            </p:txBody>
          </p:sp>
        </p:grpSp>
        <p:grpSp>
          <p:nvGrpSpPr>
            <p:cNvPr id="55" name="Gruppieren 54">
              <a:extLst>
                <a:ext uri="{FF2B5EF4-FFF2-40B4-BE49-F238E27FC236}">
                  <a16:creationId xmlns:a16="http://schemas.microsoft.com/office/drawing/2014/main" id="{4CF78755-A368-2988-1843-D6B9E55B99C8}"/>
                </a:ext>
              </a:extLst>
            </p:cNvPr>
            <p:cNvGrpSpPr/>
            <p:nvPr/>
          </p:nvGrpSpPr>
          <p:grpSpPr>
            <a:xfrm>
              <a:off x="7950896" y="4741667"/>
              <a:ext cx="1033698" cy="753012"/>
              <a:chOff x="8526287" y="3800611"/>
              <a:chExt cx="1033937" cy="753186"/>
            </a:xfrm>
          </p:grpSpPr>
          <p:pic>
            <p:nvPicPr>
              <p:cNvPr id="56" name="Grafik 55">
                <a:extLst>
                  <a:ext uri="{FF2B5EF4-FFF2-40B4-BE49-F238E27FC236}">
                    <a16:creationId xmlns:a16="http://schemas.microsoft.com/office/drawing/2014/main" id="{5AC1E76A-DC9C-E6AA-D77C-CD781D47C8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00190" y="3800611"/>
                <a:ext cx="441024" cy="441024"/>
              </a:xfrm>
              <a:prstGeom prst="rect">
                <a:avLst/>
              </a:prstGeom>
            </p:spPr>
          </p:pic>
          <p:sp>
            <p:nvSpPr>
              <p:cNvPr id="57" name="Textfeld 56">
                <a:extLst>
                  <a:ext uri="{FF2B5EF4-FFF2-40B4-BE49-F238E27FC236}">
                    <a16:creationId xmlns:a16="http://schemas.microsoft.com/office/drawing/2014/main" id="{EB9DC7BB-BC78-FE40-B48A-A80B0D11F65B}"/>
                  </a:ext>
                </a:extLst>
              </p:cNvPr>
              <p:cNvSpPr txBox="1"/>
              <p:nvPr/>
            </p:nvSpPr>
            <p:spPr>
              <a:xfrm>
                <a:off x="8526287" y="4276798"/>
                <a:ext cx="1033937" cy="276999"/>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Azure Custom Text</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Classification</a:t>
                </a:r>
              </a:p>
            </p:txBody>
          </p:sp>
        </p:grpSp>
        <p:cxnSp>
          <p:nvCxnSpPr>
            <p:cNvPr id="88" name="Straight Arrow Connector 90">
              <a:extLst>
                <a:ext uri="{FF2B5EF4-FFF2-40B4-BE49-F238E27FC236}">
                  <a16:creationId xmlns:a16="http://schemas.microsoft.com/office/drawing/2014/main" id="{255EFB97-2281-0A99-6B72-0C83BB053776}"/>
                </a:ext>
              </a:extLst>
            </p:cNvPr>
            <p:cNvCxnSpPr>
              <a:cxnSpLocks/>
              <a:stCxn id="44" idx="3"/>
            </p:cNvCxnSpPr>
            <p:nvPr/>
          </p:nvCxnSpPr>
          <p:spPr>
            <a:xfrm>
              <a:off x="9596495" y="3634059"/>
              <a:ext cx="1079829" cy="0"/>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90">
              <a:extLst>
                <a:ext uri="{FF2B5EF4-FFF2-40B4-BE49-F238E27FC236}">
                  <a16:creationId xmlns:a16="http://schemas.microsoft.com/office/drawing/2014/main" id="{A3219D4D-3759-4DB7-2E23-245BC9F130EE}"/>
                </a:ext>
              </a:extLst>
            </p:cNvPr>
            <p:cNvCxnSpPr>
              <a:cxnSpLocks/>
              <a:endCxn id="56" idx="0"/>
            </p:cNvCxnSpPr>
            <p:nvPr/>
          </p:nvCxnSpPr>
          <p:spPr>
            <a:xfrm flipH="1">
              <a:off x="8445197" y="4216400"/>
              <a:ext cx="768653" cy="525267"/>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2" name="Straight Arrow Connector 90">
              <a:extLst>
                <a:ext uri="{FF2B5EF4-FFF2-40B4-BE49-F238E27FC236}">
                  <a16:creationId xmlns:a16="http://schemas.microsoft.com/office/drawing/2014/main" id="{1592350E-2598-1E91-281E-C7AB31E7B193}"/>
                </a:ext>
              </a:extLst>
            </p:cNvPr>
            <p:cNvCxnSpPr>
              <a:cxnSpLocks/>
              <a:endCxn id="52" idx="0"/>
            </p:cNvCxnSpPr>
            <p:nvPr/>
          </p:nvCxnSpPr>
          <p:spPr>
            <a:xfrm>
              <a:off x="9391650" y="4210050"/>
              <a:ext cx="357117" cy="531617"/>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6" name="Straight Arrow Connector 90">
              <a:extLst>
                <a:ext uri="{FF2B5EF4-FFF2-40B4-BE49-F238E27FC236}">
                  <a16:creationId xmlns:a16="http://schemas.microsoft.com/office/drawing/2014/main" id="{FAD3B5ED-5641-D377-6F85-24408D0CCE1C}"/>
                </a:ext>
              </a:extLst>
            </p:cNvPr>
            <p:cNvCxnSpPr>
              <a:cxnSpLocks/>
              <a:stCxn id="44" idx="0"/>
            </p:cNvCxnSpPr>
            <p:nvPr/>
          </p:nvCxnSpPr>
          <p:spPr>
            <a:xfrm flipV="1">
              <a:off x="9379027" y="2324100"/>
              <a:ext cx="405053" cy="1092487"/>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grpSp>
          <p:nvGrpSpPr>
            <p:cNvPr id="67" name="Gruppieren 66">
              <a:extLst>
                <a:ext uri="{FF2B5EF4-FFF2-40B4-BE49-F238E27FC236}">
                  <a16:creationId xmlns:a16="http://schemas.microsoft.com/office/drawing/2014/main" id="{D1B12ECE-F1E6-0390-630D-5AEB42B9AF70}"/>
                </a:ext>
              </a:extLst>
            </p:cNvPr>
            <p:cNvGrpSpPr/>
            <p:nvPr/>
          </p:nvGrpSpPr>
          <p:grpSpPr>
            <a:xfrm>
              <a:off x="601237" y="3419291"/>
              <a:ext cx="826959" cy="779624"/>
              <a:chOff x="796287" y="2536714"/>
              <a:chExt cx="827150" cy="779804"/>
            </a:xfrm>
          </p:grpSpPr>
          <p:sp>
            <p:nvSpPr>
              <p:cNvPr id="16" name="TextBox 80">
                <a:extLst>
                  <a:ext uri="{FF2B5EF4-FFF2-40B4-BE49-F238E27FC236}">
                    <a16:creationId xmlns:a16="http://schemas.microsoft.com/office/drawing/2014/main" id="{51731C73-4EA8-14FE-0B0E-AF060CAFD86E}"/>
                  </a:ext>
                </a:extLst>
              </p:cNvPr>
              <p:cNvSpPr txBox="1"/>
              <p:nvPr/>
            </p:nvSpPr>
            <p:spPr>
              <a:xfrm>
                <a:off x="796287" y="3039519"/>
                <a:ext cx="827150" cy="276999"/>
              </a:xfrm>
              <a:prstGeom prst="rect">
                <a:avLst/>
              </a:prstGeom>
              <a:noFill/>
            </p:spPr>
            <p:txBody>
              <a:bodyPr wrap="none" lIns="0" tIns="0" rIns="0" bIns="0" rtlCol="0" anchor="t">
                <a:spAutoFit/>
              </a:bodyPr>
              <a:lstStyle>
                <a:defPPr>
                  <a:defRPr lang="en-US"/>
                </a:defPPr>
                <a:lvl1pPr>
                  <a:defRPr sz="1000" b="1"/>
                </a:lvl1p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effectLst/>
                    <a:uLnTx/>
                    <a:uFillTx/>
                    <a:latin typeface="Segoe UI"/>
                    <a:ea typeface="+mn-ea"/>
                    <a:cs typeface="+mn-cs"/>
                  </a:rPr>
                  <a:t>Technical Data </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effectLst/>
                    <a:uLnTx/>
                    <a:uFillTx/>
                    <a:latin typeface="Segoe UI"/>
                    <a:ea typeface="+mn-ea"/>
                    <a:cs typeface="+mn-cs"/>
                  </a:rPr>
                  <a:t>(VMDS)</a:t>
                </a:r>
              </a:p>
            </p:txBody>
          </p:sp>
          <p:pic>
            <p:nvPicPr>
              <p:cNvPr id="54" name="Graphic 35">
                <a:extLst>
                  <a:ext uri="{FF2B5EF4-FFF2-40B4-BE49-F238E27FC236}">
                    <a16:creationId xmlns:a16="http://schemas.microsoft.com/office/drawing/2014/main" id="{8F862703-A1D3-26C5-C5C1-320460E095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511" y="2536714"/>
                <a:ext cx="463590" cy="463590"/>
              </a:xfrm>
              <a:prstGeom prst="rect">
                <a:avLst/>
              </a:prstGeom>
            </p:spPr>
          </p:pic>
        </p:grpSp>
        <p:sp>
          <p:nvSpPr>
            <p:cNvPr id="38" name="Rectangle 2">
              <a:extLst>
                <a:ext uri="{FF2B5EF4-FFF2-40B4-BE49-F238E27FC236}">
                  <a16:creationId xmlns:a16="http://schemas.microsoft.com/office/drawing/2014/main" id="{CA15E168-81A2-04FF-8443-2AE34F66FB8C}"/>
                </a:ext>
              </a:extLst>
            </p:cNvPr>
            <p:cNvSpPr/>
            <p:nvPr/>
          </p:nvSpPr>
          <p:spPr bwMode="auto">
            <a:xfrm>
              <a:off x="10728170" y="3414933"/>
              <a:ext cx="626774" cy="461665"/>
            </a:xfrm>
            <a:prstGeom prst="rect">
              <a:avLst/>
            </a:prstGeom>
            <a:noFill/>
          </p:spPr>
          <p:txBody>
            <a:bodyPr wrap="squar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Segoe UI"/>
                  <a:ea typeface="+mn-ea"/>
                  <a:cs typeface="+mn-cs"/>
                </a:rPr>
                <a:t>Azure OpenAI Service </a:t>
              </a:r>
            </a:p>
          </p:txBody>
        </p:sp>
        <p:grpSp>
          <p:nvGrpSpPr>
            <p:cNvPr id="75" name="Gruppieren 74">
              <a:extLst>
                <a:ext uri="{FF2B5EF4-FFF2-40B4-BE49-F238E27FC236}">
                  <a16:creationId xmlns:a16="http://schemas.microsoft.com/office/drawing/2014/main" id="{82DFF340-DAD0-3A5D-202F-9CCC0DC5015E}"/>
                </a:ext>
              </a:extLst>
            </p:cNvPr>
            <p:cNvGrpSpPr/>
            <p:nvPr/>
          </p:nvGrpSpPr>
          <p:grpSpPr>
            <a:xfrm>
              <a:off x="2331758" y="4876388"/>
              <a:ext cx="596179" cy="748370"/>
              <a:chOff x="2558745" y="3994147"/>
              <a:chExt cx="596317" cy="748543"/>
            </a:xfrm>
          </p:grpSpPr>
          <p:sp>
            <p:nvSpPr>
              <p:cNvPr id="28" name="Textfeld 27">
                <a:extLst>
                  <a:ext uri="{FF2B5EF4-FFF2-40B4-BE49-F238E27FC236}">
                    <a16:creationId xmlns:a16="http://schemas.microsoft.com/office/drawing/2014/main" id="{7CE2C797-44F4-D8B2-5D4D-FFBA0DBD9162}"/>
                  </a:ext>
                </a:extLst>
              </p:cNvPr>
              <p:cNvSpPr txBox="1"/>
              <p:nvPr/>
            </p:nvSpPr>
            <p:spPr>
              <a:xfrm>
                <a:off x="2558745" y="4465691"/>
                <a:ext cx="596317" cy="276999"/>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effectLst/>
                    <a:uLnTx/>
                    <a:uFillTx/>
                    <a:latin typeface="Segoe UI"/>
                    <a:ea typeface="+mn-ea"/>
                    <a:cs typeface="+mn-cs"/>
                  </a:rPr>
                  <a:t>Azure Blob</a:t>
                </a:r>
                <a:br>
                  <a:rPr kumimoji="0" lang="de-DE" sz="900" b="1" i="0" u="none" strike="noStrike" kern="1200" cap="none" spc="0" normalizeH="0" baseline="0" noProof="0">
                    <a:ln>
                      <a:noFill/>
                    </a:ln>
                    <a:effectLst/>
                    <a:uLnTx/>
                    <a:uFillTx/>
                    <a:latin typeface="Segoe UI"/>
                    <a:ea typeface="+mn-ea"/>
                    <a:cs typeface="+mn-cs"/>
                  </a:rPr>
                </a:br>
                <a:r>
                  <a:rPr kumimoji="0" lang="de-DE" sz="900" b="1" i="0" u="none" strike="noStrike" kern="1200" cap="none" spc="0" normalizeH="0" baseline="0" noProof="0">
                    <a:ln>
                      <a:noFill/>
                    </a:ln>
                    <a:effectLst/>
                    <a:uLnTx/>
                    <a:uFillTx/>
                    <a:latin typeface="Segoe UI"/>
                    <a:ea typeface="+mn-ea"/>
                    <a:cs typeface="+mn-cs"/>
                  </a:rPr>
                  <a:t>Storage</a:t>
                </a:r>
              </a:p>
            </p:txBody>
          </p:sp>
          <p:pic>
            <p:nvPicPr>
              <p:cNvPr id="74" name="Grafik 73">
                <a:extLst>
                  <a:ext uri="{FF2B5EF4-FFF2-40B4-BE49-F238E27FC236}">
                    <a16:creationId xmlns:a16="http://schemas.microsoft.com/office/drawing/2014/main" id="{B0962A9D-D778-70B1-C230-1A3205C646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23564" y="3994147"/>
                <a:ext cx="471432" cy="471432"/>
              </a:xfrm>
              <a:prstGeom prst="rect">
                <a:avLst/>
              </a:prstGeom>
            </p:spPr>
          </p:pic>
        </p:grpSp>
        <p:cxnSp>
          <p:nvCxnSpPr>
            <p:cNvPr id="76" name="Straight Arrow Connector 88">
              <a:extLst>
                <a:ext uri="{FF2B5EF4-FFF2-40B4-BE49-F238E27FC236}">
                  <a16:creationId xmlns:a16="http://schemas.microsoft.com/office/drawing/2014/main" id="{5747AFFC-2810-89CB-92A6-451F8200AAB1}"/>
                </a:ext>
              </a:extLst>
            </p:cNvPr>
            <p:cNvCxnSpPr>
              <a:cxnSpLocks/>
            </p:cNvCxnSpPr>
            <p:nvPr/>
          </p:nvCxnSpPr>
          <p:spPr>
            <a:xfrm flipV="1">
              <a:off x="4233677" y="4092753"/>
              <a:ext cx="0" cy="663275"/>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80" name="Straight Arrow Connector 90">
              <a:extLst>
                <a:ext uri="{FF2B5EF4-FFF2-40B4-BE49-F238E27FC236}">
                  <a16:creationId xmlns:a16="http://schemas.microsoft.com/office/drawing/2014/main" id="{AB3F8E3E-E9DE-36E0-14B3-311D4E94636B}"/>
                </a:ext>
              </a:extLst>
            </p:cNvPr>
            <p:cNvCxnSpPr>
              <a:cxnSpLocks/>
              <a:endCxn id="41" idx="2"/>
            </p:cNvCxnSpPr>
            <p:nvPr/>
          </p:nvCxnSpPr>
          <p:spPr>
            <a:xfrm flipH="1" flipV="1">
              <a:off x="8467750" y="2326085"/>
              <a:ext cx="790550" cy="1074340"/>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grpSp>
          <p:nvGrpSpPr>
            <p:cNvPr id="89" name="Gruppieren 88">
              <a:extLst>
                <a:ext uri="{FF2B5EF4-FFF2-40B4-BE49-F238E27FC236}">
                  <a16:creationId xmlns:a16="http://schemas.microsoft.com/office/drawing/2014/main" id="{2D02AB9C-207E-2BCC-EA35-EB33FCA2B89A}"/>
                </a:ext>
              </a:extLst>
            </p:cNvPr>
            <p:cNvGrpSpPr/>
            <p:nvPr/>
          </p:nvGrpSpPr>
          <p:grpSpPr>
            <a:xfrm>
              <a:off x="768655" y="4873609"/>
              <a:ext cx="492122" cy="774987"/>
              <a:chOff x="906447" y="4493649"/>
              <a:chExt cx="492236" cy="775166"/>
            </a:xfrm>
          </p:grpSpPr>
          <p:sp>
            <p:nvSpPr>
              <p:cNvPr id="19" name="TextBox 82">
                <a:extLst>
                  <a:ext uri="{FF2B5EF4-FFF2-40B4-BE49-F238E27FC236}">
                    <a16:creationId xmlns:a16="http://schemas.microsoft.com/office/drawing/2014/main" id="{4EC9CEE2-576E-F5AC-4B56-B8D950C85C65}"/>
                  </a:ext>
                </a:extLst>
              </p:cNvPr>
              <p:cNvSpPr txBox="1"/>
              <p:nvPr/>
            </p:nvSpPr>
            <p:spPr>
              <a:xfrm>
                <a:off x="906447" y="4991752"/>
                <a:ext cx="492236" cy="277063"/>
              </a:xfrm>
              <a:prstGeom prst="rect">
                <a:avLst/>
              </a:prstGeom>
              <a:noFill/>
            </p:spPr>
            <p:txBody>
              <a:bodyPr wrap="none" lIns="0" tIns="0" rIns="0" bIns="0" rtlCol="0" anchor="t">
                <a:spAutoFit/>
              </a:bodyPr>
              <a:lstStyle>
                <a:defPPr>
                  <a:defRPr lang="en-US"/>
                </a:defPPr>
                <a:lvl1pPr>
                  <a:defRPr sz="1000" b="1"/>
                </a:lvl1p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effectLst/>
                    <a:uLnTx/>
                    <a:uFillTx/>
                    <a:latin typeface="Segoe UI"/>
                    <a:ea typeface="+mn-ea"/>
                    <a:cs typeface="+mn-cs"/>
                  </a:rPr>
                  <a:t>Manuals </a:t>
                </a:r>
                <a:br>
                  <a:rPr kumimoji="0" lang="en-GB" sz="900" b="1" i="0" u="none" strike="noStrike" kern="1200" cap="none" spc="0" normalizeH="0" baseline="0" noProof="0">
                    <a:ln>
                      <a:noFill/>
                    </a:ln>
                    <a:effectLst/>
                    <a:uLnTx/>
                    <a:uFillTx/>
                    <a:latin typeface="Segoe UI"/>
                    <a:ea typeface="+mn-ea"/>
                    <a:cs typeface="+mn-cs"/>
                  </a:rPr>
                </a:br>
                <a:r>
                  <a:rPr kumimoji="0" lang="en-GB" sz="900" b="1" i="0" u="none" strike="noStrike" kern="1200" cap="none" spc="0" normalizeH="0" baseline="0" noProof="0">
                    <a:ln>
                      <a:noFill/>
                    </a:ln>
                    <a:effectLst/>
                    <a:uLnTx/>
                    <a:uFillTx/>
                    <a:latin typeface="Segoe UI"/>
                    <a:ea typeface="+mn-ea"/>
                    <a:cs typeface="+mn-cs"/>
                  </a:rPr>
                  <a:t>(XML)</a:t>
                </a:r>
              </a:p>
            </p:txBody>
          </p:sp>
          <p:pic>
            <p:nvPicPr>
              <p:cNvPr id="87" name="Graphic 35">
                <a:extLst>
                  <a:ext uri="{FF2B5EF4-FFF2-40B4-BE49-F238E27FC236}">
                    <a16:creationId xmlns:a16="http://schemas.microsoft.com/office/drawing/2014/main" id="{E8C002DB-7CB0-4A79-1536-DB53B9355B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6975" y="4493649"/>
                <a:ext cx="463590" cy="463590"/>
              </a:xfrm>
              <a:prstGeom prst="rect">
                <a:avLst/>
              </a:prstGeom>
            </p:spPr>
          </p:pic>
        </p:grpSp>
        <p:grpSp>
          <p:nvGrpSpPr>
            <p:cNvPr id="15" name="Gruppieren 14">
              <a:extLst>
                <a:ext uri="{FF2B5EF4-FFF2-40B4-BE49-F238E27FC236}">
                  <a16:creationId xmlns:a16="http://schemas.microsoft.com/office/drawing/2014/main" id="{1D0F0FDC-6660-F8F6-23EE-FDF417ED937D}"/>
                </a:ext>
              </a:extLst>
            </p:cNvPr>
            <p:cNvGrpSpPr/>
            <p:nvPr/>
          </p:nvGrpSpPr>
          <p:grpSpPr>
            <a:xfrm>
              <a:off x="10310664" y="1455646"/>
              <a:ext cx="1312556" cy="723697"/>
              <a:chOff x="8354235" y="3937150"/>
              <a:chExt cx="1312860" cy="723865"/>
            </a:xfrm>
          </p:grpSpPr>
          <p:pic>
            <p:nvPicPr>
              <p:cNvPr id="17" name="Grafik 16">
                <a:extLst>
                  <a:ext uri="{FF2B5EF4-FFF2-40B4-BE49-F238E27FC236}">
                    <a16:creationId xmlns:a16="http://schemas.microsoft.com/office/drawing/2014/main" id="{F40B63EA-0DB5-8BDE-A317-F47B197E785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81053" y="3937150"/>
                <a:ext cx="408675" cy="408675"/>
              </a:xfrm>
              <a:prstGeom prst="rect">
                <a:avLst/>
              </a:prstGeom>
            </p:spPr>
          </p:pic>
          <p:sp>
            <p:nvSpPr>
              <p:cNvPr id="18" name="Rectangle 2">
                <a:extLst>
                  <a:ext uri="{FF2B5EF4-FFF2-40B4-BE49-F238E27FC236}">
                    <a16:creationId xmlns:a16="http://schemas.microsoft.com/office/drawing/2014/main" id="{376D9467-A5D7-677B-B0E7-2456BEC34244}"/>
                  </a:ext>
                </a:extLst>
              </p:cNvPr>
              <p:cNvSpPr/>
              <p:nvPr/>
            </p:nvSpPr>
            <p:spPr bwMode="auto">
              <a:xfrm>
                <a:off x="8354235" y="4384016"/>
                <a:ext cx="1312860"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effectLst/>
                    <a:uLnTx/>
                    <a:uFillTx/>
                    <a:latin typeface="Segoe UI"/>
                    <a:ea typeface="+mn-ea"/>
                    <a:cs typeface="+mn-cs"/>
                  </a:rPr>
                  <a:t>Azure Translator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effectLst/>
                    <a:uLnTx/>
                    <a:uFillTx/>
                    <a:latin typeface="Segoe UI"/>
                    <a:ea typeface="+mn-ea"/>
                    <a:cs typeface="+mn-cs"/>
                  </a:rPr>
                  <a:t>(Non English Questions)</a:t>
                </a:r>
              </a:p>
            </p:txBody>
          </p:sp>
        </p:grpSp>
        <p:cxnSp>
          <p:nvCxnSpPr>
            <p:cNvPr id="26" name="Straight Arrow Connector 90">
              <a:extLst>
                <a:ext uri="{FF2B5EF4-FFF2-40B4-BE49-F238E27FC236}">
                  <a16:creationId xmlns:a16="http://schemas.microsoft.com/office/drawing/2014/main" id="{B58C00A9-5193-D6BD-29EC-3A95636B2657}"/>
                </a:ext>
              </a:extLst>
            </p:cNvPr>
            <p:cNvCxnSpPr>
              <a:cxnSpLocks/>
            </p:cNvCxnSpPr>
            <p:nvPr/>
          </p:nvCxnSpPr>
          <p:spPr>
            <a:xfrm>
              <a:off x="10113169" y="1649896"/>
              <a:ext cx="555158" cy="0"/>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grpSp>
          <p:nvGrpSpPr>
            <p:cNvPr id="60" name="Gruppieren 59">
              <a:extLst>
                <a:ext uri="{FF2B5EF4-FFF2-40B4-BE49-F238E27FC236}">
                  <a16:creationId xmlns:a16="http://schemas.microsoft.com/office/drawing/2014/main" id="{FB669739-F060-C4B7-958D-979286EC4C91}"/>
                </a:ext>
              </a:extLst>
            </p:cNvPr>
            <p:cNvGrpSpPr/>
            <p:nvPr/>
          </p:nvGrpSpPr>
          <p:grpSpPr>
            <a:xfrm>
              <a:off x="10310664" y="4256008"/>
              <a:ext cx="1312556" cy="723697"/>
              <a:chOff x="8354235" y="3937150"/>
              <a:chExt cx="1312860" cy="723865"/>
            </a:xfrm>
          </p:grpSpPr>
          <p:pic>
            <p:nvPicPr>
              <p:cNvPr id="61" name="Grafik 60">
                <a:extLst>
                  <a:ext uri="{FF2B5EF4-FFF2-40B4-BE49-F238E27FC236}">
                    <a16:creationId xmlns:a16="http://schemas.microsoft.com/office/drawing/2014/main" id="{390BA8F2-9D36-0E1B-2089-EC29004E02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81053" y="3937150"/>
                <a:ext cx="408675" cy="408675"/>
              </a:xfrm>
              <a:prstGeom prst="rect">
                <a:avLst/>
              </a:prstGeom>
            </p:spPr>
          </p:pic>
          <p:sp>
            <p:nvSpPr>
              <p:cNvPr id="62" name="Rectangle 2">
                <a:extLst>
                  <a:ext uri="{FF2B5EF4-FFF2-40B4-BE49-F238E27FC236}">
                    <a16:creationId xmlns:a16="http://schemas.microsoft.com/office/drawing/2014/main" id="{7FC430EB-ECE1-64BB-BFD3-44DDD8CEE19C}"/>
                  </a:ext>
                </a:extLst>
              </p:cNvPr>
              <p:cNvSpPr/>
              <p:nvPr/>
            </p:nvSpPr>
            <p:spPr bwMode="auto">
              <a:xfrm>
                <a:off x="8354235" y="4384016"/>
                <a:ext cx="1312860"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effectLst/>
                    <a:uLnTx/>
                    <a:uFillTx/>
                    <a:latin typeface="Segoe UI"/>
                    <a:ea typeface="+mn-ea"/>
                    <a:cs typeface="+mn-cs"/>
                  </a:rPr>
                  <a:t>Azure Translator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effectLst/>
                    <a:uLnTx/>
                    <a:uFillTx/>
                    <a:latin typeface="Segoe UI"/>
                    <a:ea typeface="+mn-ea"/>
                    <a:cs typeface="+mn-cs"/>
                  </a:rPr>
                  <a:t>(Non English Questions)</a:t>
                </a:r>
              </a:p>
            </p:txBody>
          </p:sp>
        </p:grpSp>
        <p:cxnSp>
          <p:nvCxnSpPr>
            <p:cNvPr id="63" name="Straight Arrow Connector 90">
              <a:extLst>
                <a:ext uri="{FF2B5EF4-FFF2-40B4-BE49-F238E27FC236}">
                  <a16:creationId xmlns:a16="http://schemas.microsoft.com/office/drawing/2014/main" id="{B88087F7-FF81-0016-3BFE-C0A459EAF26E}"/>
                </a:ext>
              </a:extLst>
            </p:cNvPr>
            <p:cNvCxnSpPr>
              <a:cxnSpLocks/>
            </p:cNvCxnSpPr>
            <p:nvPr/>
          </p:nvCxnSpPr>
          <p:spPr>
            <a:xfrm>
              <a:off x="9658350" y="4241800"/>
              <a:ext cx="977900" cy="260350"/>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pic>
          <p:nvPicPr>
            <p:cNvPr id="14" name="Picture 26">
              <a:extLst>
                <a:ext uri="{FF2B5EF4-FFF2-40B4-BE49-F238E27FC236}">
                  <a16:creationId xmlns:a16="http://schemas.microsoft.com/office/drawing/2014/main" id="{7CE316A1-63F2-1C5D-9B57-141FDC8D0C23}"/>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9502607" y="1402346"/>
              <a:ext cx="537411" cy="557464"/>
            </a:xfrm>
            <a:prstGeom prst="rect">
              <a:avLst/>
            </a:prstGeom>
          </p:spPr>
        </p:pic>
        <p:pic>
          <p:nvPicPr>
            <p:cNvPr id="1026" name="Picture 2" descr="Azure Machine Learning - Remote - Visual Studio Marketplace">
              <a:extLst>
                <a:ext uri="{FF2B5EF4-FFF2-40B4-BE49-F238E27FC236}">
                  <a16:creationId xmlns:a16="http://schemas.microsoft.com/office/drawing/2014/main" id="{EFA59878-0269-6A2C-B17C-A5B0F19FBCF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99460" y="3309691"/>
              <a:ext cx="468435" cy="5040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859600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FCD0-C2CF-78CA-B718-B201C58FEC93}"/>
              </a:ext>
            </a:extLst>
          </p:cNvPr>
          <p:cNvSpPr>
            <a:spLocks noGrp="1"/>
          </p:cNvSpPr>
          <p:nvPr>
            <p:ph type="title"/>
          </p:nvPr>
        </p:nvSpPr>
        <p:spPr/>
        <p:txBody>
          <a:bodyPr/>
          <a:lstStyle/>
          <a:p>
            <a:r>
              <a:rPr lang="en-GB"/>
              <a:t>Component descriptions</a:t>
            </a:r>
          </a:p>
        </p:txBody>
      </p:sp>
      <p:sp>
        <p:nvSpPr>
          <p:cNvPr id="3" name="Content Placeholder 2">
            <a:extLst>
              <a:ext uri="{FF2B5EF4-FFF2-40B4-BE49-F238E27FC236}">
                <a16:creationId xmlns:a16="http://schemas.microsoft.com/office/drawing/2014/main" id="{2444226B-036F-9428-BAC8-0253BFEDBB38}"/>
              </a:ext>
            </a:extLst>
          </p:cNvPr>
          <p:cNvSpPr>
            <a:spLocks noGrp="1"/>
          </p:cNvSpPr>
          <p:nvPr>
            <p:ph sz="quarter" idx="10"/>
          </p:nvPr>
        </p:nvSpPr>
        <p:spPr>
          <a:xfrm>
            <a:off x="586581" y="1157782"/>
            <a:ext cx="11018838" cy="5509200"/>
          </a:xfrm>
        </p:spPr>
        <p:txBody>
          <a:bodyPr vert="horz" wrap="square" lIns="0" tIns="0" rIns="0" bIns="0" rtlCol="0" anchor="t">
            <a:spAutoFit/>
          </a:bodyPr>
          <a:lstStyle/>
          <a:p>
            <a:pPr marL="0" indent="0">
              <a:spcBef>
                <a:spcPts val="0"/>
              </a:spcBef>
              <a:spcAft>
                <a:spcPts val="200"/>
              </a:spcAft>
              <a:buNone/>
            </a:pPr>
            <a:r>
              <a:rPr lang="en-GB" sz="1400">
                <a:solidFill>
                  <a:schemeClr val="accent1"/>
                </a:solidFill>
                <a:latin typeface="+mj-lt"/>
                <a:cs typeface="Segoe UI"/>
              </a:rPr>
              <a:t>Azure Blob Storage</a:t>
            </a:r>
          </a:p>
          <a:p>
            <a:pPr>
              <a:spcBef>
                <a:spcPts val="0"/>
              </a:spcBef>
              <a:spcAft>
                <a:spcPts val="200"/>
              </a:spcAft>
            </a:pPr>
            <a:r>
              <a:rPr lang="en-GB" sz="1200">
                <a:cs typeface="Segoe UI"/>
              </a:rPr>
              <a:t>Stores unprocessed and processed data</a:t>
            </a:r>
          </a:p>
          <a:p>
            <a:pPr>
              <a:spcBef>
                <a:spcPts val="0"/>
              </a:spcBef>
              <a:spcAft>
                <a:spcPts val="200"/>
              </a:spcAft>
            </a:pPr>
            <a:r>
              <a:rPr lang="en-GB" sz="1200">
                <a:cs typeface="Segoe UI"/>
              </a:rPr>
              <a:t>The update of data triggers Azure Data Factory</a:t>
            </a:r>
          </a:p>
          <a:p>
            <a:pPr marL="0" indent="0">
              <a:spcBef>
                <a:spcPts val="0"/>
              </a:spcBef>
              <a:spcAft>
                <a:spcPts val="200"/>
              </a:spcAft>
              <a:buNone/>
            </a:pPr>
            <a:r>
              <a:rPr lang="en-GB" sz="1400">
                <a:solidFill>
                  <a:schemeClr val="accent1"/>
                </a:solidFill>
                <a:latin typeface="+mj-lt"/>
                <a:cs typeface="Segoe UI"/>
              </a:rPr>
              <a:t>Azure Data Factory</a:t>
            </a:r>
          </a:p>
          <a:p>
            <a:pPr>
              <a:spcBef>
                <a:spcPts val="0"/>
              </a:spcBef>
              <a:spcAft>
                <a:spcPts val="200"/>
              </a:spcAft>
            </a:pPr>
            <a:r>
              <a:rPr lang="en-GB" sz="1200">
                <a:cs typeface="Segoe UI"/>
              </a:rPr>
              <a:t>Triggering Data Pipelines</a:t>
            </a:r>
          </a:p>
          <a:p>
            <a:pPr marL="0" indent="0">
              <a:spcBef>
                <a:spcPts val="0"/>
              </a:spcBef>
              <a:spcAft>
                <a:spcPts val="200"/>
              </a:spcAft>
              <a:buNone/>
            </a:pPr>
            <a:r>
              <a:rPr lang="en-GB" sz="1400">
                <a:solidFill>
                  <a:schemeClr val="accent1"/>
                </a:solidFill>
                <a:latin typeface="+mj-lt"/>
                <a:cs typeface="Segoe UI"/>
              </a:rPr>
              <a:t>Azure Machine Learning</a:t>
            </a:r>
          </a:p>
          <a:p>
            <a:pPr>
              <a:spcBef>
                <a:spcPts val="0"/>
              </a:spcBef>
              <a:spcAft>
                <a:spcPts val="200"/>
              </a:spcAft>
            </a:pPr>
            <a:r>
              <a:rPr lang="en-GB" sz="1200">
                <a:cs typeface="Segoe UI"/>
              </a:rPr>
              <a:t>AML Notebooks to pre-process the data and save the outcomes to the SQL DB and Azure Custom Question Answering</a:t>
            </a:r>
          </a:p>
          <a:p>
            <a:pPr marL="0" indent="0">
              <a:spcBef>
                <a:spcPts val="0"/>
              </a:spcBef>
              <a:spcAft>
                <a:spcPts val="200"/>
              </a:spcAft>
              <a:buNone/>
            </a:pPr>
            <a:r>
              <a:rPr lang="en-GB" sz="1400">
                <a:solidFill>
                  <a:schemeClr val="accent1"/>
                </a:solidFill>
                <a:latin typeface="+mj-lt"/>
                <a:cs typeface="Segoe UI"/>
              </a:rPr>
              <a:t>Longtail Search API</a:t>
            </a:r>
          </a:p>
          <a:p>
            <a:pPr>
              <a:spcBef>
                <a:spcPts val="0"/>
              </a:spcBef>
              <a:spcAft>
                <a:spcPts val="200"/>
              </a:spcAft>
            </a:pPr>
            <a:r>
              <a:rPr lang="en-GB" sz="1200">
                <a:cs typeface="Segoe UI"/>
              </a:rPr>
              <a:t>Provides the API interface to the Longtail Search solution for the Virtual Assistant </a:t>
            </a:r>
          </a:p>
          <a:p>
            <a:pPr>
              <a:spcBef>
                <a:spcPts val="0"/>
              </a:spcBef>
              <a:spcAft>
                <a:spcPts val="200"/>
              </a:spcAft>
            </a:pPr>
            <a:r>
              <a:rPr lang="en-GB" sz="1200">
                <a:cs typeface="Segoe UI"/>
              </a:rPr>
              <a:t>Modular Architecture for scalability with application structure </a:t>
            </a:r>
          </a:p>
          <a:p>
            <a:pPr>
              <a:spcBef>
                <a:spcPts val="0"/>
              </a:spcBef>
              <a:spcAft>
                <a:spcPts val="200"/>
              </a:spcAft>
            </a:pPr>
            <a:r>
              <a:rPr lang="en-GB" sz="1200">
                <a:cs typeface="Segoe UI"/>
              </a:rPr>
              <a:t>Can hand over metadata to the application</a:t>
            </a:r>
          </a:p>
          <a:p>
            <a:pPr marL="0" indent="0">
              <a:spcBef>
                <a:spcPts val="0"/>
              </a:spcBef>
              <a:spcAft>
                <a:spcPts val="200"/>
              </a:spcAft>
              <a:buNone/>
            </a:pPr>
            <a:r>
              <a:rPr lang="en-GB" sz="1400">
                <a:solidFill>
                  <a:schemeClr val="accent1"/>
                </a:solidFill>
                <a:latin typeface="+mj-lt"/>
                <a:cs typeface="Segoe UI"/>
              </a:rPr>
              <a:t>Azure SQL</a:t>
            </a:r>
          </a:p>
          <a:p>
            <a:pPr>
              <a:spcBef>
                <a:spcPts val="0"/>
              </a:spcBef>
              <a:spcAft>
                <a:spcPts val="200"/>
              </a:spcAft>
            </a:pPr>
            <a:r>
              <a:rPr lang="en-GB" sz="1200">
                <a:cs typeface="Segoe UI"/>
              </a:rPr>
              <a:t>Stores pre-processed manuals data, API responses and user feedback</a:t>
            </a:r>
          </a:p>
          <a:p>
            <a:pPr>
              <a:spcBef>
                <a:spcPts val="0"/>
              </a:spcBef>
              <a:spcAft>
                <a:spcPts val="200"/>
              </a:spcAft>
            </a:pPr>
            <a:r>
              <a:rPr lang="en-GB" sz="1200">
                <a:cs typeface="Segoe UI"/>
              </a:rPr>
              <a:t>Using in-memory tables for improved performance</a:t>
            </a:r>
          </a:p>
          <a:p>
            <a:pPr marL="0" indent="0">
              <a:spcBef>
                <a:spcPts val="0"/>
              </a:spcBef>
              <a:spcAft>
                <a:spcPts val="200"/>
              </a:spcAft>
              <a:buNone/>
            </a:pPr>
            <a:r>
              <a:rPr lang="en-GB" sz="1400">
                <a:solidFill>
                  <a:schemeClr val="accent1"/>
                </a:solidFill>
                <a:latin typeface="+mj-lt"/>
                <a:cs typeface="Segoe UI"/>
              </a:rPr>
              <a:t>Azure </a:t>
            </a:r>
            <a:r>
              <a:rPr lang="en-GB" sz="1400" err="1">
                <a:solidFill>
                  <a:schemeClr val="accent1"/>
                </a:solidFill>
                <a:latin typeface="+mj-lt"/>
                <a:cs typeface="Segoe UI"/>
              </a:rPr>
              <a:t>OpenAI</a:t>
            </a:r>
            <a:r>
              <a:rPr lang="en-GB" sz="1400">
                <a:solidFill>
                  <a:schemeClr val="accent1"/>
                </a:solidFill>
                <a:latin typeface="+mj-lt"/>
                <a:cs typeface="Segoe UI"/>
              </a:rPr>
              <a:t> Service</a:t>
            </a:r>
          </a:p>
          <a:p>
            <a:pPr>
              <a:spcBef>
                <a:spcPts val="0"/>
              </a:spcBef>
              <a:spcAft>
                <a:spcPts val="200"/>
              </a:spcAft>
            </a:pPr>
            <a:r>
              <a:rPr lang="en-GB" sz="1200">
                <a:cs typeface="Segoe UI"/>
              </a:rPr>
              <a:t>Used to generate SQL statements and generative textual answers</a:t>
            </a:r>
          </a:p>
          <a:p>
            <a:pPr marL="0" indent="0">
              <a:spcBef>
                <a:spcPts val="0"/>
              </a:spcBef>
              <a:spcAft>
                <a:spcPts val="200"/>
              </a:spcAft>
              <a:buNone/>
            </a:pPr>
            <a:r>
              <a:rPr lang="en-GB" sz="1400">
                <a:solidFill>
                  <a:schemeClr val="accent1"/>
                </a:solidFill>
                <a:latin typeface="+mj-lt"/>
                <a:cs typeface="Segoe UI"/>
              </a:rPr>
              <a:t>Azure Custom Question Answering</a:t>
            </a:r>
          </a:p>
          <a:p>
            <a:pPr>
              <a:spcBef>
                <a:spcPts val="0"/>
              </a:spcBef>
              <a:spcAft>
                <a:spcPts val="200"/>
              </a:spcAft>
            </a:pPr>
            <a:r>
              <a:rPr lang="en-GB" sz="1200">
                <a:cs typeface="Segoe UI"/>
              </a:rPr>
              <a:t>Contains pre-processed data (owner manuals and component marketing texts)</a:t>
            </a:r>
          </a:p>
          <a:p>
            <a:pPr>
              <a:spcBef>
                <a:spcPts val="0"/>
              </a:spcBef>
              <a:spcAft>
                <a:spcPts val="200"/>
              </a:spcAft>
            </a:pPr>
            <a:r>
              <a:rPr lang="en-GB" sz="1200">
                <a:cs typeface="Segoe UI"/>
              </a:rPr>
              <a:t>Used to rank text chunks based on question</a:t>
            </a:r>
          </a:p>
          <a:p>
            <a:pPr>
              <a:spcBef>
                <a:spcPts val="0"/>
              </a:spcBef>
              <a:spcAft>
                <a:spcPts val="200"/>
              </a:spcAft>
            </a:pPr>
            <a:r>
              <a:rPr lang="en-GB" sz="1200">
                <a:cs typeface="Segoe UI"/>
              </a:rPr>
              <a:t>Can return confidence score of ranking result</a:t>
            </a:r>
          </a:p>
          <a:p>
            <a:pPr marL="0" indent="0">
              <a:spcBef>
                <a:spcPts val="0"/>
              </a:spcBef>
              <a:spcAft>
                <a:spcPts val="200"/>
              </a:spcAft>
              <a:buNone/>
            </a:pPr>
            <a:r>
              <a:rPr lang="en-GB" sz="1400">
                <a:solidFill>
                  <a:schemeClr val="accent1"/>
                </a:solidFill>
                <a:latin typeface="+mj-lt"/>
                <a:cs typeface="Segoe UI"/>
              </a:rPr>
              <a:t>Azure Custom Named Entity Recognition</a:t>
            </a:r>
          </a:p>
          <a:p>
            <a:pPr>
              <a:spcBef>
                <a:spcPts val="0"/>
              </a:spcBef>
              <a:spcAft>
                <a:spcPts val="200"/>
              </a:spcAft>
            </a:pPr>
            <a:r>
              <a:rPr lang="en-US" sz="1200">
                <a:cs typeface="Segoe UI"/>
              </a:rPr>
              <a:t>Identify which columns are relevant to answer a user question. </a:t>
            </a:r>
          </a:p>
          <a:p>
            <a:pPr>
              <a:spcBef>
                <a:spcPts val="0"/>
              </a:spcBef>
              <a:spcAft>
                <a:spcPts val="200"/>
              </a:spcAft>
            </a:pPr>
            <a:r>
              <a:rPr lang="en-US" sz="1200">
                <a:cs typeface="Segoe UI"/>
              </a:rPr>
              <a:t>CNER is a classical NLP supervised learning tool. We trained and deployed a model with user questions which can identify the relevant columns</a:t>
            </a:r>
            <a:endParaRPr lang="en-GB" sz="1200">
              <a:cs typeface="Segoe UI"/>
            </a:endParaRPr>
          </a:p>
          <a:p>
            <a:pPr marL="0" indent="0">
              <a:spcBef>
                <a:spcPts val="0"/>
              </a:spcBef>
              <a:spcAft>
                <a:spcPts val="200"/>
              </a:spcAft>
              <a:buNone/>
            </a:pPr>
            <a:r>
              <a:rPr lang="en-GB" sz="1400">
                <a:solidFill>
                  <a:schemeClr val="accent1"/>
                </a:solidFill>
                <a:latin typeface="+mj-lt"/>
                <a:cs typeface="Segoe UI"/>
              </a:rPr>
              <a:t>Azure Custom Text Classification</a:t>
            </a:r>
          </a:p>
          <a:p>
            <a:pPr>
              <a:spcBef>
                <a:spcPts val="0"/>
              </a:spcBef>
              <a:spcAft>
                <a:spcPts val="200"/>
              </a:spcAft>
            </a:pPr>
            <a:r>
              <a:rPr lang="en-US" sz="1200">
                <a:cs typeface="Segoe UI"/>
              </a:rPr>
              <a:t>To improve the quality of question-answering, we found out that the question classification adds a better focus. The user questions are classified into categories </a:t>
            </a:r>
            <a:endParaRPr lang="en-US" sz="1200"/>
          </a:p>
        </p:txBody>
      </p:sp>
    </p:spTree>
    <p:extLst>
      <p:ext uri="{BB962C8B-B14F-4D97-AF65-F5344CB8AC3E}">
        <p14:creationId xmlns:p14="http://schemas.microsoft.com/office/powerpoint/2010/main" val="26858726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8DB9E36C-8AE4-EDCA-C44A-4960766F44E7}"/>
              </a:ext>
            </a:extLst>
          </p:cNvPr>
          <p:cNvSpPr>
            <a:spLocks noGrp="1"/>
          </p:cNvSpPr>
          <p:nvPr>
            <p:ph type="body" sz="quarter" idx="11"/>
          </p:nvPr>
        </p:nvSpPr>
        <p:spPr>
          <a:xfrm>
            <a:off x="373237" y="1545276"/>
            <a:ext cx="8455453" cy="5244513"/>
          </a:xfrm>
        </p:spPr>
        <p:txBody>
          <a:bodyPr vert="horz" wrap="square" lIns="0" tIns="0" rIns="0" bIns="0" rtlCol="0">
            <a:spAutoFit/>
          </a:bodyPr>
          <a:lstStyle/>
          <a:p>
            <a:r>
              <a:rPr lang="en-US" sz="2400" dirty="0">
                <a:solidFill>
                  <a:srgbClr val="50E6FF"/>
                </a:solidFill>
                <a:latin typeface="Calibri" panose="020F0502020204030204" pitchFamily="34" charset="0"/>
              </a:rPr>
              <a:t>Azure </a:t>
            </a:r>
            <a:r>
              <a:rPr lang="en-US" sz="2400" dirty="0" err="1">
                <a:solidFill>
                  <a:srgbClr val="50E6FF"/>
                </a:solidFill>
                <a:latin typeface="Calibri" panose="020F0502020204030204" pitchFamily="34" charset="0"/>
              </a:rPr>
              <a:t>OpenAI</a:t>
            </a:r>
            <a:r>
              <a:rPr lang="en-US" sz="2400" dirty="0">
                <a:solidFill>
                  <a:srgbClr val="50E6FF"/>
                </a:solidFill>
                <a:latin typeface="Calibri" panose="020F0502020204030204" pitchFamily="34" charset="0"/>
              </a:rPr>
              <a:t> Service Overview</a:t>
            </a:r>
            <a:endParaRPr lang="he-IL" sz="2400" dirty="0">
              <a:solidFill>
                <a:srgbClr val="50E6FF"/>
              </a:solidFill>
              <a:latin typeface="Calibri" panose="020F0502020204030204" pitchFamily="34" charset="0"/>
            </a:endParaRPr>
          </a:p>
          <a:p>
            <a:r>
              <a:rPr lang="en-US" sz="2400" dirty="0">
                <a:solidFill>
                  <a:srgbClr val="50E6FF"/>
                </a:solidFill>
                <a:latin typeface="Calibri" panose="020F0502020204030204" pitchFamily="34" charset="0"/>
              </a:rPr>
              <a:t>Industry Examples and Reference Architectures</a:t>
            </a:r>
          </a:p>
          <a:p>
            <a:r>
              <a:rPr lang="en-US" sz="2400" dirty="0">
                <a:solidFill>
                  <a:srgbClr val="50E6FF"/>
                </a:solidFill>
                <a:latin typeface="Calibri" panose="020F0502020204030204" pitchFamily="34" charset="0"/>
              </a:rPr>
              <a:t>Responsible AI and content filtering details</a:t>
            </a:r>
          </a:p>
          <a:p>
            <a:r>
              <a:rPr lang="en-US" sz="2400" dirty="0">
                <a:solidFill>
                  <a:srgbClr val="50E6FF"/>
                </a:solidFill>
                <a:latin typeface="Calibri" panose="020F0502020204030204" pitchFamily="34" charset="0"/>
              </a:rPr>
              <a:t>Evaluating and integrating AOAI for your use</a:t>
            </a:r>
          </a:p>
          <a:p>
            <a:r>
              <a:rPr lang="en-US" sz="2400" dirty="0">
                <a:solidFill>
                  <a:srgbClr val="50E6FF"/>
                </a:solidFill>
                <a:latin typeface="Calibri" panose="020F0502020204030204" pitchFamily="34" charset="0"/>
              </a:rPr>
              <a:t>API Usage, SDK, Rate Limits &amp; Model availability</a:t>
            </a:r>
          </a:p>
          <a:p>
            <a:r>
              <a:rPr lang="en-US" sz="2400" dirty="0">
                <a:solidFill>
                  <a:srgbClr val="50E6FF"/>
                </a:solidFill>
                <a:latin typeface="Calibri" panose="020F0502020204030204" pitchFamily="34" charset="0"/>
              </a:rPr>
              <a:t>Data Privacy &amp; Security</a:t>
            </a:r>
          </a:p>
          <a:p>
            <a:r>
              <a:rPr lang="en-US" sz="2400" dirty="0">
                <a:solidFill>
                  <a:srgbClr val="50E6FF"/>
                </a:solidFill>
                <a:latin typeface="Calibri" panose="020F0502020204030204" pitchFamily="34" charset="0"/>
              </a:rPr>
              <a:t>Customer Examples</a:t>
            </a:r>
          </a:p>
          <a:p>
            <a:endParaRPr lang="en-US" sz="2400" dirty="0">
              <a:solidFill>
                <a:srgbClr val="50E6FF"/>
              </a:solidFill>
              <a:latin typeface="Calibri" panose="020F0502020204030204" pitchFamily="34" charset="0"/>
            </a:endParaRPr>
          </a:p>
          <a:p>
            <a:endParaRPr lang="en-US" sz="2400" dirty="0">
              <a:solidFill>
                <a:srgbClr val="50E6FF"/>
              </a:solidFill>
              <a:latin typeface="Calibri" panose="020F0502020204030204" pitchFamily="34" charset="0"/>
            </a:endParaRPr>
          </a:p>
          <a:p>
            <a:endParaRPr lang="en-US" sz="2400" dirty="0">
              <a:solidFill>
                <a:srgbClr val="50E6FF"/>
              </a:solidFill>
              <a:latin typeface="Calibri" panose="020F0502020204030204" pitchFamily="34" charset="0"/>
            </a:endParaRPr>
          </a:p>
          <a:p>
            <a:endParaRPr lang="en-US" sz="2400" dirty="0">
              <a:solidFill>
                <a:srgbClr val="50E6FF"/>
              </a:solidFill>
              <a:latin typeface="Calibri" panose="020F0502020204030204" pitchFamily="34" charset="0"/>
            </a:endParaRPr>
          </a:p>
          <a:p>
            <a:endParaRPr lang="en-US" sz="2400" dirty="0">
              <a:solidFill>
                <a:srgbClr val="50E6FF"/>
              </a:solidFill>
              <a:latin typeface="Calibri" panose="020F0502020204030204" pitchFamily="34" charset="0"/>
            </a:endParaRPr>
          </a:p>
        </p:txBody>
      </p:sp>
      <p:sp>
        <p:nvSpPr>
          <p:cNvPr id="8" name="Title 7">
            <a:extLst>
              <a:ext uri="{FF2B5EF4-FFF2-40B4-BE49-F238E27FC236}">
                <a16:creationId xmlns:a16="http://schemas.microsoft.com/office/drawing/2014/main" id="{710DABD4-4C78-1877-6CCF-C5C0FC44FBA8}"/>
              </a:ext>
            </a:extLst>
          </p:cNvPr>
          <p:cNvSpPr>
            <a:spLocks noGrp="1"/>
          </p:cNvSpPr>
          <p:nvPr>
            <p:ph type="title"/>
          </p:nvPr>
        </p:nvSpPr>
        <p:spPr>
          <a:xfrm>
            <a:off x="588962" y="402737"/>
            <a:ext cx="4131221" cy="984885"/>
          </a:xfrm>
        </p:spPr>
        <p:txBody>
          <a:bodyPr wrap="square" anchor="b">
            <a:normAutofit/>
          </a:bodyPr>
          <a:lstStyle/>
          <a:p>
            <a:r>
              <a:rPr lang="en-IL" dirty="0"/>
              <a:t>Agenda</a:t>
            </a:r>
          </a:p>
        </p:txBody>
      </p:sp>
    </p:spTree>
    <p:extLst>
      <p:ext uri="{BB962C8B-B14F-4D97-AF65-F5344CB8AC3E}">
        <p14:creationId xmlns:p14="http://schemas.microsoft.com/office/powerpoint/2010/main" val="23664930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39E05D22-84EC-0C60-A11C-DA1351160808}"/>
              </a:ext>
              <a:ext uri="{C183D7F6-B498-43B3-948B-1728B52AA6E4}">
                <adec:decorative xmlns:adec="http://schemas.microsoft.com/office/drawing/2017/decorative" val="1"/>
              </a:ext>
            </a:extLst>
          </p:cNvPr>
          <p:cNvGrpSpPr/>
          <p:nvPr/>
        </p:nvGrpSpPr>
        <p:grpSpPr>
          <a:xfrm>
            <a:off x="3292675" y="5538574"/>
            <a:ext cx="5657851" cy="314051"/>
            <a:chOff x="3292675" y="5538574"/>
            <a:chExt cx="5657851" cy="314051"/>
          </a:xfrm>
        </p:grpSpPr>
        <p:cxnSp>
          <p:nvCxnSpPr>
            <p:cNvPr id="84" name="Straight Arrow Connector 94">
              <a:extLst>
                <a:ext uri="{FF2B5EF4-FFF2-40B4-BE49-F238E27FC236}">
                  <a16:creationId xmlns:a16="http://schemas.microsoft.com/office/drawing/2014/main" id="{8BB7F741-4B48-5A34-207E-0E70F9E08CA6}"/>
                </a:ext>
              </a:extLst>
            </p:cNvPr>
            <p:cNvCxnSpPr>
              <a:cxnSpLocks/>
            </p:cNvCxnSpPr>
            <p:nvPr/>
          </p:nvCxnSpPr>
          <p:spPr>
            <a:xfrm>
              <a:off x="3292675" y="5538574"/>
              <a:ext cx="1" cy="314051"/>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94">
              <a:extLst>
                <a:ext uri="{FF2B5EF4-FFF2-40B4-BE49-F238E27FC236}">
                  <a16:creationId xmlns:a16="http://schemas.microsoft.com/office/drawing/2014/main" id="{906836BB-0682-B2D6-DCA3-011B43730824}"/>
                </a:ext>
              </a:extLst>
            </p:cNvPr>
            <p:cNvCxnSpPr>
              <a:cxnSpLocks/>
            </p:cNvCxnSpPr>
            <p:nvPr/>
          </p:nvCxnSpPr>
          <p:spPr>
            <a:xfrm>
              <a:off x="8950525" y="5538574"/>
              <a:ext cx="1" cy="314051"/>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grpSp>
      <p:grpSp>
        <p:nvGrpSpPr>
          <p:cNvPr id="90" name="Group 89">
            <a:extLst>
              <a:ext uri="{FF2B5EF4-FFF2-40B4-BE49-F238E27FC236}">
                <a16:creationId xmlns:a16="http://schemas.microsoft.com/office/drawing/2014/main" id="{AADCD0AF-ED73-24C0-2B79-13D7B3230118}"/>
              </a:ext>
              <a:ext uri="{C183D7F6-B498-43B3-948B-1728B52AA6E4}">
                <adec:decorative xmlns:adec="http://schemas.microsoft.com/office/drawing/2017/decorative" val="1"/>
              </a:ext>
            </a:extLst>
          </p:cNvPr>
          <p:cNvGrpSpPr/>
          <p:nvPr/>
        </p:nvGrpSpPr>
        <p:grpSpPr>
          <a:xfrm>
            <a:off x="1319400" y="3518070"/>
            <a:ext cx="6800850" cy="369094"/>
            <a:chOff x="1319400" y="3518070"/>
            <a:chExt cx="6800850" cy="369094"/>
          </a:xfrm>
        </p:grpSpPr>
        <p:cxnSp>
          <p:nvCxnSpPr>
            <p:cNvPr id="71" name="Straight Arrow Connector 94">
              <a:extLst>
                <a:ext uri="{FF2B5EF4-FFF2-40B4-BE49-F238E27FC236}">
                  <a16:creationId xmlns:a16="http://schemas.microsoft.com/office/drawing/2014/main" id="{E91ABFBC-7D31-6D65-F79B-14D4F6BC4D19}"/>
                </a:ext>
              </a:extLst>
            </p:cNvPr>
            <p:cNvCxnSpPr>
              <a:cxnSpLocks/>
            </p:cNvCxnSpPr>
            <p:nvPr/>
          </p:nvCxnSpPr>
          <p:spPr>
            <a:xfrm>
              <a:off x="1319400" y="3518070"/>
              <a:ext cx="0" cy="369094"/>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94">
              <a:extLst>
                <a:ext uri="{FF2B5EF4-FFF2-40B4-BE49-F238E27FC236}">
                  <a16:creationId xmlns:a16="http://schemas.microsoft.com/office/drawing/2014/main" id="{70B541A2-F58A-3188-54BA-9C99F3890C3C}"/>
                </a:ext>
              </a:extLst>
            </p:cNvPr>
            <p:cNvCxnSpPr>
              <a:cxnSpLocks/>
            </p:cNvCxnSpPr>
            <p:nvPr/>
          </p:nvCxnSpPr>
          <p:spPr>
            <a:xfrm>
              <a:off x="4367400" y="3518070"/>
              <a:ext cx="0" cy="369094"/>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94">
              <a:extLst>
                <a:ext uri="{FF2B5EF4-FFF2-40B4-BE49-F238E27FC236}">
                  <a16:creationId xmlns:a16="http://schemas.microsoft.com/office/drawing/2014/main" id="{C7D85384-76AB-DAD6-5CA2-B7668CF7B03B}"/>
                </a:ext>
              </a:extLst>
            </p:cNvPr>
            <p:cNvCxnSpPr>
              <a:cxnSpLocks/>
            </p:cNvCxnSpPr>
            <p:nvPr/>
          </p:nvCxnSpPr>
          <p:spPr>
            <a:xfrm>
              <a:off x="8120250" y="3518070"/>
              <a:ext cx="0" cy="369094"/>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grpSp>
      <p:cxnSp>
        <p:nvCxnSpPr>
          <p:cNvPr id="14" name="Straight Arrow Connector 94">
            <a:extLst>
              <a:ext uri="{FF2B5EF4-FFF2-40B4-BE49-F238E27FC236}">
                <a16:creationId xmlns:a16="http://schemas.microsoft.com/office/drawing/2014/main" id="{D1144410-C67B-27CA-94BB-5A2FEA895746}"/>
              </a:ext>
              <a:ext uri="{C183D7F6-B498-43B3-948B-1728B52AA6E4}">
                <adec:decorative xmlns:adec="http://schemas.microsoft.com/office/drawing/2017/decorative" val="1"/>
              </a:ext>
            </a:extLst>
          </p:cNvPr>
          <p:cNvCxnSpPr>
            <a:cxnSpLocks/>
            <a:stCxn id="26" idx="2"/>
            <a:endCxn id="13" idx="0"/>
          </p:cNvCxnSpPr>
          <p:nvPr/>
        </p:nvCxnSpPr>
        <p:spPr>
          <a:xfrm>
            <a:off x="6096000" y="1779345"/>
            <a:ext cx="1" cy="428158"/>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E8F4D17C-1D54-0FEE-5193-67893B02BCF5}"/>
              </a:ext>
            </a:extLst>
          </p:cNvPr>
          <p:cNvSpPr>
            <a:spLocks noGrp="1"/>
          </p:cNvSpPr>
          <p:nvPr>
            <p:ph type="title"/>
          </p:nvPr>
        </p:nvSpPr>
        <p:spPr/>
        <p:txBody>
          <a:bodyPr/>
          <a:lstStyle/>
          <a:p>
            <a:r>
              <a:rPr lang="en-US"/>
              <a:t>Question answering process</a:t>
            </a:r>
          </a:p>
        </p:txBody>
      </p:sp>
      <p:sp>
        <p:nvSpPr>
          <p:cNvPr id="26" name="Rectangle: Rounded Corners 12">
            <a:extLst>
              <a:ext uri="{FF2B5EF4-FFF2-40B4-BE49-F238E27FC236}">
                <a16:creationId xmlns:a16="http://schemas.microsoft.com/office/drawing/2014/main" id="{434B2E8E-EE47-BC4E-2461-7BE9C04D55B8}"/>
              </a:ext>
            </a:extLst>
          </p:cNvPr>
          <p:cNvSpPr/>
          <p:nvPr/>
        </p:nvSpPr>
        <p:spPr bwMode="auto">
          <a:xfrm>
            <a:off x="609600" y="1436688"/>
            <a:ext cx="10972800" cy="342657"/>
          </a:xfrm>
          <a:prstGeom prst="roundRect">
            <a:avLst>
              <a:gd name="adj" fmla="val 7485"/>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latin typeface="Segoe UI Semibold"/>
                <a:ea typeface="+mn-ea"/>
                <a:cs typeface="Segoe UI" pitchFamily="34" charset="0"/>
              </a:rPr>
              <a:t>User Question</a:t>
            </a:r>
          </a:p>
        </p:txBody>
      </p:sp>
      <p:grpSp>
        <p:nvGrpSpPr>
          <p:cNvPr id="83" name="Group 82" descr="Question Classification">
            <a:extLst>
              <a:ext uri="{FF2B5EF4-FFF2-40B4-BE49-F238E27FC236}">
                <a16:creationId xmlns:a16="http://schemas.microsoft.com/office/drawing/2014/main" id="{1B1A74D1-A5A6-1985-C15B-C6D95DCFDB8A}"/>
              </a:ext>
            </a:extLst>
          </p:cNvPr>
          <p:cNvGrpSpPr/>
          <p:nvPr/>
        </p:nvGrpSpPr>
        <p:grpSpPr>
          <a:xfrm>
            <a:off x="609600" y="2073603"/>
            <a:ext cx="10972800" cy="612085"/>
            <a:chOff x="609600" y="1959496"/>
            <a:chExt cx="10972800" cy="612085"/>
          </a:xfrm>
        </p:grpSpPr>
        <p:sp>
          <p:nvSpPr>
            <p:cNvPr id="12" name="Rectangle: Rounded Corners 3">
              <a:extLst>
                <a:ext uri="{FF2B5EF4-FFF2-40B4-BE49-F238E27FC236}">
                  <a16:creationId xmlns:a16="http://schemas.microsoft.com/office/drawing/2014/main" id="{9890DD76-5C9B-3480-26F0-DEF2BB66D1C8}"/>
                </a:ext>
                <a:ext uri="{C183D7F6-B498-43B3-948B-1728B52AA6E4}">
                  <adec:decorative xmlns:adec="http://schemas.microsoft.com/office/drawing/2017/decorative" val="1"/>
                </a:ext>
              </a:extLst>
            </p:cNvPr>
            <p:cNvSpPr/>
            <p:nvPr/>
          </p:nvSpPr>
          <p:spPr bwMode="auto">
            <a:xfrm>
              <a:off x="609600" y="1959496"/>
              <a:ext cx="10972800" cy="612085"/>
            </a:xfrm>
            <a:prstGeom prst="roundRect">
              <a:avLst>
                <a:gd name="adj" fmla="val 3938"/>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0" rIns="182838" bIns="146270"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FD986795-B16C-6002-52D5-EE960267D017}"/>
                </a:ext>
              </a:extLst>
            </p:cNvPr>
            <p:cNvSpPr/>
            <p:nvPr/>
          </p:nvSpPr>
          <p:spPr bwMode="auto">
            <a:xfrm>
              <a:off x="890492" y="2093396"/>
              <a:ext cx="10411017" cy="342657"/>
            </a:xfrm>
            <a:prstGeom prst="roundRect">
              <a:avLst>
                <a:gd name="adj" fmla="val 7485"/>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latin typeface="Segoe UI Semibold"/>
                  <a:ea typeface="+mn-ea"/>
                  <a:cs typeface="Segoe UI" pitchFamily="34" charset="0"/>
                </a:rPr>
                <a:t>Question Classification</a:t>
              </a:r>
            </a:p>
          </p:txBody>
        </p:sp>
        <p:pic>
          <p:nvPicPr>
            <p:cNvPr id="15" name="Grafik 113">
              <a:extLst>
                <a:ext uri="{FF2B5EF4-FFF2-40B4-BE49-F238E27FC236}">
                  <a16:creationId xmlns:a16="http://schemas.microsoft.com/office/drawing/2014/main" id="{399EC2F3-4336-3945-A207-A029665999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4533" y="2045077"/>
              <a:ext cx="440922" cy="440922"/>
            </a:xfrm>
            <a:prstGeom prst="rect">
              <a:avLst/>
            </a:prstGeom>
          </p:spPr>
        </p:pic>
      </p:grpSp>
      <p:grpSp>
        <p:nvGrpSpPr>
          <p:cNvPr id="40" name="Group 39" descr="Owners Manuals&#10;Component Descriptions&#10;Technical Data (VMDS)&#10;">
            <a:extLst>
              <a:ext uri="{FF2B5EF4-FFF2-40B4-BE49-F238E27FC236}">
                <a16:creationId xmlns:a16="http://schemas.microsoft.com/office/drawing/2014/main" id="{A138CC63-AE9A-9F32-867A-8DD395C9FE1C}"/>
              </a:ext>
            </a:extLst>
          </p:cNvPr>
          <p:cNvGrpSpPr/>
          <p:nvPr/>
        </p:nvGrpSpPr>
        <p:grpSpPr>
          <a:xfrm>
            <a:off x="610511" y="2979946"/>
            <a:ext cx="10970978" cy="679174"/>
            <a:chOff x="610511" y="2938409"/>
            <a:chExt cx="10970978" cy="679174"/>
          </a:xfrm>
        </p:grpSpPr>
        <p:sp>
          <p:nvSpPr>
            <p:cNvPr id="22" name="Rectangle: Rounded Corners 1">
              <a:extLst>
                <a:ext uri="{FF2B5EF4-FFF2-40B4-BE49-F238E27FC236}">
                  <a16:creationId xmlns:a16="http://schemas.microsoft.com/office/drawing/2014/main" id="{00ACA091-84E9-3E7E-6D6D-3E77FC89E187}"/>
                </a:ext>
                <a:ext uri="{C183D7F6-B498-43B3-948B-1728B52AA6E4}">
                  <adec:decorative xmlns:adec="http://schemas.microsoft.com/office/drawing/2017/decorative" val="1"/>
                </a:ext>
              </a:extLst>
            </p:cNvPr>
            <p:cNvSpPr/>
            <p:nvPr/>
          </p:nvSpPr>
          <p:spPr bwMode="auto">
            <a:xfrm>
              <a:off x="610511" y="2938409"/>
              <a:ext cx="10970978" cy="679174"/>
            </a:xfrm>
            <a:prstGeom prst="roundRect">
              <a:avLst>
                <a:gd name="adj" fmla="val 3938"/>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0" rIns="182838" bIns="146270"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Graphic 104">
              <a:extLst>
                <a:ext uri="{FF2B5EF4-FFF2-40B4-BE49-F238E27FC236}">
                  <a16:creationId xmlns:a16="http://schemas.microsoft.com/office/drawing/2014/main" id="{8226BB0A-6E12-2EBD-3344-A54EB7C108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75002" y="3057534"/>
              <a:ext cx="440922" cy="440924"/>
            </a:xfrm>
            <a:prstGeom prst="rect">
              <a:avLst/>
            </a:prstGeom>
          </p:spPr>
        </p:pic>
        <p:sp>
          <p:nvSpPr>
            <p:cNvPr id="23" name="Rectangle: Rounded Corners 16">
              <a:extLst>
                <a:ext uri="{FF2B5EF4-FFF2-40B4-BE49-F238E27FC236}">
                  <a16:creationId xmlns:a16="http://schemas.microsoft.com/office/drawing/2014/main" id="{0C75A1EC-5E1C-E9F4-F1C4-38DBD272B1F7}"/>
                </a:ext>
              </a:extLst>
            </p:cNvPr>
            <p:cNvSpPr/>
            <p:nvPr/>
          </p:nvSpPr>
          <p:spPr bwMode="auto">
            <a:xfrm>
              <a:off x="981075" y="3106668"/>
              <a:ext cx="2240436" cy="3426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ea typeface="+mn-ea"/>
                  <a:cs typeface="Segoe UI"/>
                </a:rPr>
                <a:t>Owners Manuals</a:t>
              </a:r>
            </a:p>
          </p:txBody>
        </p:sp>
        <p:sp>
          <p:nvSpPr>
            <p:cNvPr id="27" name="Rectangle: Rounded Corners 16">
              <a:extLst>
                <a:ext uri="{FF2B5EF4-FFF2-40B4-BE49-F238E27FC236}">
                  <a16:creationId xmlns:a16="http://schemas.microsoft.com/office/drawing/2014/main" id="{A793081F-45F6-ADAF-439A-D1F8F2A87AD5}"/>
                </a:ext>
              </a:extLst>
            </p:cNvPr>
            <p:cNvSpPr/>
            <p:nvPr/>
          </p:nvSpPr>
          <p:spPr bwMode="auto">
            <a:xfrm>
              <a:off x="7687936" y="3106668"/>
              <a:ext cx="3167244" cy="3426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ea typeface="+mn-ea"/>
                  <a:cs typeface="Segoe UI" pitchFamily="34" charset="0"/>
                </a:rPr>
                <a:t>Technical Data (VMDS)</a:t>
              </a:r>
            </a:p>
          </p:txBody>
        </p:sp>
        <p:sp>
          <p:nvSpPr>
            <p:cNvPr id="30" name="Rectangle: Rounded Corners 16">
              <a:extLst>
                <a:ext uri="{FF2B5EF4-FFF2-40B4-BE49-F238E27FC236}">
                  <a16:creationId xmlns:a16="http://schemas.microsoft.com/office/drawing/2014/main" id="{37EF9795-AB53-EC05-4355-EF70CE778AAF}"/>
                </a:ext>
              </a:extLst>
            </p:cNvPr>
            <p:cNvSpPr/>
            <p:nvPr/>
          </p:nvSpPr>
          <p:spPr bwMode="auto">
            <a:xfrm>
              <a:off x="4030032" y="3106668"/>
              <a:ext cx="3167244" cy="3426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ea typeface="+mn-ea"/>
                  <a:cs typeface="Segoe UI" pitchFamily="34" charset="0"/>
                </a:rPr>
                <a:t>Component Descriptions</a:t>
              </a:r>
            </a:p>
          </p:txBody>
        </p:sp>
        <p:pic>
          <p:nvPicPr>
            <p:cNvPr id="31" name="Grafik 113">
              <a:extLst>
                <a:ext uri="{FF2B5EF4-FFF2-40B4-BE49-F238E27FC236}">
                  <a16:creationId xmlns:a16="http://schemas.microsoft.com/office/drawing/2014/main" id="{03B2F898-2703-25D6-3CCD-36D4B2A212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9063" y="3057535"/>
              <a:ext cx="440922" cy="440922"/>
            </a:xfrm>
            <a:prstGeom prst="rect">
              <a:avLst/>
            </a:prstGeom>
          </p:spPr>
        </p:pic>
        <p:pic>
          <p:nvPicPr>
            <p:cNvPr id="34" name="Grafik 113">
              <a:extLst>
                <a:ext uri="{FF2B5EF4-FFF2-40B4-BE49-F238E27FC236}">
                  <a16:creationId xmlns:a16="http://schemas.microsoft.com/office/drawing/2014/main" id="{C27E88A6-579E-9DF6-DB9E-BE9D80FCF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4266" y="3057535"/>
              <a:ext cx="440922" cy="440922"/>
            </a:xfrm>
            <a:prstGeom prst="rect">
              <a:avLst/>
            </a:prstGeom>
          </p:spPr>
        </p:pic>
      </p:grpSp>
      <p:grpSp>
        <p:nvGrpSpPr>
          <p:cNvPr id="92" name="Group 91">
            <a:extLst>
              <a:ext uri="{FF2B5EF4-FFF2-40B4-BE49-F238E27FC236}">
                <a16:creationId xmlns:a16="http://schemas.microsoft.com/office/drawing/2014/main" id="{6C5218DE-AE35-7DD2-4AEB-6C08900C6769}"/>
              </a:ext>
              <a:ext uri="{C183D7F6-B498-43B3-948B-1728B52AA6E4}">
                <adec:decorative xmlns:adec="http://schemas.microsoft.com/office/drawing/2017/decorative" val="1"/>
              </a:ext>
            </a:extLst>
          </p:cNvPr>
          <p:cNvGrpSpPr/>
          <p:nvPr/>
        </p:nvGrpSpPr>
        <p:grpSpPr>
          <a:xfrm>
            <a:off x="2664431" y="2551534"/>
            <a:ext cx="6863138" cy="314051"/>
            <a:chOff x="2664431" y="2551534"/>
            <a:chExt cx="6863138" cy="314051"/>
          </a:xfrm>
        </p:grpSpPr>
        <p:cxnSp>
          <p:nvCxnSpPr>
            <p:cNvPr id="41" name="Straight Arrow Connector 94">
              <a:extLst>
                <a:ext uri="{FF2B5EF4-FFF2-40B4-BE49-F238E27FC236}">
                  <a16:creationId xmlns:a16="http://schemas.microsoft.com/office/drawing/2014/main" id="{CCA5C999-A3AB-6373-84DE-66BBA987686F}"/>
                </a:ext>
              </a:extLst>
            </p:cNvPr>
            <p:cNvCxnSpPr>
              <a:cxnSpLocks/>
            </p:cNvCxnSpPr>
            <p:nvPr/>
          </p:nvCxnSpPr>
          <p:spPr>
            <a:xfrm>
              <a:off x="6095999" y="2551534"/>
              <a:ext cx="1" cy="314051"/>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94">
              <a:extLst>
                <a:ext uri="{FF2B5EF4-FFF2-40B4-BE49-F238E27FC236}">
                  <a16:creationId xmlns:a16="http://schemas.microsoft.com/office/drawing/2014/main" id="{7433FFF5-F899-E15E-8B86-F03A60DC972B}"/>
                </a:ext>
              </a:extLst>
            </p:cNvPr>
            <p:cNvCxnSpPr>
              <a:cxnSpLocks/>
            </p:cNvCxnSpPr>
            <p:nvPr/>
          </p:nvCxnSpPr>
          <p:spPr>
            <a:xfrm>
              <a:off x="9527568" y="2551534"/>
              <a:ext cx="1" cy="314051"/>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94">
              <a:extLst>
                <a:ext uri="{FF2B5EF4-FFF2-40B4-BE49-F238E27FC236}">
                  <a16:creationId xmlns:a16="http://schemas.microsoft.com/office/drawing/2014/main" id="{A9B41D8C-1A79-5FAB-35B3-B8A091122724}"/>
                </a:ext>
              </a:extLst>
            </p:cNvPr>
            <p:cNvCxnSpPr>
              <a:cxnSpLocks/>
            </p:cNvCxnSpPr>
            <p:nvPr/>
          </p:nvCxnSpPr>
          <p:spPr>
            <a:xfrm>
              <a:off x="2664431" y="2551534"/>
              <a:ext cx="1" cy="314051"/>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grpSp>
      <p:grpSp>
        <p:nvGrpSpPr>
          <p:cNvPr id="87" name="Group 86" descr="Extract metadata from the request body&#10;">
            <a:extLst>
              <a:ext uri="{FF2B5EF4-FFF2-40B4-BE49-F238E27FC236}">
                <a16:creationId xmlns:a16="http://schemas.microsoft.com/office/drawing/2014/main" id="{6D1D9265-F96D-F815-88EE-51E68553D27B}"/>
              </a:ext>
            </a:extLst>
          </p:cNvPr>
          <p:cNvGrpSpPr/>
          <p:nvPr/>
        </p:nvGrpSpPr>
        <p:grpSpPr>
          <a:xfrm>
            <a:off x="633812" y="3953378"/>
            <a:ext cx="5317726" cy="1684851"/>
            <a:chOff x="633812" y="3953378"/>
            <a:chExt cx="5317726" cy="1684851"/>
          </a:xfrm>
        </p:grpSpPr>
        <p:sp>
          <p:nvSpPr>
            <p:cNvPr id="63" name="Rectangle: Rounded Corners 2">
              <a:extLst>
                <a:ext uri="{FF2B5EF4-FFF2-40B4-BE49-F238E27FC236}">
                  <a16:creationId xmlns:a16="http://schemas.microsoft.com/office/drawing/2014/main" id="{8D693B69-6739-DE38-B86B-A04D9F5C52CF}"/>
                </a:ext>
                <a:ext uri="{C183D7F6-B498-43B3-948B-1728B52AA6E4}">
                  <adec:decorative xmlns:adec="http://schemas.microsoft.com/office/drawing/2017/decorative" val="1"/>
                </a:ext>
              </a:extLst>
            </p:cNvPr>
            <p:cNvSpPr/>
            <p:nvPr/>
          </p:nvSpPr>
          <p:spPr bwMode="auto">
            <a:xfrm>
              <a:off x="633812" y="3953378"/>
              <a:ext cx="5317726" cy="1684851"/>
            </a:xfrm>
            <a:prstGeom prst="roundRect">
              <a:avLst>
                <a:gd name="adj" fmla="val 3938"/>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0" rIns="182838" bIns="146270"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16" descr="Extract metadata from the request body&#10;">
              <a:extLst>
                <a:ext uri="{FF2B5EF4-FFF2-40B4-BE49-F238E27FC236}">
                  <a16:creationId xmlns:a16="http://schemas.microsoft.com/office/drawing/2014/main" id="{187E7F41-04B6-19C2-E790-CB6DEC870FCE}"/>
                </a:ext>
              </a:extLst>
            </p:cNvPr>
            <p:cNvSpPr/>
            <p:nvPr/>
          </p:nvSpPr>
          <p:spPr bwMode="auto">
            <a:xfrm>
              <a:off x="857540" y="3996683"/>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ea typeface="+mn-ea"/>
                  <a:cs typeface="Segoe UI" pitchFamily="34" charset="0"/>
                </a:rPr>
                <a:t>Extract metadata from the request body</a:t>
              </a:r>
            </a:p>
          </p:txBody>
        </p:sp>
        <p:sp>
          <p:nvSpPr>
            <p:cNvPr id="46" name="Rectangle: Rounded Corners 16">
              <a:extLst>
                <a:ext uri="{FF2B5EF4-FFF2-40B4-BE49-F238E27FC236}">
                  <a16:creationId xmlns:a16="http://schemas.microsoft.com/office/drawing/2014/main" id="{44C9568F-6097-7C5E-2CED-AA67D02107CC}"/>
                </a:ext>
              </a:extLst>
            </p:cNvPr>
            <p:cNvSpPr/>
            <p:nvPr/>
          </p:nvSpPr>
          <p:spPr bwMode="auto">
            <a:xfrm>
              <a:off x="857540" y="4435542"/>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ea typeface="+mn-ea"/>
                  <a:cs typeface="Segoe UI" pitchFamily="34" charset="0"/>
                </a:rPr>
                <a:t>Filtering of chunks</a:t>
              </a:r>
            </a:p>
          </p:txBody>
        </p:sp>
        <p:sp>
          <p:nvSpPr>
            <p:cNvPr id="47" name="Rectangle: Rounded Corners 16">
              <a:extLst>
                <a:ext uri="{FF2B5EF4-FFF2-40B4-BE49-F238E27FC236}">
                  <a16:creationId xmlns:a16="http://schemas.microsoft.com/office/drawing/2014/main" id="{EA542EDD-6FE4-2F68-F76E-44EC9D0186B3}"/>
                </a:ext>
              </a:extLst>
            </p:cNvPr>
            <p:cNvSpPr/>
            <p:nvPr/>
          </p:nvSpPr>
          <p:spPr bwMode="auto">
            <a:xfrm>
              <a:off x="857540" y="4874401"/>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ea typeface="+mn-ea"/>
                  <a:cs typeface="Segoe UI" pitchFamily="34" charset="0"/>
                </a:rPr>
                <a:t>Ranking of chunks</a:t>
              </a:r>
            </a:p>
          </p:txBody>
        </p:sp>
        <p:sp>
          <p:nvSpPr>
            <p:cNvPr id="49" name="Rectangle: Rounded Corners 16">
              <a:extLst>
                <a:ext uri="{FF2B5EF4-FFF2-40B4-BE49-F238E27FC236}">
                  <a16:creationId xmlns:a16="http://schemas.microsoft.com/office/drawing/2014/main" id="{30D1C376-A3ED-5E2A-D152-9C6570B9C3E4}"/>
                </a:ext>
              </a:extLst>
            </p:cNvPr>
            <p:cNvSpPr/>
            <p:nvPr/>
          </p:nvSpPr>
          <p:spPr bwMode="auto">
            <a:xfrm>
              <a:off x="981075" y="5307526"/>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chemeClr val="accent1"/>
                  </a:solidFill>
                  <a:effectLst/>
                  <a:uLnTx/>
                  <a:uFillTx/>
                  <a:ea typeface="+mn-ea"/>
                  <a:cs typeface="Segoe UI" pitchFamily="34" charset="0"/>
                </a:rPr>
                <a:t>Create generative answer</a:t>
              </a:r>
            </a:p>
          </p:txBody>
        </p:sp>
        <p:pic>
          <p:nvPicPr>
            <p:cNvPr id="64" name="Grafik 63">
              <a:extLst>
                <a:ext uri="{FF2B5EF4-FFF2-40B4-BE49-F238E27FC236}">
                  <a16:creationId xmlns:a16="http://schemas.microsoft.com/office/drawing/2014/main" id="{B56484E2-B2A7-33FB-1C3A-114D78A94C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2425" y="4455328"/>
              <a:ext cx="269938" cy="269938"/>
            </a:xfrm>
            <a:prstGeom prst="rect">
              <a:avLst/>
            </a:prstGeom>
          </p:spPr>
        </p:pic>
        <p:pic>
          <p:nvPicPr>
            <p:cNvPr id="69" name="Grafik 63">
              <a:extLst>
                <a:ext uri="{FF2B5EF4-FFF2-40B4-BE49-F238E27FC236}">
                  <a16:creationId xmlns:a16="http://schemas.microsoft.com/office/drawing/2014/main" id="{478DE38D-343B-6CBB-09D7-DE3B6DC836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2425" y="4896653"/>
              <a:ext cx="269938" cy="269938"/>
            </a:xfrm>
            <a:prstGeom prst="rect">
              <a:avLst/>
            </a:prstGeom>
          </p:spPr>
        </p:pic>
      </p:grpSp>
      <p:grpSp>
        <p:nvGrpSpPr>
          <p:cNvPr id="89" name="Group 88" descr="Replace model and class names (masking)&#10;">
            <a:extLst>
              <a:ext uri="{FF2B5EF4-FFF2-40B4-BE49-F238E27FC236}">
                <a16:creationId xmlns:a16="http://schemas.microsoft.com/office/drawing/2014/main" id="{9AEB9CF5-012B-1D78-E53B-2F9770B9321D}"/>
              </a:ext>
            </a:extLst>
          </p:cNvPr>
          <p:cNvGrpSpPr/>
          <p:nvPr/>
        </p:nvGrpSpPr>
        <p:grpSpPr>
          <a:xfrm>
            <a:off x="6291662" y="3953378"/>
            <a:ext cx="5317726" cy="1684851"/>
            <a:chOff x="6291662" y="3953378"/>
            <a:chExt cx="5317726" cy="1684851"/>
          </a:xfrm>
        </p:grpSpPr>
        <p:sp>
          <p:nvSpPr>
            <p:cNvPr id="65" name="Rectangle: Rounded Corners 2">
              <a:extLst>
                <a:ext uri="{FF2B5EF4-FFF2-40B4-BE49-F238E27FC236}">
                  <a16:creationId xmlns:a16="http://schemas.microsoft.com/office/drawing/2014/main" id="{CE7DF5CD-7ACC-5955-21BE-DEB56D2D7925}"/>
                </a:ext>
                <a:ext uri="{C183D7F6-B498-43B3-948B-1728B52AA6E4}">
                  <adec:decorative xmlns:adec="http://schemas.microsoft.com/office/drawing/2017/decorative" val="1"/>
                </a:ext>
              </a:extLst>
            </p:cNvPr>
            <p:cNvSpPr/>
            <p:nvPr/>
          </p:nvSpPr>
          <p:spPr bwMode="auto">
            <a:xfrm>
              <a:off x="6291662" y="3953378"/>
              <a:ext cx="5317726" cy="1684851"/>
            </a:xfrm>
            <a:prstGeom prst="roundRect">
              <a:avLst>
                <a:gd name="adj" fmla="val 3938"/>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0" rIns="182838" bIns="146270"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16">
              <a:extLst>
                <a:ext uri="{FF2B5EF4-FFF2-40B4-BE49-F238E27FC236}">
                  <a16:creationId xmlns:a16="http://schemas.microsoft.com/office/drawing/2014/main" id="{4E66D5CE-B6B5-19EB-B24E-F403C14CABB0}"/>
                </a:ext>
              </a:extLst>
            </p:cNvPr>
            <p:cNvSpPr/>
            <p:nvPr/>
          </p:nvSpPr>
          <p:spPr bwMode="auto">
            <a:xfrm>
              <a:off x="6515390" y="3996683"/>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ea typeface="+mn-ea"/>
                  <a:cs typeface="Segoe UI" pitchFamily="34" charset="0"/>
                </a:rPr>
                <a:t>Replace model and class names (masking)</a:t>
              </a:r>
            </a:p>
          </p:txBody>
        </p:sp>
        <p:sp>
          <p:nvSpPr>
            <p:cNvPr id="54" name="Rectangle: Rounded Corners 16">
              <a:extLst>
                <a:ext uri="{FF2B5EF4-FFF2-40B4-BE49-F238E27FC236}">
                  <a16:creationId xmlns:a16="http://schemas.microsoft.com/office/drawing/2014/main" id="{5638E9CA-44D0-FD25-667A-3D4383464648}"/>
                </a:ext>
              </a:extLst>
            </p:cNvPr>
            <p:cNvSpPr/>
            <p:nvPr/>
          </p:nvSpPr>
          <p:spPr bwMode="auto">
            <a:xfrm>
              <a:off x="6515390" y="4259998"/>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ea typeface="+mn-ea"/>
                  <a:cs typeface="Segoe UI" pitchFamily="34" charset="0"/>
                </a:rPr>
                <a:t>Identify relevant columns</a:t>
              </a:r>
            </a:p>
          </p:txBody>
        </p:sp>
        <p:sp>
          <p:nvSpPr>
            <p:cNvPr id="55" name="Rectangle: Rounded Corners 16">
              <a:extLst>
                <a:ext uri="{FF2B5EF4-FFF2-40B4-BE49-F238E27FC236}">
                  <a16:creationId xmlns:a16="http://schemas.microsoft.com/office/drawing/2014/main" id="{C7EFFEF1-3DDF-6266-331A-7A29B8EB5A94}"/>
                </a:ext>
              </a:extLst>
            </p:cNvPr>
            <p:cNvSpPr/>
            <p:nvPr/>
          </p:nvSpPr>
          <p:spPr bwMode="auto">
            <a:xfrm>
              <a:off x="6515390" y="4523313"/>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chemeClr val="accent1"/>
                  </a:solidFill>
                  <a:effectLst/>
                  <a:uLnTx/>
                  <a:uFillTx/>
                  <a:ea typeface="+mn-ea"/>
                  <a:cs typeface="Segoe UI" pitchFamily="34" charset="0"/>
                </a:rPr>
                <a:t>Build SQL Statement (Codex)</a:t>
              </a:r>
            </a:p>
          </p:txBody>
        </p:sp>
        <p:sp>
          <p:nvSpPr>
            <p:cNvPr id="56" name="Rectangle: Rounded Corners 16">
              <a:extLst>
                <a:ext uri="{FF2B5EF4-FFF2-40B4-BE49-F238E27FC236}">
                  <a16:creationId xmlns:a16="http://schemas.microsoft.com/office/drawing/2014/main" id="{6A5FBFEF-3A06-F617-E6C9-0B51A0070DCF}"/>
                </a:ext>
              </a:extLst>
            </p:cNvPr>
            <p:cNvSpPr/>
            <p:nvPr/>
          </p:nvSpPr>
          <p:spPr bwMode="auto">
            <a:xfrm>
              <a:off x="6515390" y="4786628"/>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ea typeface="+mn-ea"/>
                  <a:cs typeface="Segoe UI" pitchFamily="34" charset="0"/>
                </a:rPr>
                <a:t>SQL Post-Processing</a:t>
              </a:r>
            </a:p>
          </p:txBody>
        </p:sp>
        <p:sp>
          <p:nvSpPr>
            <p:cNvPr id="57" name="Rectangle: Rounded Corners 16">
              <a:extLst>
                <a:ext uri="{FF2B5EF4-FFF2-40B4-BE49-F238E27FC236}">
                  <a16:creationId xmlns:a16="http://schemas.microsoft.com/office/drawing/2014/main" id="{93C0A190-E360-001E-53C3-D7E0E9D89A6B}"/>
                </a:ext>
              </a:extLst>
            </p:cNvPr>
            <p:cNvSpPr/>
            <p:nvPr/>
          </p:nvSpPr>
          <p:spPr bwMode="auto">
            <a:xfrm>
              <a:off x="6515390" y="5049943"/>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ea typeface="+mn-ea"/>
                  <a:cs typeface="Segoe UI" pitchFamily="34" charset="0"/>
                </a:rPr>
                <a:t>Query SQL Database</a:t>
              </a:r>
            </a:p>
          </p:txBody>
        </p:sp>
        <p:sp>
          <p:nvSpPr>
            <p:cNvPr id="58" name="Rectangle: Rounded Corners 16">
              <a:extLst>
                <a:ext uri="{FF2B5EF4-FFF2-40B4-BE49-F238E27FC236}">
                  <a16:creationId xmlns:a16="http://schemas.microsoft.com/office/drawing/2014/main" id="{266F4874-D1D8-4F9B-3AB8-9FC018393FAF}"/>
                </a:ext>
              </a:extLst>
            </p:cNvPr>
            <p:cNvSpPr/>
            <p:nvPr/>
          </p:nvSpPr>
          <p:spPr bwMode="auto">
            <a:xfrm>
              <a:off x="6515390" y="5313260"/>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1" u="none" strike="noStrike" kern="0" cap="none" spc="-50" normalizeH="0" baseline="0" noProof="0">
                  <a:ln w="3175">
                    <a:noFill/>
                  </a:ln>
                  <a:solidFill>
                    <a:schemeClr val="accent1"/>
                  </a:solidFill>
                  <a:effectLst/>
                  <a:uLnTx/>
                  <a:uFillTx/>
                  <a:ea typeface="+mn-ea"/>
                  <a:cs typeface="Segoe UI" pitchFamily="34" charset="0"/>
                </a:rPr>
                <a:t>Generate textual output</a:t>
              </a:r>
            </a:p>
          </p:txBody>
        </p:sp>
        <p:pic>
          <p:nvPicPr>
            <p:cNvPr id="59" name="Grafik 58">
              <a:extLst>
                <a:ext uri="{FF2B5EF4-FFF2-40B4-BE49-F238E27FC236}">
                  <a16:creationId xmlns:a16="http://schemas.microsoft.com/office/drawing/2014/main" id="{1124077E-88EA-A2BB-CBF0-23C0D0C3AE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0353" y="4291986"/>
              <a:ext cx="213335" cy="213335"/>
            </a:xfrm>
            <a:prstGeom prst="rect">
              <a:avLst/>
            </a:prstGeom>
          </p:spPr>
        </p:pic>
        <p:pic>
          <p:nvPicPr>
            <p:cNvPr id="60" name="Graphic 104">
              <a:extLst>
                <a:ext uri="{FF2B5EF4-FFF2-40B4-BE49-F238E27FC236}">
                  <a16:creationId xmlns:a16="http://schemas.microsoft.com/office/drawing/2014/main" id="{67FEB782-7209-C001-C0C5-EDFE2EEFCA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3271" y="5105188"/>
              <a:ext cx="213174" cy="213175"/>
            </a:xfrm>
            <a:prstGeom prst="rect">
              <a:avLst/>
            </a:prstGeom>
          </p:spPr>
        </p:pic>
      </p:grpSp>
      <p:sp>
        <p:nvSpPr>
          <p:cNvPr id="80" name="Rectangle: Rounded Corners 12">
            <a:extLst>
              <a:ext uri="{FF2B5EF4-FFF2-40B4-BE49-F238E27FC236}">
                <a16:creationId xmlns:a16="http://schemas.microsoft.com/office/drawing/2014/main" id="{DFCC26AF-0E23-4E7C-1875-3D7AA3167E27}"/>
              </a:ext>
            </a:extLst>
          </p:cNvPr>
          <p:cNvSpPr/>
          <p:nvPr/>
        </p:nvSpPr>
        <p:spPr bwMode="auto">
          <a:xfrm>
            <a:off x="609600" y="5932488"/>
            <a:ext cx="10972800" cy="342657"/>
          </a:xfrm>
          <a:prstGeom prst="roundRect">
            <a:avLst>
              <a:gd name="adj" fmla="val 7485"/>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latin typeface="Segoe UI Semibold"/>
                <a:ea typeface="+mn-ea"/>
                <a:cs typeface="Segoe UI" pitchFamily="34" charset="0"/>
              </a:rPr>
              <a:t>API Response</a:t>
            </a:r>
          </a:p>
        </p:txBody>
      </p:sp>
    </p:spTree>
    <p:extLst>
      <p:ext uri="{BB962C8B-B14F-4D97-AF65-F5344CB8AC3E}">
        <p14:creationId xmlns:p14="http://schemas.microsoft.com/office/powerpoint/2010/main" val="24500129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laptop">
            <a:extLst>
              <a:ext uri="{FF2B5EF4-FFF2-40B4-BE49-F238E27FC236}">
                <a16:creationId xmlns:a16="http://schemas.microsoft.com/office/drawing/2014/main" id="{69FB6567-0ED3-6195-115B-AB8F59721ACF}"/>
              </a:ext>
              <a:ext uri="{C183D7F6-B498-43B3-948B-1728B52AA6E4}">
                <adec:decorative xmlns:adec="http://schemas.microsoft.com/office/drawing/2017/decorative" val="1"/>
              </a:ext>
            </a:extLst>
          </p:cNvPr>
          <p:cNvGrpSpPr/>
          <p:nvPr/>
        </p:nvGrpSpPr>
        <p:grpSpPr>
          <a:xfrm>
            <a:off x="604631" y="4682507"/>
            <a:ext cx="657341" cy="401030"/>
            <a:chOff x="615531" y="1287780"/>
            <a:chExt cx="547784" cy="334192"/>
          </a:xfrm>
        </p:grpSpPr>
        <p:sp>
          <p:nvSpPr>
            <p:cNvPr id="11" name="Rectangle 5">
              <a:extLst>
                <a:ext uri="{FF2B5EF4-FFF2-40B4-BE49-F238E27FC236}">
                  <a16:creationId xmlns:a16="http://schemas.microsoft.com/office/drawing/2014/main" id="{893672F6-F447-237A-E269-052FEC0538C5}"/>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 name="Rectangle 6">
              <a:extLst>
                <a:ext uri="{FF2B5EF4-FFF2-40B4-BE49-F238E27FC236}">
                  <a16:creationId xmlns:a16="http://schemas.microsoft.com/office/drawing/2014/main" id="{40B69ED9-A354-F1B1-5F7A-591AE762EA7E}"/>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3" name="Rectangle 7">
              <a:extLst>
                <a:ext uri="{FF2B5EF4-FFF2-40B4-BE49-F238E27FC236}">
                  <a16:creationId xmlns:a16="http://schemas.microsoft.com/office/drawing/2014/main" id="{7B7076B7-BEE2-F3DA-A60C-36F9EE214D3B}"/>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4" name="Rectangle 8">
              <a:extLst>
                <a:ext uri="{FF2B5EF4-FFF2-40B4-BE49-F238E27FC236}">
                  <a16:creationId xmlns:a16="http://schemas.microsoft.com/office/drawing/2014/main" id="{3650EF97-81DA-871C-B467-77519E303445}"/>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5" name="Freeform 9">
              <a:extLst>
                <a:ext uri="{FF2B5EF4-FFF2-40B4-BE49-F238E27FC236}">
                  <a16:creationId xmlns:a16="http://schemas.microsoft.com/office/drawing/2014/main" id="{1D59ECFA-1A87-ECC9-C8FC-E6770A77214A}"/>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6" name="Freeform 10">
              <a:extLst>
                <a:ext uri="{FF2B5EF4-FFF2-40B4-BE49-F238E27FC236}">
                  <a16:creationId xmlns:a16="http://schemas.microsoft.com/office/drawing/2014/main" id="{E2534EF7-BE97-3F8E-790C-1F8697C69E74}"/>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 name="Freeform 11">
              <a:extLst>
                <a:ext uri="{FF2B5EF4-FFF2-40B4-BE49-F238E27FC236}">
                  <a16:creationId xmlns:a16="http://schemas.microsoft.com/office/drawing/2014/main" id="{99A59DBE-722C-3C11-64B8-6CEA5B71AD45}"/>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8" name="Freeform 12">
              <a:extLst>
                <a:ext uri="{FF2B5EF4-FFF2-40B4-BE49-F238E27FC236}">
                  <a16:creationId xmlns:a16="http://schemas.microsoft.com/office/drawing/2014/main" id="{1AABA136-826C-394C-05BE-7F2B7305E29E}"/>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9" name="Freeform 15">
              <a:extLst>
                <a:ext uri="{FF2B5EF4-FFF2-40B4-BE49-F238E27FC236}">
                  <a16:creationId xmlns:a16="http://schemas.microsoft.com/office/drawing/2014/main" id="{9D1F4D34-0A72-1C64-5B45-5FFE374DDE58}"/>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0" name="Rectangle 18">
              <a:extLst>
                <a:ext uri="{FF2B5EF4-FFF2-40B4-BE49-F238E27FC236}">
                  <a16:creationId xmlns:a16="http://schemas.microsoft.com/office/drawing/2014/main" id="{9BAC0639-9950-9E08-E179-E5DA539A4DF7}"/>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1" name="Rectangle 19">
              <a:extLst>
                <a:ext uri="{FF2B5EF4-FFF2-40B4-BE49-F238E27FC236}">
                  <a16:creationId xmlns:a16="http://schemas.microsoft.com/office/drawing/2014/main" id="{06A38980-6EAC-B256-F636-9D7DEAFAB530}"/>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2" name="Rectangle 20">
              <a:extLst>
                <a:ext uri="{FF2B5EF4-FFF2-40B4-BE49-F238E27FC236}">
                  <a16:creationId xmlns:a16="http://schemas.microsoft.com/office/drawing/2014/main" id="{75C3DF34-70E0-544C-D26E-603AEA27B257}"/>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3" name="Rectangle 21">
              <a:extLst>
                <a:ext uri="{FF2B5EF4-FFF2-40B4-BE49-F238E27FC236}">
                  <a16:creationId xmlns:a16="http://schemas.microsoft.com/office/drawing/2014/main" id="{2C9F67E1-25A3-DEDB-D83D-0721FAE6B94D}"/>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4" name="Rectangle 22">
              <a:extLst>
                <a:ext uri="{FF2B5EF4-FFF2-40B4-BE49-F238E27FC236}">
                  <a16:creationId xmlns:a16="http://schemas.microsoft.com/office/drawing/2014/main" id="{348A18D1-3407-6881-186B-A46440E027EE}"/>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5" name="Rectangle 23">
              <a:extLst>
                <a:ext uri="{FF2B5EF4-FFF2-40B4-BE49-F238E27FC236}">
                  <a16:creationId xmlns:a16="http://schemas.microsoft.com/office/drawing/2014/main" id="{D4332D0C-6F08-FE52-AA9B-C96D456EA562}"/>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6" name="Rectangle 24">
              <a:extLst>
                <a:ext uri="{FF2B5EF4-FFF2-40B4-BE49-F238E27FC236}">
                  <a16:creationId xmlns:a16="http://schemas.microsoft.com/office/drawing/2014/main" id="{B378AC63-FD02-D8AB-8B57-41FEF8B4B8EF}"/>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7" name="Rectangle 25">
              <a:extLst>
                <a:ext uri="{FF2B5EF4-FFF2-40B4-BE49-F238E27FC236}">
                  <a16:creationId xmlns:a16="http://schemas.microsoft.com/office/drawing/2014/main" id="{5F78FF85-ABCA-9277-1E88-8E093BA08A3B}"/>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8" name="Rectangle 26">
              <a:extLst>
                <a:ext uri="{FF2B5EF4-FFF2-40B4-BE49-F238E27FC236}">
                  <a16:creationId xmlns:a16="http://schemas.microsoft.com/office/drawing/2014/main" id="{B0F7B89C-E945-AF49-C6FB-EE3107D3D9BE}"/>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9" name="Rectangle 27">
              <a:extLst>
                <a:ext uri="{FF2B5EF4-FFF2-40B4-BE49-F238E27FC236}">
                  <a16:creationId xmlns:a16="http://schemas.microsoft.com/office/drawing/2014/main" id="{DF7CD5D4-94E3-E3E8-6125-244E283CA248}"/>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grpSp>
        <p:nvGrpSpPr>
          <p:cNvPr id="30" name="shield 2">
            <a:extLst>
              <a:ext uri="{FF2B5EF4-FFF2-40B4-BE49-F238E27FC236}">
                <a16:creationId xmlns:a16="http://schemas.microsoft.com/office/drawing/2014/main" id="{E2CAC45D-28E8-2954-FEE8-2A1316344B42}"/>
              </a:ext>
              <a:ext uri="{C183D7F6-B498-43B3-948B-1728B52AA6E4}">
                <adec:decorative xmlns:adec="http://schemas.microsoft.com/office/drawing/2017/decorative" val="1"/>
              </a:ext>
            </a:extLst>
          </p:cNvPr>
          <p:cNvGrpSpPr/>
          <p:nvPr/>
        </p:nvGrpSpPr>
        <p:grpSpPr>
          <a:xfrm>
            <a:off x="674012" y="3312566"/>
            <a:ext cx="518578" cy="537667"/>
            <a:chOff x="1674351" y="4846321"/>
            <a:chExt cx="432148" cy="432146"/>
          </a:xfrm>
        </p:grpSpPr>
        <p:sp>
          <p:nvSpPr>
            <p:cNvPr id="31" name="Freeform: Shape 30">
              <a:extLst>
                <a:ext uri="{FF2B5EF4-FFF2-40B4-BE49-F238E27FC236}">
                  <a16:creationId xmlns:a16="http://schemas.microsoft.com/office/drawing/2014/main" id="{571557AA-58C2-D0FF-C6B9-230EF975BAA5}"/>
                </a:ext>
              </a:extLst>
            </p:cNvPr>
            <p:cNvSpPr/>
            <p:nvPr/>
          </p:nvSpPr>
          <p:spPr>
            <a:xfrm>
              <a:off x="1741243" y="4844738"/>
              <a:ext cx="297102" cy="432146"/>
            </a:xfrm>
            <a:custGeom>
              <a:avLst/>
              <a:gdLst>
                <a:gd name="connsiteX0" fmla="*/ 148994 w 297101"/>
                <a:gd name="connsiteY0" fmla="*/ 1583 h 432146"/>
                <a:gd name="connsiteX1" fmla="*/ 1583 w 297101"/>
                <a:gd name="connsiteY1" fmla="*/ 57145 h 432146"/>
                <a:gd name="connsiteX2" fmla="*/ 1583 w 297101"/>
                <a:gd name="connsiteY2" fmla="*/ 317752 h 432146"/>
                <a:gd name="connsiteX3" fmla="*/ 148311 w 297101"/>
                <a:gd name="connsiteY3" fmla="*/ 433426 h 432146"/>
                <a:gd name="connsiteX4" fmla="*/ 297542 w 297101"/>
                <a:gd name="connsiteY4" fmla="*/ 318056 h 432146"/>
                <a:gd name="connsiteX5" fmla="*/ 297542 w 297101"/>
                <a:gd name="connsiteY5" fmla="*/ 57145 h 432146"/>
                <a:gd name="connsiteX6" fmla="*/ 150056 w 297101"/>
                <a:gd name="connsiteY6" fmla="*/ 1583 h 432146"/>
                <a:gd name="connsiteX7" fmla="*/ 148994 w 297101"/>
                <a:gd name="connsiteY7" fmla="*/ 1583 h 4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01" h="432146">
                  <a:moveTo>
                    <a:pt x="148994" y="1583"/>
                  </a:moveTo>
                  <a:cubicBezTo>
                    <a:pt x="103724" y="27658"/>
                    <a:pt x="54056" y="46609"/>
                    <a:pt x="1583" y="57145"/>
                  </a:cubicBezTo>
                  <a:lnTo>
                    <a:pt x="1583" y="317752"/>
                  </a:lnTo>
                  <a:lnTo>
                    <a:pt x="148311" y="433426"/>
                  </a:lnTo>
                  <a:lnTo>
                    <a:pt x="297542" y="318056"/>
                  </a:lnTo>
                  <a:lnTo>
                    <a:pt x="297542" y="57145"/>
                  </a:lnTo>
                  <a:cubicBezTo>
                    <a:pt x="245069" y="46685"/>
                    <a:pt x="195477" y="27658"/>
                    <a:pt x="150056" y="1583"/>
                  </a:cubicBezTo>
                  <a:lnTo>
                    <a:pt x="148994" y="1583"/>
                  </a:lnTo>
                  <a:close/>
                </a:path>
              </a:pathLst>
            </a:custGeom>
            <a:solidFill>
              <a:srgbClr val="0078D4"/>
            </a:solidFill>
            <a:ln w="4465" cap="flat">
              <a:noFill/>
              <a:prstDash val="solid"/>
              <a:miter/>
            </a:ln>
          </p:spPr>
          <p:txBody>
            <a:bodyPr rtlCol="0" anchor="ctr"/>
            <a:lstStyle/>
            <a:p>
              <a:endParaRPr lang="en-US" sz="2592"/>
            </a:p>
          </p:txBody>
        </p:sp>
        <p:sp>
          <p:nvSpPr>
            <p:cNvPr id="32" name="Freeform: Shape 31">
              <a:extLst>
                <a:ext uri="{FF2B5EF4-FFF2-40B4-BE49-F238E27FC236}">
                  <a16:creationId xmlns:a16="http://schemas.microsoft.com/office/drawing/2014/main" id="{B965EA7D-039C-615C-F0DD-9F74C98ACAA2}"/>
                </a:ext>
              </a:extLst>
            </p:cNvPr>
            <p:cNvSpPr/>
            <p:nvPr/>
          </p:nvSpPr>
          <p:spPr>
            <a:xfrm>
              <a:off x="1808428" y="5035525"/>
              <a:ext cx="162056" cy="108037"/>
            </a:xfrm>
            <a:custGeom>
              <a:avLst/>
              <a:gdLst>
                <a:gd name="connsiteX0" fmla="*/ 130795 w 162055"/>
                <a:gd name="connsiteY0" fmla="*/ 1583 h 108036"/>
                <a:gd name="connsiteX1" fmla="*/ 125259 w 162055"/>
                <a:gd name="connsiteY1" fmla="*/ 1583 h 108036"/>
                <a:gd name="connsiteX2" fmla="*/ 115705 w 162055"/>
                <a:gd name="connsiteY2" fmla="*/ 4463 h 108036"/>
                <a:gd name="connsiteX3" fmla="*/ 79459 w 162055"/>
                <a:gd name="connsiteY3" fmla="*/ 16213 h 108036"/>
                <a:gd name="connsiteX4" fmla="*/ 43213 w 162055"/>
                <a:gd name="connsiteY4" fmla="*/ 4463 h 108036"/>
                <a:gd name="connsiteX5" fmla="*/ 33658 w 162055"/>
                <a:gd name="connsiteY5" fmla="*/ 1583 h 108036"/>
                <a:gd name="connsiteX6" fmla="*/ 13488 w 162055"/>
                <a:gd name="connsiteY6" fmla="*/ 19320 h 108036"/>
                <a:gd name="connsiteX7" fmla="*/ 1583 w 162055"/>
                <a:gd name="connsiteY7" fmla="*/ 108236 h 108036"/>
                <a:gd name="connsiteX8" fmla="*/ 162871 w 162055"/>
                <a:gd name="connsiteY8" fmla="*/ 108236 h 108036"/>
                <a:gd name="connsiteX9" fmla="*/ 150965 w 162055"/>
                <a:gd name="connsiteY9" fmla="*/ 19320 h 108036"/>
                <a:gd name="connsiteX10" fmla="*/ 130795 w 162055"/>
                <a:gd name="connsiteY10" fmla="*/ 1583 h 10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055" h="108036">
                  <a:moveTo>
                    <a:pt x="130795" y="1583"/>
                  </a:moveTo>
                  <a:lnTo>
                    <a:pt x="125259" y="1583"/>
                  </a:lnTo>
                  <a:cubicBezTo>
                    <a:pt x="121847" y="1583"/>
                    <a:pt x="118435" y="2492"/>
                    <a:pt x="115705" y="4463"/>
                  </a:cubicBezTo>
                  <a:cubicBezTo>
                    <a:pt x="105544" y="11816"/>
                    <a:pt x="93032" y="16213"/>
                    <a:pt x="79459" y="16213"/>
                  </a:cubicBezTo>
                  <a:cubicBezTo>
                    <a:pt x="65885" y="16213"/>
                    <a:pt x="53374" y="11816"/>
                    <a:pt x="43213" y="4463"/>
                  </a:cubicBezTo>
                  <a:cubicBezTo>
                    <a:pt x="40483" y="2492"/>
                    <a:pt x="37070" y="1583"/>
                    <a:pt x="33658" y="1583"/>
                  </a:cubicBezTo>
                  <a:cubicBezTo>
                    <a:pt x="23421" y="1583"/>
                    <a:pt x="14777" y="9163"/>
                    <a:pt x="13488" y="19320"/>
                  </a:cubicBezTo>
                  <a:lnTo>
                    <a:pt x="1583" y="108236"/>
                  </a:lnTo>
                  <a:lnTo>
                    <a:pt x="162871" y="108236"/>
                  </a:lnTo>
                  <a:lnTo>
                    <a:pt x="150965" y="19320"/>
                  </a:lnTo>
                  <a:cubicBezTo>
                    <a:pt x="149676" y="9163"/>
                    <a:pt x="141032" y="1583"/>
                    <a:pt x="130795" y="1583"/>
                  </a:cubicBezTo>
                  <a:close/>
                </a:path>
              </a:pathLst>
            </a:custGeom>
            <a:solidFill>
              <a:srgbClr val="50E6FF"/>
            </a:solidFill>
            <a:ln w="4465" cap="flat">
              <a:noFill/>
              <a:prstDash val="solid"/>
              <a:miter/>
            </a:ln>
          </p:spPr>
          <p:txBody>
            <a:bodyPr rtlCol="0" anchor="ctr"/>
            <a:lstStyle/>
            <a:p>
              <a:endParaRPr lang="en-US" sz="2592"/>
            </a:p>
          </p:txBody>
        </p:sp>
        <p:sp>
          <p:nvSpPr>
            <p:cNvPr id="33" name="Freeform: Shape 32">
              <a:extLst>
                <a:ext uri="{FF2B5EF4-FFF2-40B4-BE49-F238E27FC236}">
                  <a16:creationId xmlns:a16="http://schemas.microsoft.com/office/drawing/2014/main" id="{ECDF4FBC-C60F-D658-B6F5-462C9F9E147F}"/>
                </a:ext>
              </a:extLst>
            </p:cNvPr>
            <p:cNvSpPr/>
            <p:nvPr/>
          </p:nvSpPr>
          <p:spPr>
            <a:xfrm>
              <a:off x="1843688" y="4936158"/>
              <a:ext cx="90031" cy="90030"/>
            </a:xfrm>
            <a:custGeom>
              <a:avLst/>
              <a:gdLst>
                <a:gd name="connsiteX0" fmla="*/ 46928 w 90030"/>
                <a:gd name="connsiteY0" fmla="*/ 92241 h 90030"/>
                <a:gd name="connsiteX1" fmla="*/ 92274 w 90030"/>
                <a:gd name="connsiteY1" fmla="*/ 46912 h 90030"/>
                <a:gd name="connsiteX2" fmla="*/ 46928 w 90030"/>
                <a:gd name="connsiteY2" fmla="*/ 1583 h 90030"/>
                <a:gd name="connsiteX3" fmla="*/ 1583 w 90030"/>
                <a:gd name="connsiteY3" fmla="*/ 46912 h 90030"/>
                <a:gd name="connsiteX4" fmla="*/ 46928 w 90030"/>
                <a:gd name="connsiteY4" fmla="*/ 92241 h 9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0" h="90030">
                  <a:moveTo>
                    <a:pt x="46928" y="92241"/>
                  </a:moveTo>
                  <a:cubicBezTo>
                    <a:pt x="71972" y="92241"/>
                    <a:pt x="92274" y="71947"/>
                    <a:pt x="92274" y="46912"/>
                  </a:cubicBezTo>
                  <a:cubicBezTo>
                    <a:pt x="92274" y="21877"/>
                    <a:pt x="71972" y="1583"/>
                    <a:pt x="46928" y="1583"/>
                  </a:cubicBezTo>
                  <a:cubicBezTo>
                    <a:pt x="21885" y="1583"/>
                    <a:pt x="1583" y="21877"/>
                    <a:pt x="1583" y="46912"/>
                  </a:cubicBezTo>
                  <a:cubicBezTo>
                    <a:pt x="1583" y="71947"/>
                    <a:pt x="21885" y="92241"/>
                    <a:pt x="46928" y="92241"/>
                  </a:cubicBezTo>
                  <a:close/>
                </a:path>
              </a:pathLst>
            </a:custGeom>
            <a:solidFill>
              <a:srgbClr val="50E6FF"/>
            </a:solidFill>
            <a:ln w="4465" cap="flat">
              <a:noFill/>
              <a:prstDash val="solid"/>
              <a:miter/>
            </a:ln>
          </p:spPr>
          <p:txBody>
            <a:bodyPr rtlCol="0" anchor="ctr"/>
            <a:lstStyle/>
            <a:p>
              <a:endParaRPr lang="en-US" sz="2592"/>
            </a:p>
          </p:txBody>
        </p:sp>
      </p:grpSp>
      <p:grpSp>
        <p:nvGrpSpPr>
          <p:cNvPr id="34" name="adaptive tuning">
            <a:extLst>
              <a:ext uri="{FF2B5EF4-FFF2-40B4-BE49-F238E27FC236}">
                <a16:creationId xmlns:a16="http://schemas.microsoft.com/office/drawing/2014/main" id="{4C794118-7BF5-D714-2ED4-8B2747A81FF6}"/>
              </a:ext>
              <a:ext uri="{C183D7F6-B498-43B3-948B-1728B52AA6E4}">
                <adec:decorative xmlns:adec="http://schemas.microsoft.com/office/drawing/2017/decorative" val="1"/>
              </a:ext>
            </a:extLst>
          </p:cNvPr>
          <p:cNvGrpSpPr/>
          <p:nvPr/>
        </p:nvGrpSpPr>
        <p:grpSpPr>
          <a:xfrm>
            <a:off x="743988" y="2090465"/>
            <a:ext cx="378626" cy="378624"/>
            <a:chOff x="6405901" y="3093721"/>
            <a:chExt cx="315522" cy="315520"/>
          </a:xfrm>
        </p:grpSpPr>
        <p:sp>
          <p:nvSpPr>
            <p:cNvPr id="35" name="Rectangle 483">
              <a:extLst>
                <a:ext uri="{FF2B5EF4-FFF2-40B4-BE49-F238E27FC236}">
                  <a16:creationId xmlns:a16="http://schemas.microsoft.com/office/drawing/2014/main" id="{84EC41DE-8F23-51C1-70BB-949715D6FFCF}"/>
                </a:ext>
              </a:extLst>
            </p:cNvPr>
            <p:cNvSpPr>
              <a:spLocks noChangeArrowheads="1"/>
            </p:cNvSpPr>
            <p:nvPr/>
          </p:nvSpPr>
          <p:spPr bwMode="auto">
            <a:xfrm>
              <a:off x="6405901" y="3093721"/>
              <a:ext cx="315521" cy="673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36" name="Rectangle 484">
              <a:extLst>
                <a:ext uri="{FF2B5EF4-FFF2-40B4-BE49-F238E27FC236}">
                  <a16:creationId xmlns:a16="http://schemas.microsoft.com/office/drawing/2014/main" id="{DD22CACC-0AB2-15B2-74E9-6813CEEFAB7D}"/>
                </a:ext>
              </a:extLst>
            </p:cNvPr>
            <p:cNvSpPr>
              <a:spLocks noChangeArrowheads="1"/>
            </p:cNvSpPr>
            <p:nvPr/>
          </p:nvSpPr>
          <p:spPr bwMode="auto">
            <a:xfrm>
              <a:off x="6405901" y="3177032"/>
              <a:ext cx="315521" cy="673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37" name="Rectangle 485">
              <a:extLst>
                <a:ext uri="{FF2B5EF4-FFF2-40B4-BE49-F238E27FC236}">
                  <a16:creationId xmlns:a16="http://schemas.microsoft.com/office/drawing/2014/main" id="{37E95319-0577-90F0-F360-6F32271F38E8}"/>
                </a:ext>
              </a:extLst>
            </p:cNvPr>
            <p:cNvSpPr>
              <a:spLocks noChangeArrowheads="1"/>
            </p:cNvSpPr>
            <p:nvPr/>
          </p:nvSpPr>
          <p:spPr bwMode="auto">
            <a:xfrm>
              <a:off x="6405901" y="3260344"/>
              <a:ext cx="315521" cy="6558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38" name="Rectangle 486">
              <a:extLst>
                <a:ext uri="{FF2B5EF4-FFF2-40B4-BE49-F238E27FC236}">
                  <a16:creationId xmlns:a16="http://schemas.microsoft.com/office/drawing/2014/main" id="{47E96BAF-FDAF-71C7-6FEF-AB0AC137BC11}"/>
                </a:ext>
              </a:extLst>
            </p:cNvPr>
            <p:cNvSpPr>
              <a:spLocks noChangeArrowheads="1"/>
            </p:cNvSpPr>
            <p:nvPr/>
          </p:nvSpPr>
          <p:spPr bwMode="auto">
            <a:xfrm>
              <a:off x="6405901" y="3343655"/>
              <a:ext cx="315521" cy="6558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39" name="Rectangle 487">
              <a:extLst>
                <a:ext uri="{FF2B5EF4-FFF2-40B4-BE49-F238E27FC236}">
                  <a16:creationId xmlns:a16="http://schemas.microsoft.com/office/drawing/2014/main" id="{14AC5A7E-F05F-3ED2-D8B3-13D3AE4CEEAA}"/>
                </a:ext>
              </a:extLst>
            </p:cNvPr>
            <p:cNvSpPr>
              <a:spLocks noChangeArrowheads="1"/>
            </p:cNvSpPr>
            <p:nvPr/>
          </p:nvSpPr>
          <p:spPr bwMode="auto">
            <a:xfrm>
              <a:off x="6655837" y="3093721"/>
              <a:ext cx="65586" cy="673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40" name="Rectangle 488">
              <a:extLst>
                <a:ext uri="{FF2B5EF4-FFF2-40B4-BE49-F238E27FC236}">
                  <a16:creationId xmlns:a16="http://schemas.microsoft.com/office/drawing/2014/main" id="{FA649D44-DA16-443B-5FAD-2A991FA97127}"/>
                </a:ext>
              </a:extLst>
            </p:cNvPr>
            <p:cNvSpPr>
              <a:spLocks noChangeArrowheads="1"/>
            </p:cNvSpPr>
            <p:nvPr/>
          </p:nvSpPr>
          <p:spPr bwMode="auto">
            <a:xfrm>
              <a:off x="6405901" y="3177032"/>
              <a:ext cx="67358" cy="673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41" name="Rectangle 489">
              <a:extLst>
                <a:ext uri="{FF2B5EF4-FFF2-40B4-BE49-F238E27FC236}">
                  <a16:creationId xmlns:a16="http://schemas.microsoft.com/office/drawing/2014/main" id="{0CAD33A2-A6AA-B7E9-F324-459242790B50}"/>
                </a:ext>
              </a:extLst>
            </p:cNvPr>
            <p:cNvSpPr>
              <a:spLocks noChangeArrowheads="1"/>
            </p:cNvSpPr>
            <p:nvPr/>
          </p:nvSpPr>
          <p:spPr bwMode="auto">
            <a:xfrm>
              <a:off x="6405901" y="3343655"/>
              <a:ext cx="67358" cy="6558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42" name="Rectangle 490">
              <a:extLst>
                <a:ext uri="{FF2B5EF4-FFF2-40B4-BE49-F238E27FC236}">
                  <a16:creationId xmlns:a16="http://schemas.microsoft.com/office/drawing/2014/main" id="{75C26FC6-9381-E5D9-BC1D-34F563C4C6C8}"/>
                </a:ext>
              </a:extLst>
            </p:cNvPr>
            <p:cNvSpPr>
              <a:spLocks noChangeArrowheads="1"/>
            </p:cNvSpPr>
            <p:nvPr/>
          </p:nvSpPr>
          <p:spPr bwMode="auto">
            <a:xfrm>
              <a:off x="6655837" y="3260344"/>
              <a:ext cx="65586" cy="6558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sp>
        <p:nvSpPr>
          <p:cNvPr id="3" name="Title 2">
            <a:extLst>
              <a:ext uri="{FF2B5EF4-FFF2-40B4-BE49-F238E27FC236}">
                <a16:creationId xmlns:a16="http://schemas.microsoft.com/office/drawing/2014/main" id="{000F31B7-97AF-6459-0836-6B1C94E4CAA4}"/>
              </a:ext>
            </a:extLst>
          </p:cNvPr>
          <p:cNvSpPr>
            <a:spLocks noGrp="1"/>
          </p:cNvSpPr>
          <p:nvPr>
            <p:ph type="title"/>
          </p:nvPr>
        </p:nvSpPr>
        <p:spPr/>
        <p:txBody>
          <a:bodyPr/>
          <a:lstStyle/>
          <a:p>
            <a:r>
              <a:rPr lang="en-US"/>
              <a:t>Azure </a:t>
            </a:r>
            <a:r>
              <a:rPr lang="en-US" err="1"/>
              <a:t>OpenAI</a:t>
            </a:r>
            <a:r>
              <a:rPr lang="en-US"/>
              <a:t> Service Responsible AI</a:t>
            </a:r>
          </a:p>
        </p:txBody>
      </p:sp>
      <p:sp>
        <p:nvSpPr>
          <p:cNvPr id="5" name="Text Placeholder 7">
            <a:extLst>
              <a:ext uri="{FF2B5EF4-FFF2-40B4-BE49-F238E27FC236}">
                <a16:creationId xmlns:a16="http://schemas.microsoft.com/office/drawing/2014/main" id="{A61FC4EF-D692-75EE-08A6-7A8DB5BF26C7}"/>
              </a:ext>
            </a:extLst>
          </p:cNvPr>
          <p:cNvSpPr txBox="1">
            <a:spLocks/>
          </p:cNvSpPr>
          <p:nvPr/>
        </p:nvSpPr>
        <p:spPr>
          <a:xfrm>
            <a:off x="1592263" y="1972001"/>
            <a:ext cx="5657850" cy="615553"/>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t>Custom content filters—</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t>tailor</a:t>
            </a:r>
            <a:r>
              <a:rPr kumimoji="0" lang="en-US" sz="2000" b="0" i="0" u="none" strike="noStrike" kern="1200" cap="none" spc="0" normalizeH="0" noProof="0">
                <a:ln>
                  <a:noFill/>
                </a:ln>
                <a:gradFill>
                  <a:gsLst>
                    <a:gs pos="1250">
                      <a:srgbClr val="FFFFFF"/>
                    </a:gs>
                    <a:gs pos="100000">
                      <a:srgbClr val="FFFFFF"/>
                    </a:gs>
                  </a:gsLst>
                  <a:lin ang="5400000" scaled="0"/>
                </a:gradFill>
                <a:effectLst/>
                <a:uLnTx/>
                <a:uFillTx/>
                <a:latin typeface="+mj-lt"/>
                <a:ea typeface="+mn-ea"/>
              </a:rPr>
              <a:t> tone and topics to your application</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endParaRPr>
          </a:p>
        </p:txBody>
      </p:sp>
      <p:sp>
        <p:nvSpPr>
          <p:cNvPr id="6" name="Text Placeholder 8">
            <a:extLst>
              <a:ext uri="{FF2B5EF4-FFF2-40B4-BE49-F238E27FC236}">
                <a16:creationId xmlns:a16="http://schemas.microsoft.com/office/drawing/2014/main" id="{3CE623B6-8CDD-8BAA-1398-F0271810FCC3}"/>
              </a:ext>
            </a:extLst>
          </p:cNvPr>
          <p:cNvSpPr txBox="1">
            <a:spLocks/>
          </p:cNvSpPr>
          <p:nvPr/>
        </p:nvSpPr>
        <p:spPr>
          <a:xfrm>
            <a:off x="1592263" y="3273623"/>
            <a:ext cx="5657850" cy="615553"/>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t>Abuse detection—</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t>ensure responsible use of your application</a:t>
            </a:r>
          </a:p>
        </p:txBody>
      </p:sp>
      <p:sp>
        <p:nvSpPr>
          <p:cNvPr id="7" name="Text Placeholder 13">
            <a:extLst>
              <a:ext uri="{FF2B5EF4-FFF2-40B4-BE49-F238E27FC236}">
                <a16:creationId xmlns:a16="http://schemas.microsoft.com/office/drawing/2014/main" id="{878295A3-996B-F670-520A-8389E240C505}"/>
              </a:ext>
            </a:extLst>
          </p:cNvPr>
          <p:cNvSpPr txBox="1">
            <a:spLocks/>
          </p:cNvSpPr>
          <p:nvPr/>
        </p:nvSpPr>
        <p:spPr>
          <a:xfrm>
            <a:off x="1592263" y="4575246"/>
            <a:ext cx="5657850" cy="615553"/>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t>Implementation guidelines, patterns, </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t>and best practices</a:t>
            </a:r>
          </a:p>
        </p:txBody>
      </p:sp>
      <p:pic>
        <p:nvPicPr>
          <p:cNvPr id="2" name="Picture 1" descr="Azure OpenAI Service Responsible AI diagram">
            <a:extLst>
              <a:ext uri="{FF2B5EF4-FFF2-40B4-BE49-F238E27FC236}">
                <a16:creationId xmlns:a16="http://schemas.microsoft.com/office/drawing/2014/main" id="{652362B6-6886-BD4C-EA49-2BCE77F6EF4B}"/>
              </a:ext>
            </a:extLst>
          </p:cNvPr>
          <p:cNvPicPr>
            <a:picLocks noChangeAspect="1"/>
          </p:cNvPicPr>
          <p:nvPr/>
        </p:nvPicPr>
        <p:blipFill rotWithShape="1">
          <a:blip r:embed="rId3"/>
          <a:srcRect l="54095" t="8890" r="7793" b="7400"/>
          <a:stretch/>
        </p:blipFill>
        <p:spPr>
          <a:xfrm>
            <a:off x="7690795" y="1384299"/>
            <a:ext cx="3967805" cy="4902201"/>
          </a:xfrm>
          <a:prstGeom prst="rect">
            <a:avLst/>
          </a:prstGeom>
        </p:spPr>
      </p:pic>
    </p:spTree>
    <p:extLst>
      <p:ext uri="{BB962C8B-B14F-4D97-AF65-F5344CB8AC3E}">
        <p14:creationId xmlns:p14="http://schemas.microsoft.com/office/powerpoint/2010/main" val="24511383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34C3F-62A8-6AE0-DC6A-2F3FC949AE38}"/>
              </a:ext>
            </a:extLst>
          </p:cNvPr>
          <p:cNvSpPr txBox="1">
            <a:spLocks noGrp="1"/>
          </p:cNvSpPr>
          <p:nvPr>
            <p:ph type="title"/>
          </p:nvPr>
        </p:nvSpPr>
        <p:spPr/>
        <p:txBody>
          <a:bodyPr/>
          <a:lstStyle/>
          <a:p>
            <a:pPr lvl="0"/>
            <a:r>
              <a:rPr lang="en-US" noProof="0"/>
              <a:t>Mitigation Layers</a:t>
            </a:r>
          </a:p>
        </p:txBody>
      </p:sp>
      <p:grpSp>
        <p:nvGrpSpPr>
          <p:cNvPr id="20" name="Group 19" descr="Positioning, Application, Safety System, Model diagram&#10;Product purpose&#10;Product promises&#10;Filters&#10;Monitoring&#10;Rapid Response&#10;UI / UX&#10;Meta prompt&#10;Fine-tuning&#10;&#10;">
            <a:extLst>
              <a:ext uri="{FF2B5EF4-FFF2-40B4-BE49-F238E27FC236}">
                <a16:creationId xmlns:a16="http://schemas.microsoft.com/office/drawing/2014/main" id="{BCC00573-03F0-E9C5-775A-6BBEE173A178}"/>
              </a:ext>
            </a:extLst>
          </p:cNvPr>
          <p:cNvGrpSpPr/>
          <p:nvPr/>
        </p:nvGrpSpPr>
        <p:grpSpPr>
          <a:xfrm>
            <a:off x="1317303" y="1416254"/>
            <a:ext cx="10154425" cy="4852783"/>
            <a:chOff x="1317303" y="1416254"/>
            <a:chExt cx="10154425" cy="4852783"/>
          </a:xfrm>
        </p:grpSpPr>
        <p:grpSp>
          <p:nvGrpSpPr>
            <p:cNvPr id="17" name="Group 16">
              <a:extLst>
                <a:ext uri="{FF2B5EF4-FFF2-40B4-BE49-F238E27FC236}">
                  <a16:creationId xmlns:a16="http://schemas.microsoft.com/office/drawing/2014/main" id="{2C99A9BB-C5EE-7BB9-7966-2A8D9DDEF366}"/>
                </a:ext>
                <a:ext uri="{C183D7F6-B498-43B3-948B-1728B52AA6E4}">
                  <adec:decorative xmlns:adec="http://schemas.microsoft.com/office/drawing/2017/decorative" val="1"/>
                </a:ext>
              </a:extLst>
            </p:cNvPr>
            <p:cNvGrpSpPr/>
            <p:nvPr/>
          </p:nvGrpSpPr>
          <p:grpSpPr>
            <a:xfrm>
              <a:off x="2946400" y="2025643"/>
              <a:ext cx="6316128" cy="3276342"/>
              <a:chOff x="2946400" y="2025643"/>
              <a:chExt cx="6316128" cy="3276342"/>
            </a:xfrm>
          </p:grpSpPr>
          <p:cxnSp>
            <p:nvCxnSpPr>
              <p:cNvPr id="6" name="Straight Connector 5">
                <a:extLst>
                  <a:ext uri="{FF2B5EF4-FFF2-40B4-BE49-F238E27FC236}">
                    <a16:creationId xmlns:a16="http://schemas.microsoft.com/office/drawing/2014/main" id="{3A7D9839-9DC8-26B3-D233-244B63740DE3}"/>
                  </a:ext>
                  <a:ext uri="{C183D7F6-B498-43B3-948B-1728B52AA6E4}">
                    <adec:decorative xmlns:adec="http://schemas.microsoft.com/office/drawing/2017/decorative" val="1"/>
                  </a:ext>
                </a:extLst>
              </p:cNvPr>
              <p:cNvCxnSpPr>
                <a:cxnSpLocks/>
              </p:cNvCxnSpPr>
              <p:nvPr/>
            </p:nvCxnSpPr>
            <p:spPr>
              <a:xfrm>
                <a:off x="3438324" y="2025643"/>
                <a:ext cx="200764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0BFE51-67FE-0D95-25BC-A946DB132D93}"/>
                  </a:ext>
                  <a:ext uri="{C183D7F6-B498-43B3-948B-1728B52AA6E4}">
                    <adec:decorative xmlns:adec="http://schemas.microsoft.com/office/drawing/2017/decorative" val="1"/>
                  </a:ext>
                </a:extLst>
              </p:cNvPr>
              <p:cNvCxnSpPr>
                <a:cxnSpLocks/>
              </p:cNvCxnSpPr>
              <p:nvPr/>
            </p:nvCxnSpPr>
            <p:spPr>
              <a:xfrm>
                <a:off x="2946400" y="3900459"/>
                <a:ext cx="2376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E3AAD8-227E-E9A7-F820-99A4856E4D60}"/>
                  </a:ext>
                  <a:ext uri="{C183D7F6-B498-43B3-948B-1728B52AA6E4}">
                    <adec:decorative xmlns:adec="http://schemas.microsoft.com/office/drawing/2017/decorative" val="1"/>
                  </a:ext>
                </a:extLst>
              </p:cNvPr>
              <p:cNvCxnSpPr>
                <a:cxnSpLocks/>
              </p:cNvCxnSpPr>
              <p:nvPr/>
            </p:nvCxnSpPr>
            <p:spPr>
              <a:xfrm>
                <a:off x="7254884" y="2959107"/>
                <a:ext cx="200764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8A8FB6-CAF4-70E7-51A3-448CD6A6EBAC}"/>
                  </a:ext>
                  <a:ext uri="{C183D7F6-B498-43B3-948B-1728B52AA6E4}">
                    <adec:decorative xmlns:adec="http://schemas.microsoft.com/office/drawing/2017/decorative" val="1"/>
                  </a:ext>
                </a:extLst>
              </p:cNvPr>
              <p:cNvCxnSpPr>
                <a:cxnSpLocks/>
              </p:cNvCxnSpPr>
              <p:nvPr/>
            </p:nvCxnSpPr>
            <p:spPr>
              <a:xfrm>
                <a:off x="6588229" y="5301985"/>
                <a:ext cx="267429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8" name="Group 17" descr="Positioning, Application, Safety System, Model diagram">
              <a:extLst>
                <a:ext uri="{FF2B5EF4-FFF2-40B4-BE49-F238E27FC236}">
                  <a16:creationId xmlns:a16="http://schemas.microsoft.com/office/drawing/2014/main" id="{8B6232BF-491B-6349-7F90-7FC920A6D266}"/>
                </a:ext>
              </a:extLst>
            </p:cNvPr>
            <p:cNvGrpSpPr/>
            <p:nvPr/>
          </p:nvGrpSpPr>
          <p:grpSpPr>
            <a:xfrm>
              <a:off x="3701540" y="1416254"/>
              <a:ext cx="4852783" cy="4852783"/>
              <a:chOff x="3701540" y="1416254"/>
              <a:chExt cx="4852783" cy="4852783"/>
            </a:xfrm>
          </p:grpSpPr>
          <p:sp>
            <p:nvSpPr>
              <p:cNvPr id="7" name="Freeform: Shape 6">
                <a:extLst>
                  <a:ext uri="{FF2B5EF4-FFF2-40B4-BE49-F238E27FC236}">
                    <a16:creationId xmlns:a16="http://schemas.microsoft.com/office/drawing/2014/main" id="{C6DD1378-A00B-9267-20D7-A4B11518E0A6}"/>
                  </a:ext>
                </a:extLst>
              </p:cNvPr>
              <p:cNvSpPr/>
              <p:nvPr/>
            </p:nvSpPr>
            <p:spPr>
              <a:xfrm>
                <a:off x="3701540" y="1416254"/>
                <a:ext cx="4852783" cy="4852783"/>
              </a:xfrm>
              <a:custGeom>
                <a:avLst/>
                <a:gdLst>
                  <a:gd name="connsiteX0" fmla="*/ 0 w 4852783"/>
                  <a:gd name="connsiteY0" fmla="*/ 2426392 h 4852783"/>
                  <a:gd name="connsiteX1" fmla="*/ 2426392 w 4852783"/>
                  <a:gd name="connsiteY1" fmla="*/ 0 h 4852783"/>
                  <a:gd name="connsiteX2" fmla="*/ 4852784 w 4852783"/>
                  <a:gd name="connsiteY2" fmla="*/ 2426392 h 4852783"/>
                  <a:gd name="connsiteX3" fmla="*/ 2426392 w 4852783"/>
                  <a:gd name="connsiteY3" fmla="*/ 4852784 h 4852783"/>
                  <a:gd name="connsiteX4" fmla="*/ 0 w 4852783"/>
                  <a:gd name="connsiteY4" fmla="*/ 2426392 h 4852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2783" h="4852783">
                    <a:moveTo>
                      <a:pt x="0" y="2426392"/>
                    </a:moveTo>
                    <a:cubicBezTo>
                      <a:pt x="0" y="1086333"/>
                      <a:pt x="1086333" y="0"/>
                      <a:pt x="2426392" y="0"/>
                    </a:cubicBezTo>
                    <a:cubicBezTo>
                      <a:pt x="3766451" y="0"/>
                      <a:pt x="4852784" y="1086333"/>
                      <a:pt x="4852784" y="2426392"/>
                    </a:cubicBezTo>
                    <a:cubicBezTo>
                      <a:pt x="4852784" y="3766451"/>
                      <a:pt x="3766451" y="4852784"/>
                      <a:pt x="2426392" y="4852784"/>
                    </a:cubicBezTo>
                    <a:cubicBezTo>
                      <a:pt x="1086333" y="4852784"/>
                      <a:pt x="0" y="3766451"/>
                      <a:pt x="0" y="2426392"/>
                    </a:cubicBezTo>
                    <a:close/>
                  </a:path>
                </a:pathLst>
              </a:custGeom>
              <a:solidFill>
                <a:schemeClr val="accent3"/>
              </a:solidFill>
              <a:ln>
                <a:solidFill>
                  <a:schemeClr val="bg1"/>
                </a:solidFill>
              </a:ln>
            </p:spPr>
            <p:style>
              <a:lnRef idx="2">
                <a:scrgbClr r="0" g="0" b="0"/>
              </a:lnRef>
              <a:fillRef idx="1">
                <a:scrgbClr r="0" g="0" b="0"/>
              </a:fillRef>
              <a:effectRef idx="0">
                <a:schemeClr val="accent2">
                  <a:shade val="80000"/>
                  <a:hueOff val="0"/>
                  <a:satOff val="0"/>
                  <a:lumOff val="0"/>
                  <a:alphaOff val="0"/>
                </a:schemeClr>
              </a:effectRef>
              <a:fontRef idx="minor">
                <a:schemeClr val="lt1"/>
              </a:fontRef>
            </p:style>
            <p:txBody>
              <a:bodyPr spcFirstLastPara="0" vert="horz" wrap="square" lIns="1847540" tIns="342207" rIns="1847541" bIns="3981795" numCol="1" spcCol="1270" anchor="ctr" anchorCtr="0">
                <a:noAutofit/>
              </a:bodyPr>
              <a:lstStyle/>
              <a:p>
                <a:pPr marL="0" lvl="0" indent="0" algn="ctr" defTabSz="622300">
                  <a:lnSpc>
                    <a:spcPct val="90000"/>
                  </a:lnSpc>
                  <a:spcBef>
                    <a:spcPct val="0"/>
                  </a:spcBef>
                  <a:spcAft>
                    <a:spcPct val="35000"/>
                  </a:spcAft>
                  <a:buNone/>
                </a:pPr>
                <a:r>
                  <a:rPr lang="en-US" sz="1400" kern="1200"/>
                  <a:t>Positioning</a:t>
                </a:r>
              </a:p>
            </p:txBody>
          </p:sp>
          <p:sp>
            <p:nvSpPr>
              <p:cNvPr id="14" name="Freeform: Shape 13">
                <a:extLst>
                  <a:ext uri="{FF2B5EF4-FFF2-40B4-BE49-F238E27FC236}">
                    <a16:creationId xmlns:a16="http://schemas.microsoft.com/office/drawing/2014/main" id="{3CA363A3-EE6C-DCD7-EA0E-96C0487ED6AB}"/>
                  </a:ext>
                </a:extLst>
              </p:cNvPr>
              <p:cNvSpPr/>
              <p:nvPr/>
            </p:nvSpPr>
            <p:spPr>
              <a:xfrm>
                <a:off x="4186818" y="2386810"/>
                <a:ext cx="3882227" cy="3882227"/>
              </a:xfrm>
              <a:custGeom>
                <a:avLst/>
                <a:gdLst>
                  <a:gd name="connsiteX0" fmla="*/ 0 w 3882227"/>
                  <a:gd name="connsiteY0" fmla="*/ 1941114 h 3882227"/>
                  <a:gd name="connsiteX1" fmla="*/ 1941114 w 3882227"/>
                  <a:gd name="connsiteY1" fmla="*/ 0 h 3882227"/>
                  <a:gd name="connsiteX2" fmla="*/ 3882228 w 3882227"/>
                  <a:gd name="connsiteY2" fmla="*/ 1941114 h 3882227"/>
                  <a:gd name="connsiteX3" fmla="*/ 1941114 w 3882227"/>
                  <a:gd name="connsiteY3" fmla="*/ 3882228 h 3882227"/>
                  <a:gd name="connsiteX4" fmla="*/ 0 w 3882227"/>
                  <a:gd name="connsiteY4" fmla="*/ 1941114 h 3882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227" h="3882227">
                    <a:moveTo>
                      <a:pt x="0" y="1941114"/>
                    </a:moveTo>
                    <a:cubicBezTo>
                      <a:pt x="0" y="869066"/>
                      <a:pt x="869066" y="0"/>
                      <a:pt x="1941114" y="0"/>
                    </a:cubicBezTo>
                    <a:cubicBezTo>
                      <a:pt x="3013162" y="0"/>
                      <a:pt x="3882228" y="869066"/>
                      <a:pt x="3882228" y="1941114"/>
                    </a:cubicBezTo>
                    <a:cubicBezTo>
                      <a:pt x="3882228" y="3013162"/>
                      <a:pt x="3013162" y="3882228"/>
                      <a:pt x="1941114" y="3882228"/>
                    </a:cubicBezTo>
                    <a:cubicBezTo>
                      <a:pt x="869066" y="3882228"/>
                      <a:pt x="0" y="3013162"/>
                      <a:pt x="0" y="1941114"/>
                    </a:cubicBezTo>
                    <a:close/>
                  </a:path>
                </a:pathLst>
              </a:custGeom>
              <a:solidFill>
                <a:schemeClr val="accent2"/>
              </a:solidFill>
              <a:ln>
                <a:solidFill>
                  <a:schemeClr val="bg1"/>
                </a:solidFill>
              </a:ln>
            </p:spPr>
            <p:style>
              <a:lnRef idx="2">
                <a:scrgbClr r="0" g="0" b="0"/>
              </a:lnRef>
              <a:fillRef idx="1">
                <a:scrgbClr r="0" g="0" b="0"/>
              </a:fillRef>
              <a:effectRef idx="0">
                <a:schemeClr val="accent2">
                  <a:shade val="80000"/>
                  <a:hueOff val="261718"/>
                  <a:satOff val="-14291"/>
                  <a:lumOff val="11960"/>
                  <a:alphaOff val="0"/>
                </a:schemeClr>
              </a:effectRef>
              <a:fontRef idx="minor">
                <a:schemeClr val="lt1"/>
              </a:fontRef>
            </p:style>
            <p:txBody>
              <a:bodyPr spcFirstLastPara="0" vert="horz" wrap="square" lIns="1362262" tIns="332502" rIns="1362263" bIns="3050061" numCol="1" spcCol="1270" anchor="ctr" anchorCtr="0">
                <a:noAutofit/>
              </a:bodyPr>
              <a:lstStyle/>
              <a:p>
                <a:pPr marL="0" lvl="0" indent="0" algn="ctr" defTabSz="622300">
                  <a:lnSpc>
                    <a:spcPct val="90000"/>
                  </a:lnSpc>
                  <a:spcBef>
                    <a:spcPct val="0"/>
                  </a:spcBef>
                  <a:spcAft>
                    <a:spcPct val="35000"/>
                  </a:spcAft>
                  <a:buNone/>
                </a:pPr>
                <a:r>
                  <a:rPr lang="en-US" sz="1400" kern="1200"/>
                  <a:t>Application</a:t>
                </a:r>
              </a:p>
            </p:txBody>
          </p:sp>
          <p:sp>
            <p:nvSpPr>
              <p:cNvPr id="15" name="Freeform: Shape 14">
                <a:extLst>
                  <a:ext uri="{FF2B5EF4-FFF2-40B4-BE49-F238E27FC236}">
                    <a16:creationId xmlns:a16="http://schemas.microsoft.com/office/drawing/2014/main" id="{836275A7-5930-BEAC-BB21-7D5DBF02CD27}"/>
                  </a:ext>
                </a:extLst>
              </p:cNvPr>
              <p:cNvSpPr/>
              <p:nvPr/>
            </p:nvSpPr>
            <p:spPr>
              <a:xfrm>
                <a:off x="4672096" y="3357367"/>
                <a:ext cx="2911670" cy="2911670"/>
              </a:xfrm>
              <a:custGeom>
                <a:avLst/>
                <a:gdLst>
                  <a:gd name="connsiteX0" fmla="*/ 0 w 2911670"/>
                  <a:gd name="connsiteY0" fmla="*/ 1455835 h 2911670"/>
                  <a:gd name="connsiteX1" fmla="*/ 1455835 w 2911670"/>
                  <a:gd name="connsiteY1" fmla="*/ 0 h 2911670"/>
                  <a:gd name="connsiteX2" fmla="*/ 2911670 w 2911670"/>
                  <a:gd name="connsiteY2" fmla="*/ 1455835 h 2911670"/>
                  <a:gd name="connsiteX3" fmla="*/ 1455835 w 2911670"/>
                  <a:gd name="connsiteY3" fmla="*/ 2911670 h 2911670"/>
                  <a:gd name="connsiteX4" fmla="*/ 0 w 2911670"/>
                  <a:gd name="connsiteY4" fmla="*/ 1455835 h 291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1670" h="2911670">
                    <a:moveTo>
                      <a:pt x="0" y="1455835"/>
                    </a:moveTo>
                    <a:cubicBezTo>
                      <a:pt x="0" y="651800"/>
                      <a:pt x="651800" y="0"/>
                      <a:pt x="1455835" y="0"/>
                    </a:cubicBezTo>
                    <a:cubicBezTo>
                      <a:pt x="2259870" y="0"/>
                      <a:pt x="2911670" y="651800"/>
                      <a:pt x="2911670" y="1455835"/>
                    </a:cubicBezTo>
                    <a:cubicBezTo>
                      <a:pt x="2911670" y="2259870"/>
                      <a:pt x="2259870" y="2911670"/>
                      <a:pt x="1455835" y="2911670"/>
                    </a:cubicBezTo>
                    <a:cubicBezTo>
                      <a:pt x="651800" y="2911670"/>
                      <a:pt x="0" y="2259870"/>
                      <a:pt x="0" y="1455835"/>
                    </a:cubicBezTo>
                    <a:close/>
                  </a:path>
                </a:pathLst>
              </a:custGeom>
              <a:solidFill>
                <a:schemeClr val="accent1"/>
              </a:solidFill>
              <a:ln>
                <a:solidFill>
                  <a:schemeClr val="bg1"/>
                </a:solidFill>
              </a:ln>
            </p:spPr>
            <p:style>
              <a:lnRef idx="2">
                <a:scrgbClr r="0" g="0" b="0"/>
              </a:lnRef>
              <a:fillRef idx="1">
                <a:scrgbClr r="0" g="0" b="0"/>
              </a:fillRef>
              <a:effectRef idx="0">
                <a:schemeClr val="accent2">
                  <a:shade val="80000"/>
                  <a:hueOff val="523436"/>
                  <a:satOff val="-28582"/>
                  <a:lumOff val="23920"/>
                  <a:alphaOff val="0"/>
                </a:schemeClr>
              </a:effectRef>
              <a:fontRef idx="minor">
                <a:schemeClr val="lt1"/>
              </a:fontRef>
            </p:style>
            <p:txBody>
              <a:bodyPr spcFirstLastPara="0" vert="horz" wrap="square" lIns="876984" tIns="317943" rIns="876984" bIns="21377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Safety System</a:t>
                </a:r>
              </a:p>
            </p:txBody>
          </p:sp>
          <p:sp>
            <p:nvSpPr>
              <p:cNvPr id="16" name="Freeform: Shape 15">
                <a:extLst>
                  <a:ext uri="{FF2B5EF4-FFF2-40B4-BE49-F238E27FC236}">
                    <a16:creationId xmlns:a16="http://schemas.microsoft.com/office/drawing/2014/main" id="{C7E32D4A-CD22-1137-E720-A01ED3D21275}"/>
                  </a:ext>
                </a:extLst>
              </p:cNvPr>
              <p:cNvSpPr/>
              <p:nvPr/>
            </p:nvSpPr>
            <p:spPr>
              <a:xfrm>
                <a:off x="5157375" y="4327924"/>
                <a:ext cx="1941113" cy="1941113"/>
              </a:xfrm>
              <a:custGeom>
                <a:avLst/>
                <a:gdLst>
                  <a:gd name="connsiteX0" fmla="*/ 0 w 1941113"/>
                  <a:gd name="connsiteY0" fmla="*/ 970557 h 1941113"/>
                  <a:gd name="connsiteX1" fmla="*/ 970557 w 1941113"/>
                  <a:gd name="connsiteY1" fmla="*/ 0 h 1941113"/>
                  <a:gd name="connsiteX2" fmla="*/ 1941114 w 1941113"/>
                  <a:gd name="connsiteY2" fmla="*/ 970557 h 1941113"/>
                  <a:gd name="connsiteX3" fmla="*/ 970557 w 1941113"/>
                  <a:gd name="connsiteY3" fmla="*/ 1941114 h 1941113"/>
                  <a:gd name="connsiteX4" fmla="*/ 0 w 1941113"/>
                  <a:gd name="connsiteY4" fmla="*/ 970557 h 1941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1113" h="1941113">
                    <a:moveTo>
                      <a:pt x="0" y="970557"/>
                    </a:moveTo>
                    <a:cubicBezTo>
                      <a:pt x="0" y="434533"/>
                      <a:pt x="434533" y="0"/>
                      <a:pt x="970557" y="0"/>
                    </a:cubicBezTo>
                    <a:cubicBezTo>
                      <a:pt x="1506581" y="0"/>
                      <a:pt x="1941114" y="434533"/>
                      <a:pt x="1941114" y="970557"/>
                    </a:cubicBezTo>
                    <a:cubicBezTo>
                      <a:pt x="1941114" y="1506581"/>
                      <a:pt x="1506581" y="1941114"/>
                      <a:pt x="970557" y="1941114"/>
                    </a:cubicBezTo>
                    <a:cubicBezTo>
                      <a:pt x="434533" y="1941114"/>
                      <a:pt x="0" y="1506581"/>
                      <a:pt x="0" y="970557"/>
                    </a:cubicBezTo>
                    <a:close/>
                  </a:path>
                </a:pathLst>
              </a:custGeom>
              <a:solidFill>
                <a:schemeClr val="accent6"/>
              </a:solidFill>
              <a:ln>
                <a:solidFill>
                  <a:schemeClr val="bg1"/>
                </a:solidFill>
              </a:ln>
            </p:spPr>
            <p:style>
              <a:lnRef idx="2">
                <a:scrgbClr r="0" g="0" b="0"/>
              </a:lnRef>
              <a:fillRef idx="1">
                <a:scrgbClr r="0" g="0" b="0"/>
              </a:fillRef>
              <a:effectRef idx="0">
                <a:schemeClr val="accent2">
                  <a:shade val="80000"/>
                  <a:hueOff val="785154"/>
                  <a:satOff val="-42873"/>
                  <a:lumOff val="35880"/>
                  <a:alphaOff val="0"/>
                </a:schemeClr>
              </a:effectRef>
              <a:fontRef idx="minor">
                <a:schemeClr val="lt1"/>
              </a:fontRef>
            </p:style>
            <p:txBody>
              <a:bodyPr spcFirstLastPara="0" vert="horz" wrap="square" lIns="383837" tIns="584846" rIns="383838" bIns="584847"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Model</a:t>
                </a:r>
              </a:p>
            </p:txBody>
          </p:sp>
        </p:grpSp>
        <p:sp>
          <p:nvSpPr>
            <p:cNvPr id="4" name="TextBox 3">
              <a:extLst>
                <a:ext uri="{FF2B5EF4-FFF2-40B4-BE49-F238E27FC236}">
                  <a16:creationId xmlns:a16="http://schemas.microsoft.com/office/drawing/2014/main" id="{2A142B69-9BB0-2EDF-0813-9955E38C3BA5}"/>
                </a:ext>
              </a:extLst>
            </p:cNvPr>
            <p:cNvSpPr txBox="1"/>
            <p:nvPr/>
          </p:nvSpPr>
          <p:spPr>
            <a:xfrm>
              <a:off x="1317303" y="1750009"/>
              <a:ext cx="2034061" cy="55126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Product purpose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Product promises</a:t>
              </a:r>
            </a:p>
          </p:txBody>
        </p:sp>
        <p:sp>
          <p:nvSpPr>
            <p:cNvPr id="8" name="TextBox 7">
              <a:extLst>
                <a:ext uri="{FF2B5EF4-FFF2-40B4-BE49-F238E27FC236}">
                  <a16:creationId xmlns:a16="http://schemas.microsoft.com/office/drawing/2014/main" id="{5FC8ED0D-7784-2FAB-3A3C-3897DAD561E8}"/>
                </a:ext>
              </a:extLst>
            </p:cNvPr>
            <p:cNvSpPr txBox="1"/>
            <p:nvPr/>
          </p:nvSpPr>
          <p:spPr>
            <a:xfrm>
              <a:off x="1317303" y="3487007"/>
              <a:ext cx="2402422" cy="82690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Filters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Rapid Response</a:t>
              </a:r>
            </a:p>
          </p:txBody>
        </p:sp>
        <p:sp>
          <p:nvSpPr>
            <p:cNvPr id="10" name="TextBox 9">
              <a:extLst>
                <a:ext uri="{FF2B5EF4-FFF2-40B4-BE49-F238E27FC236}">
                  <a16:creationId xmlns:a16="http://schemas.microsoft.com/office/drawing/2014/main" id="{2B64FC98-3540-CB8A-2946-6BC09BE2C48C}"/>
                </a:ext>
              </a:extLst>
            </p:cNvPr>
            <p:cNvSpPr txBox="1"/>
            <p:nvPr/>
          </p:nvSpPr>
          <p:spPr>
            <a:xfrm>
              <a:off x="9437667" y="2683473"/>
              <a:ext cx="2034061" cy="55126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UI / UX</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Meta prompt</a:t>
              </a:r>
            </a:p>
          </p:txBody>
        </p:sp>
        <p:sp>
          <p:nvSpPr>
            <p:cNvPr id="12" name="TextBox 11">
              <a:extLst>
                <a:ext uri="{FF2B5EF4-FFF2-40B4-BE49-F238E27FC236}">
                  <a16:creationId xmlns:a16="http://schemas.microsoft.com/office/drawing/2014/main" id="{D6626A0B-0FF1-397A-1B3C-51C89BABB157}"/>
                </a:ext>
              </a:extLst>
            </p:cNvPr>
            <p:cNvSpPr txBox="1"/>
            <p:nvPr/>
          </p:nvSpPr>
          <p:spPr>
            <a:xfrm>
              <a:off x="9437667" y="5164168"/>
              <a:ext cx="2034061" cy="27563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Fine-tuning</a:t>
              </a:r>
            </a:p>
          </p:txBody>
        </p:sp>
      </p:grpSp>
    </p:spTree>
    <p:extLst>
      <p:ext uri="{BB962C8B-B14F-4D97-AF65-F5344CB8AC3E}">
        <p14:creationId xmlns:p14="http://schemas.microsoft.com/office/powerpoint/2010/main" val="8419299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C4F1C028-F1DF-8475-3465-35124FE22064}"/>
              </a:ext>
              <a:ext uri="{C183D7F6-B498-43B3-948B-1728B52AA6E4}">
                <adec:decorative xmlns:adec="http://schemas.microsoft.com/office/drawing/2017/decorative" val="1"/>
              </a:ext>
            </a:extLst>
          </p:cNvPr>
          <p:cNvCxnSpPr/>
          <p:nvPr/>
        </p:nvCxnSpPr>
        <p:spPr>
          <a:xfrm>
            <a:off x="584200" y="3812144"/>
            <a:ext cx="11025187"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C2CC00B-B5D1-829E-2737-9FCD9DD0C83A}"/>
              </a:ext>
              <a:ext uri="{C183D7F6-B498-43B3-948B-1728B52AA6E4}">
                <adec:decorative xmlns:adec="http://schemas.microsoft.com/office/drawing/2017/decorative" val="1"/>
              </a:ext>
            </a:extLst>
          </p:cNvPr>
          <p:cNvCxnSpPr/>
          <p:nvPr/>
        </p:nvCxnSpPr>
        <p:spPr>
          <a:xfrm>
            <a:off x="584200" y="2373647"/>
            <a:ext cx="11025187"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D85AA13-386F-5AAD-7BB2-FEF442FD9D9A}"/>
              </a:ext>
              <a:ext uri="{C183D7F6-B498-43B3-948B-1728B52AA6E4}">
                <adec:decorative xmlns:adec="http://schemas.microsoft.com/office/drawing/2017/decorative" val="1"/>
              </a:ext>
            </a:extLst>
          </p:cNvPr>
          <p:cNvCxnSpPr/>
          <p:nvPr/>
        </p:nvCxnSpPr>
        <p:spPr>
          <a:xfrm>
            <a:off x="584200" y="5250641"/>
            <a:ext cx="11025187"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8F8B368-A47B-0031-0F79-AD2EB76885DE}"/>
              </a:ext>
            </a:extLst>
          </p:cNvPr>
          <p:cNvSpPr>
            <a:spLocks noGrp="1"/>
          </p:cNvSpPr>
          <p:nvPr>
            <p:ph type="title"/>
          </p:nvPr>
        </p:nvSpPr>
        <p:spPr/>
        <p:txBody>
          <a:bodyPr/>
          <a:lstStyle/>
          <a:p>
            <a:r>
              <a:rPr lang="en-US"/>
              <a:t>RAI Mitigations</a:t>
            </a:r>
          </a:p>
        </p:txBody>
      </p:sp>
      <p:sp>
        <p:nvSpPr>
          <p:cNvPr id="7" name="Freeform: Shape 6">
            <a:extLst>
              <a:ext uri="{FF2B5EF4-FFF2-40B4-BE49-F238E27FC236}">
                <a16:creationId xmlns:a16="http://schemas.microsoft.com/office/drawing/2014/main" id="{162FC63A-7D9E-8A90-0686-96355DF81F64}"/>
              </a:ext>
            </a:extLst>
          </p:cNvPr>
          <p:cNvSpPr/>
          <p:nvPr/>
        </p:nvSpPr>
        <p:spPr>
          <a:xfrm>
            <a:off x="473963" y="1355245"/>
            <a:ext cx="2204225" cy="854075"/>
          </a:xfrm>
          <a:custGeom>
            <a:avLst/>
            <a:gdLst>
              <a:gd name="connsiteX0" fmla="*/ 0 w 2204225"/>
              <a:gd name="connsiteY0" fmla="*/ 0 h 1208087"/>
              <a:gd name="connsiteX1" fmla="*/ 2204225 w 2204225"/>
              <a:gd name="connsiteY1" fmla="*/ 0 h 1208087"/>
              <a:gd name="connsiteX2" fmla="*/ 2204225 w 2204225"/>
              <a:gd name="connsiteY2" fmla="*/ 1208087 h 1208087"/>
              <a:gd name="connsiteX3" fmla="*/ 0 w 2204225"/>
              <a:gd name="connsiteY3" fmla="*/ 1208087 h 1208087"/>
              <a:gd name="connsiteX4" fmla="*/ 0 w 2204225"/>
              <a:gd name="connsiteY4" fmla="*/ 0 h 120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225" h="1208087">
                <a:moveTo>
                  <a:pt x="0" y="0"/>
                </a:moveTo>
                <a:lnTo>
                  <a:pt x="2204225" y="0"/>
                </a:lnTo>
                <a:lnTo>
                  <a:pt x="2204225" y="1208087"/>
                </a:lnTo>
                <a:lnTo>
                  <a:pt x="0" y="12080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000" kern="1200">
                <a:solidFill>
                  <a:schemeClr val="accent1"/>
                </a:solidFill>
                <a:latin typeface="+mj-lt"/>
              </a:rPr>
              <a:t>Customer</a:t>
            </a:r>
          </a:p>
        </p:txBody>
      </p:sp>
      <p:sp>
        <p:nvSpPr>
          <p:cNvPr id="8" name="Freeform: Shape 7">
            <a:extLst>
              <a:ext uri="{FF2B5EF4-FFF2-40B4-BE49-F238E27FC236}">
                <a16:creationId xmlns:a16="http://schemas.microsoft.com/office/drawing/2014/main" id="{5D0EAF58-51C8-9927-A612-1C5B0806C9C2}"/>
              </a:ext>
            </a:extLst>
          </p:cNvPr>
          <p:cNvSpPr/>
          <p:nvPr/>
        </p:nvSpPr>
        <p:spPr>
          <a:xfrm>
            <a:off x="2957804" y="1355245"/>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b="0" kern="1200"/>
              <a:t>Structure user interactions. Limit the length, structure, and source of inputs and outputs</a:t>
            </a:r>
          </a:p>
        </p:txBody>
      </p:sp>
      <p:sp>
        <p:nvSpPr>
          <p:cNvPr id="10" name="Freeform: Shape 9">
            <a:extLst>
              <a:ext uri="{FF2B5EF4-FFF2-40B4-BE49-F238E27FC236}">
                <a16:creationId xmlns:a16="http://schemas.microsoft.com/office/drawing/2014/main" id="{56BBE20F-516E-EB3B-321A-1377802BC1CA}"/>
              </a:ext>
            </a:extLst>
          </p:cNvPr>
          <p:cNvSpPr/>
          <p:nvPr/>
        </p:nvSpPr>
        <p:spPr>
          <a:xfrm>
            <a:off x="2957804" y="1695020"/>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Control user access</a:t>
            </a:r>
          </a:p>
        </p:txBody>
      </p:sp>
      <p:sp>
        <p:nvSpPr>
          <p:cNvPr id="12" name="Freeform: Shape 11">
            <a:extLst>
              <a:ext uri="{FF2B5EF4-FFF2-40B4-BE49-F238E27FC236}">
                <a16:creationId xmlns:a16="http://schemas.microsoft.com/office/drawing/2014/main" id="{B131791E-0264-1C8F-7153-57FDCD4DD215}"/>
              </a:ext>
            </a:extLst>
          </p:cNvPr>
          <p:cNvSpPr/>
          <p:nvPr/>
        </p:nvSpPr>
        <p:spPr>
          <a:xfrm>
            <a:off x="2957804" y="2034795"/>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b="0" kern="1200"/>
              <a:t>Transparency and overreliance mitigations in UI/UX</a:t>
            </a:r>
          </a:p>
        </p:txBody>
      </p:sp>
      <p:sp>
        <p:nvSpPr>
          <p:cNvPr id="15" name="Freeform: Shape 14">
            <a:extLst>
              <a:ext uri="{FF2B5EF4-FFF2-40B4-BE49-F238E27FC236}">
                <a16:creationId xmlns:a16="http://schemas.microsoft.com/office/drawing/2014/main" id="{5130A3C7-18E6-F47C-C2E3-A7D205B67370}"/>
              </a:ext>
            </a:extLst>
          </p:cNvPr>
          <p:cNvSpPr/>
          <p:nvPr/>
        </p:nvSpPr>
        <p:spPr>
          <a:xfrm>
            <a:off x="473963" y="2453967"/>
            <a:ext cx="2204225" cy="854075"/>
          </a:xfrm>
          <a:custGeom>
            <a:avLst/>
            <a:gdLst>
              <a:gd name="connsiteX0" fmla="*/ 0 w 2204225"/>
              <a:gd name="connsiteY0" fmla="*/ 0 h 1208087"/>
              <a:gd name="connsiteX1" fmla="*/ 2204225 w 2204225"/>
              <a:gd name="connsiteY1" fmla="*/ 0 h 1208087"/>
              <a:gd name="connsiteX2" fmla="*/ 2204225 w 2204225"/>
              <a:gd name="connsiteY2" fmla="*/ 1208087 h 1208087"/>
              <a:gd name="connsiteX3" fmla="*/ 0 w 2204225"/>
              <a:gd name="connsiteY3" fmla="*/ 1208087 h 1208087"/>
              <a:gd name="connsiteX4" fmla="*/ 0 w 2204225"/>
              <a:gd name="connsiteY4" fmla="*/ 0 h 120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225" h="1208087">
                <a:moveTo>
                  <a:pt x="0" y="0"/>
                </a:moveTo>
                <a:lnTo>
                  <a:pt x="2204225" y="0"/>
                </a:lnTo>
                <a:lnTo>
                  <a:pt x="2204225" y="1208087"/>
                </a:lnTo>
                <a:lnTo>
                  <a:pt x="0" y="12080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000" kern="1200">
                <a:solidFill>
                  <a:schemeClr val="accent1"/>
                </a:solidFill>
                <a:latin typeface="+mj-lt"/>
              </a:rPr>
              <a:t>Technical</a:t>
            </a:r>
          </a:p>
        </p:txBody>
      </p:sp>
      <p:sp>
        <p:nvSpPr>
          <p:cNvPr id="16" name="Freeform: Shape 15">
            <a:extLst>
              <a:ext uri="{FF2B5EF4-FFF2-40B4-BE49-F238E27FC236}">
                <a16:creationId xmlns:a16="http://schemas.microsoft.com/office/drawing/2014/main" id="{BA6CA8BA-A3A1-6861-CF58-FEC09CF00B2E}"/>
              </a:ext>
            </a:extLst>
          </p:cNvPr>
          <p:cNvSpPr/>
          <p:nvPr/>
        </p:nvSpPr>
        <p:spPr>
          <a:xfrm>
            <a:off x="2957804" y="2453967"/>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Content Filtering </a:t>
            </a:r>
          </a:p>
        </p:txBody>
      </p:sp>
      <p:sp>
        <p:nvSpPr>
          <p:cNvPr id="18" name="Freeform: Shape 17">
            <a:extLst>
              <a:ext uri="{FF2B5EF4-FFF2-40B4-BE49-F238E27FC236}">
                <a16:creationId xmlns:a16="http://schemas.microsoft.com/office/drawing/2014/main" id="{429804CE-E8E8-760F-5F8C-5C4B77C67981}"/>
              </a:ext>
            </a:extLst>
          </p:cNvPr>
          <p:cNvSpPr/>
          <p:nvPr/>
        </p:nvSpPr>
        <p:spPr>
          <a:xfrm>
            <a:off x="2957804" y="2793742"/>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Asynchronous abuse detection</a:t>
            </a:r>
          </a:p>
        </p:txBody>
      </p:sp>
      <p:sp>
        <p:nvSpPr>
          <p:cNvPr id="20" name="Freeform: Shape 19">
            <a:extLst>
              <a:ext uri="{FF2B5EF4-FFF2-40B4-BE49-F238E27FC236}">
                <a16:creationId xmlns:a16="http://schemas.microsoft.com/office/drawing/2014/main" id="{8AF19D43-4364-4526-2E20-D56E646997BB}"/>
              </a:ext>
            </a:extLst>
          </p:cNvPr>
          <p:cNvSpPr/>
          <p:nvPr/>
        </p:nvSpPr>
        <p:spPr>
          <a:xfrm>
            <a:off x="2957804" y="3133517"/>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User-based throttling</a:t>
            </a:r>
          </a:p>
        </p:txBody>
      </p:sp>
      <p:sp>
        <p:nvSpPr>
          <p:cNvPr id="22" name="Freeform: Shape 21">
            <a:extLst>
              <a:ext uri="{FF2B5EF4-FFF2-40B4-BE49-F238E27FC236}">
                <a16:creationId xmlns:a16="http://schemas.microsoft.com/office/drawing/2014/main" id="{5D32E3F8-C095-62B3-C37F-49902B76934F}"/>
              </a:ext>
            </a:extLst>
          </p:cNvPr>
          <p:cNvSpPr/>
          <p:nvPr/>
        </p:nvSpPr>
        <p:spPr>
          <a:xfrm>
            <a:off x="2957804" y="3473292"/>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User-based shutdown</a:t>
            </a:r>
          </a:p>
        </p:txBody>
      </p:sp>
      <p:sp>
        <p:nvSpPr>
          <p:cNvPr id="25" name="Freeform: Shape 24">
            <a:extLst>
              <a:ext uri="{FF2B5EF4-FFF2-40B4-BE49-F238E27FC236}">
                <a16:creationId xmlns:a16="http://schemas.microsoft.com/office/drawing/2014/main" id="{D04F55E7-D668-1EA3-26DE-1691C9F27D56}"/>
              </a:ext>
            </a:extLst>
          </p:cNvPr>
          <p:cNvSpPr/>
          <p:nvPr/>
        </p:nvSpPr>
        <p:spPr>
          <a:xfrm>
            <a:off x="473963" y="3892464"/>
            <a:ext cx="2204225" cy="854075"/>
          </a:xfrm>
          <a:custGeom>
            <a:avLst/>
            <a:gdLst>
              <a:gd name="connsiteX0" fmla="*/ 0 w 2204225"/>
              <a:gd name="connsiteY0" fmla="*/ 0 h 1208087"/>
              <a:gd name="connsiteX1" fmla="*/ 2204225 w 2204225"/>
              <a:gd name="connsiteY1" fmla="*/ 0 h 1208087"/>
              <a:gd name="connsiteX2" fmla="*/ 2204225 w 2204225"/>
              <a:gd name="connsiteY2" fmla="*/ 1208087 h 1208087"/>
              <a:gd name="connsiteX3" fmla="*/ 0 w 2204225"/>
              <a:gd name="connsiteY3" fmla="*/ 1208087 h 1208087"/>
              <a:gd name="connsiteX4" fmla="*/ 0 w 2204225"/>
              <a:gd name="connsiteY4" fmla="*/ 0 h 120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225" h="1208087">
                <a:moveTo>
                  <a:pt x="0" y="0"/>
                </a:moveTo>
                <a:lnTo>
                  <a:pt x="2204225" y="0"/>
                </a:lnTo>
                <a:lnTo>
                  <a:pt x="2204225" y="1208087"/>
                </a:lnTo>
                <a:lnTo>
                  <a:pt x="0" y="12080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000" kern="1200">
                <a:solidFill>
                  <a:schemeClr val="accent1"/>
                </a:solidFill>
                <a:latin typeface="+mj-lt"/>
              </a:rPr>
              <a:t>Process </a:t>
            </a:r>
            <a:br>
              <a:rPr lang="en-US" sz="2000" kern="1200">
                <a:solidFill>
                  <a:schemeClr val="accent1"/>
                </a:solidFill>
                <a:latin typeface="+mj-lt"/>
              </a:rPr>
            </a:br>
            <a:r>
              <a:rPr lang="en-US" sz="2000" kern="1200">
                <a:solidFill>
                  <a:schemeClr val="accent1"/>
                </a:solidFill>
                <a:latin typeface="+mj-lt"/>
              </a:rPr>
              <a:t>and Policy</a:t>
            </a:r>
          </a:p>
        </p:txBody>
      </p:sp>
      <p:sp>
        <p:nvSpPr>
          <p:cNvPr id="26" name="Freeform: Shape 25">
            <a:extLst>
              <a:ext uri="{FF2B5EF4-FFF2-40B4-BE49-F238E27FC236}">
                <a16:creationId xmlns:a16="http://schemas.microsoft.com/office/drawing/2014/main" id="{6A5A6291-4683-55C0-4719-FAA3218F27B7}"/>
              </a:ext>
            </a:extLst>
          </p:cNvPr>
          <p:cNvSpPr/>
          <p:nvPr/>
        </p:nvSpPr>
        <p:spPr>
          <a:xfrm>
            <a:off x="2957804" y="3892464"/>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Limited Access</a:t>
            </a:r>
          </a:p>
        </p:txBody>
      </p:sp>
      <p:sp>
        <p:nvSpPr>
          <p:cNvPr id="28" name="Freeform: Shape 27">
            <a:extLst>
              <a:ext uri="{FF2B5EF4-FFF2-40B4-BE49-F238E27FC236}">
                <a16:creationId xmlns:a16="http://schemas.microsoft.com/office/drawing/2014/main" id="{BCCF9C73-3BAF-A38A-A0A5-DD41891C976C}"/>
              </a:ext>
            </a:extLst>
          </p:cNvPr>
          <p:cNvSpPr/>
          <p:nvPr/>
        </p:nvSpPr>
        <p:spPr>
          <a:xfrm>
            <a:off x="2957804" y="4232239"/>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Abuse reporting channel</a:t>
            </a:r>
          </a:p>
        </p:txBody>
      </p:sp>
      <p:sp>
        <p:nvSpPr>
          <p:cNvPr id="30" name="Freeform: Shape 29">
            <a:extLst>
              <a:ext uri="{FF2B5EF4-FFF2-40B4-BE49-F238E27FC236}">
                <a16:creationId xmlns:a16="http://schemas.microsoft.com/office/drawing/2014/main" id="{9200C8FA-AB44-A62D-DF4F-F92297150B6B}"/>
              </a:ext>
            </a:extLst>
          </p:cNvPr>
          <p:cNvSpPr/>
          <p:nvPr/>
        </p:nvSpPr>
        <p:spPr>
          <a:xfrm>
            <a:off x="2957804" y="4572014"/>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Feedback channel</a:t>
            </a:r>
          </a:p>
        </p:txBody>
      </p:sp>
      <p:sp>
        <p:nvSpPr>
          <p:cNvPr id="32" name="Freeform: Shape 31">
            <a:extLst>
              <a:ext uri="{FF2B5EF4-FFF2-40B4-BE49-F238E27FC236}">
                <a16:creationId xmlns:a16="http://schemas.microsoft.com/office/drawing/2014/main" id="{83AE8613-D047-CB3F-9BEA-DCD00BAA1B81}"/>
              </a:ext>
            </a:extLst>
          </p:cNvPr>
          <p:cNvSpPr/>
          <p:nvPr/>
        </p:nvSpPr>
        <p:spPr>
          <a:xfrm>
            <a:off x="2957804" y="4911789"/>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Incident Response</a:t>
            </a:r>
          </a:p>
        </p:txBody>
      </p:sp>
      <p:sp>
        <p:nvSpPr>
          <p:cNvPr id="35" name="Freeform: Shape 34">
            <a:extLst>
              <a:ext uri="{FF2B5EF4-FFF2-40B4-BE49-F238E27FC236}">
                <a16:creationId xmlns:a16="http://schemas.microsoft.com/office/drawing/2014/main" id="{EFA9A7C7-6CF3-95B4-1E49-B31229390164}"/>
              </a:ext>
            </a:extLst>
          </p:cNvPr>
          <p:cNvSpPr/>
          <p:nvPr/>
        </p:nvSpPr>
        <p:spPr>
          <a:xfrm>
            <a:off x="425062" y="5330961"/>
            <a:ext cx="2204225" cy="854075"/>
          </a:xfrm>
          <a:custGeom>
            <a:avLst/>
            <a:gdLst>
              <a:gd name="connsiteX0" fmla="*/ 0 w 2204225"/>
              <a:gd name="connsiteY0" fmla="*/ 0 h 1208087"/>
              <a:gd name="connsiteX1" fmla="*/ 2204225 w 2204225"/>
              <a:gd name="connsiteY1" fmla="*/ 0 h 1208087"/>
              <a:gd name="connsiteX2" fmla="*/ 2204225 w 2204225"/>
              <a:gd name="connsiteY2" fmla="*/ 1208087 h 1208087"/>
              <a:gd name="connsiteX3" fmla="*/ 0 w 2204225"/>
              <a:gd name="connsiteY3" fmla="*/ 1208087 h 1208087"/>
              <a:gd name="connsiteX4" fmla="*/ 0 w 2204225"/>
              <a:gd name="connsiteY4" fmla="*/ 0 h 120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225" h="1208087">
                <a:moveTo>
                  <a:pt x="0" y="0"/>
                </a:moveTo>
                <a:lnTo>
                  <a:pt x="2204225" y="0"/>
                </a:lnTo>
                <a:lnTo>
                  <a:pt x="2204225" y="1208087"/>
                </a:lnTo>
                <a:lnTo>
                  <a:pt x="0" y="12080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000" kern="1200">
                <a:solidFill>
                  <a:schemeClr val="accent1"/>
                </a:solidFill>
                <a:latin typeface="+mj-lt"/>
              </a:rPr>
              <a:t>Documentation and legal</a:t>
            </a:r>
          </a:p>
        </p:txBody>
      </p:sp>
      <p:sp>
        <p:nvSpPr>
          <p:cNvPr id="36" name="Freeform: Shape 35">
            <a:extLst>
              <a:ext uri="{FF2B5EF4-FFF2-40B4-BE49-F238E27FC236}">
                <a16:creationId xmlns:a16="http://schemas.microsoft.com/office/drawing/2014/main" id="{2573D9B9-4D45-852F-AC6C-81DAB918E885}"/>
              </a:ext>
            </a:extLst>
          </p:cNvPr>
          <p:cNvSpPr/>
          <p:nvPr/>
        </p:nvSpPr>
        <p:spPr>
          <a:xfrm>
            <a:off x="2957804" y="5330961"/>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Terms of use</a:t>
            </a:r>
          </a:p>
        </p:txBody>
      </p:sp>
      <p:sp>
        <p:nvSpPr>
          <p:cNvPr id="38" name="Freeform: Shape 37">
            <a:extLst>
              <a:ext uri="{FF2B5EF4-FFF2-40B4-BE49-F238E27FC236}">
                <a16:creationId xmlns:a16="http://schemas.microsoft.com/office/drawing/2014/main" id="{EEF83175-13AD-1E8B-D669-3B22F4A8851B}"/>
              </a:ext>
            </a:extLst>
          </p:cNvPr>
          <p:cNvSpPr/>
          <p:nvPr/>
        </p:nvSpPr>
        <p:spPr>
          <a:xfrm>
            <a:off x="2957804" y="5670736"/>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Transparency Note</a:t>
            </a:r>
          </a:p>
        </p:txBody>
      </p:sp>
      <p:sp>
        <p:nvSpPr>
          <p:cNvPr id="40" name="Freeform: Shape 39">
            <a:extLst>
              <a:ext uri="{FF2B5EF4-FFF2-40B4-BE49-F238E27FC236}">
                <a16:creationId xmlns:a16="http://schemas.microsoft.com/office/drawing/2014/main" id="{722C0BB7-5268-B864-4529-2D12B7E2667C}"/>
              </a:ext>
            </a:extLst>
          </p:cNvPr>
          <p:cNvSpPr/>
          <p:nvPr/>
        </p:nvSpPr>
        <p:spPr>
          <a:xfrm>
            <a:off x="2957804" y="6010506"/>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lvl="0" indent="0" algn="l" defTabSz="533400">
              <a:lnSpc>
                <a:spcPct val="90000"/>
              </a:lnSpc>
              <a:spcBef>
                <a:spcPct val="0"/>
              </a:spcBef>
              <a:spcAft>
                <a:spcPct val="35000"/>
              </a:spcAft>
              <a:buNone/>
            </a:pPr>
            <a:r>
              <a:rPr lang="en-US" sz="1200" kern="1200"/>
              <a:t>Design Guidelines</a:t>
            </a:r>
          </a:p>
        </p:txBody>
      </p:sp>
    </p:spTree>
    <p:extLst>
      <p:ext uri="{BB962C8B-B14F-4D97-AF65-F5344CB8AC3E}">
        <p14:creationId xmlns:p14="http://schemas.microsoft.com/office/powerpoint/2010/main" val="7654974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37CA096-4819-8570-1188-042DFA71F122}"/>
              </a:ext>
            </a:extLst>
          </p:cNvPr>
          <p:cNvSpPr txBox="1">
            <a:spLocks noGrp="1"/>
          </p:cNvSpPr>
          <p:nvPr>
            <p:ph type="title"/>
          </p:nvPr>
        </p:nvSpPr>
        <p:spPr>
          <a:xfrm>
            <a:off x="588263" y="457200"/>
            <a:ext cx="11018520" cy="800219"/>
          </a:xfrm>
        </p:spPr>
        <p:txBody>
          <a:bodyPr/>
          <a:lstStyle>
            <a:lvl1pPr algn="ctr" defTabSz="932563"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Light" panose="020B0502040204020203" pitchFamily="34" charset="0"/>
              </a:defRPr>
            </a:lvl1pPr>
          </a:lstStyle>
          <a:p>
            <a:pPr lvl="0" algn="l"/>
            <a:r>
              <a:rPr lang="en-US" noProof="0"/>
              <a:t>Quality</a:t>
            </a:r>
            <a:br>
              <a:rPr lang="en-US" noProof="0"/>
            </a:br>
            <a:r>
              <a:rPr lang="en-US" sz="2000" spc="0" noProof="0">
                <a:solidFill>
                  <a:schemeClr val="accent1"/>
                </a:solidFill>
              </a:rPr>
              <a:t>Harm to individuals or businesses due to unintended outputs or overreliance</a:t>
            </a:r>
            <a:endParaRPr lang="en-US" spc="0" noProof="0">
              <a:solidFill>
                <a:schemeClr val="accent1"/>
              </a:solidFill>
            </a:endParaRPr>
          </a:p>
        </p:txBody>
      </p:sp>
      <p:graphicFrame>
        <p:nvGraphicFramePr>
          <p:cNvPr id="5" name="Content Placeholder 3">
            <a:extLst>
              <a:ext uri="{FF2B5EF4-FFF2-40B4-BE49-F238E27FC236}">
                <a16:creationId xmlns:a16="http://schemas.microsoft.com/office/drawing/2014/main" id="{D4105FEF-319A-C096-9D31-12A9C35E287F}"/>
              </a:ext>
            </a:extLst>
          </p:cNvPr>
          <p:cNvGraphicFramePr>
            <a:graphicFrameLocks/>
          </p:cNvGraphicFramePr>
          <p:nvPr>
            <p:extLst>
              <p:ext uri="{D42A27DB-BD31-4B8C-83A1-F6EECF244321}">
                <p14:modId xmlns:p14="http://schemas.microsoft.com/office/powerpoint/2010/main" val="4069020941"/>
              </p:ext>
            </p:extLst>
          </p:nvPr>
        </p:nvGraphicFramePr>
        <p:xfrm>
          <a:off x="588263" y="1447800"/>
          <a:ext cx="11021125" cy="4821242"/>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2828037">
                  <a:extLst>
                    <a:ext uri="{9D8B030D-6E8A-4147-A177-3AD203B41FA5}">
                      <a16:colId xmlns:a16="http://schemas.microsoft.com/office/drawing/2014/main" val="506137445"/>
                    </a:ext>
                  </a:extLst>
                </a:gridCol>
                <a:gridCol w="8193088">
                  <a:extLst>
                    <a:ext uri="{9D8B030D-6E8A-4147-A177-3AD203B41FA5}">
                      <a16:colId xmlns:a16="http://schemas.microsoft.com/office/drawing/2014/main" val="896634424"/>
                    </a:ext>
                  </a:extLst>
                </a:gridCol>
              </a:tblGrid>
              <a:tr h="385025">
                <a:tc>
                  <a:txBody>
                    <a:bodyPr/>
                    <a:lstStyle/>
                    <a:p>
                      <a:pPr marL="0" marR="0">
                        <a:spcBef>
                          <a:spcPts val="0"/>
                        </a:spcBef>
                        <a:spcAft>
                          <a:spcPts val="0"/>
                        </a:spcAft>
                      </a:pPr>
                      <a:r>
                        <a:rPr lang="en-US" sz="1200" b="0" cap="all" spc="60">
                          <a:solidFill>
                            <a:schemeClr val="accent1"/>
                          </a:solidFill>
                          <a:effectLst/>
                          <a:latin typeface="+mj-lt"/>
                        </a:rPr>
                        <a:t>Incident Class Shorthand</a:t>
                      </a:r>
                      <a:endParaRPr lang="en-US" sz="1200" b="0" cap="all" spc="60">
                        <a:solidFill>
                          <a:schemeClr val="accent1"/>
                        </a:solidFill>
                        <a:effectLst/>
                        <a:latin typeface="+mj-lt"/>
                        <a:ea typeface="Times New Roman" panose="02020603050405020304" pitchFamily="18" charset="0"/>
                        <a:cs typeface="Arial" panose="020B060402020202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b="0" cap="all" spc="60">
                          <a:solidFill>
                            <a:schemeClr val="accent1"/>
                          </a:solidFill>
                          <a:effectLst/>
                          <a:latin typeface="+mj-lt"/>
                        </a:rPr>
                        <a:t>Incident Class Extended Description</a:t>
                      </a:r>
                      <a:endParaRPr lang="en-US" sz="1200" b="0" cap="all" spc="60">
                        <a:solidFill>
                          <a:schemeClr val="accent1"/>
                        </a:solidFill>
                        <a:effectLst/>
                        <a:latin typeface="+mj-lt"/>
                        <a:ea typeface="Times New Roman" panose="02020603050405020304" pitchFamily="18" charset="0"/>
                        <a:cs typeface="Arial" panose="020B060402020202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98926705"/>
                  </a:ext>
                </a:extLst>
              </a:tr>
              <a:tr h="492913">
                <a:tc>
                  <a:txBody>
                    <a:bodyPr/>
                    <a:lstStyle/>
                    <a:p>
                      <a:pPr marL="0" marR="0">
                        <a:spcBef>
                          <a:spcPts val="0"/>
                        </a:spcBef>
                        <a:spcAft>
                          <a:spcPts val="0"/>
                        </a:spcAft>
                      </a:pPr>
                      <a:r>
                        <a:rPr lang="en-US" sz="1200">
                          <a:solidFill>
                            <a:schemeClr val="tx1"/>
                          </a:solidFill>
                          <a:effectLst/>
                          <a:latin typeface="+mn-lt"/>
                          <a:ea typeface="Times New Roman" panose="02020603050405020304" pitchFamily="18" charset="0"/>
                          <a:cs typeface="Arial"/>
                        </a:rPr>
                        <a:t>Inaccurate Text</a:t>
                      </a:r>
                    </a:p>
                  </a:txBody>
                  <a:tcPr marL="68580" marR="68580" marT="0" marB="0" anchor="ctr">
                    <a:lnL w="12700" cmpd="sng">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400">
                          <a:solidFill>
                            <a:schemeClr val="tx1"/>
                          </a:solidFill>
                          <a:effectLst/>
                          <a:latin typeface="+mn-lt"/>
                          <a:ea typeface="Times New Roman" panose="02020603050405020304" pitchFamily="18" charset="0"/>
                          <a:cs typeface="Arial"/>
                        </a:rPr>
                        <a:t>API generates misleading, inaccurate, or poorly-contextualized content on high-stakes topics</a:t>
                      </a:r>
                    </a:p>
                  </a:txBody>
                  <a:tcPr marL="68580" marR="68580" marT="0" marB="0" anchor="ctr">
                    <a:lnL w="12700" cmpd="sng">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050956"/>
                  </a:ext>
                </a:extLst>
              </a:tr>
              <a:tr h="492913">
                <a:tc>
                  <a:txBody>
                    <a:bodyPr/>
                    <a:lstStyle/>
                    <a:p>
                      <a:pPr marL="0" marR="0">
                        <a:spcBef>
                          <a:spcPts val="0"/>
                        </a:spcBef>
                        <a:spcAft>
                          <a:spcPts val="0"/>
                        </a:spcAft>
                      </a:pPr>
                      <a:r>
                        <a:rPr lang="en-US" sz="1200">
                          <a:solidFill>
                            <a:schemeClr val="tx1"/>
                          </a:solidFill>
                          <a:effectLst/>
                          <a:latin typeface="+mn-lt"/>
                          <a:ea typeface="Times New Roman" panose="02020603050405020304" pitchFamily="18" charset="0"/>
                          <a:cs typeface="Arial"/>
                        </a:rPr>
                        <a:t>Incorrect/insecure code</a:t>
                      </a: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400">
                          <a:solidFill>
                            <a:schemeClr val="tx1"/>
                          </a:solidFill>
                          <a:effectLst/>
                          <a:latin typeface="+mn-lt"/>
                          <a:ea typeface="Times New Roman" panose="02020603050405020304" pitchFamily="18" charset="0"/>
                          <a:cs typeface="Arial"/>
                        </a:rPr>
                        <a:t>API generates incorrect or insecure code that is used unknowingly by users</a:t>
                      </a: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6580247"/>
                  </a:ext>
                </a:extLst>
              </a:tr>
              <a:tr h="492913">
                <a:tc>
                  <a:txBody>
                    <a:bodyPr/>
                    <a:lstStyle/>
                    <a:p>
                      <a:pPr marL="0" marR="0">
                        <a:spcBef>
                          <a:spcPts val="0"/>
                        </a:spcBef>
                        <a:spcAft>
                          <a:spcPts val="0"/>
                        </a:spcAft>
                      </a:pPr>
                      <a:r>
                        <a:rPr lang="en-US" sz="1200">
                          <a:solidFill>
                            <a:schemeClr val="tx1"/>
                          </a:solidFill>
                          <a:effectLst/>
                          <a:latin typeface="+mn-lt"/>
                          <a:ea typeface="Times New Roman" panose="02020603050405020304" pitchFamily="18" charset="0"/>
                          <a:cs typeface="Arial"/>
                        </a:rPr>
                        <a:t>PII</a:t>
                      </a: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400">
                          <a:solidFill>
                            <a:schemeClr val="tx1"/>
                          </a:solidFill>
                          <a:effectLst/>
                          <a:latin typeface="+mn-lt"/>
                          <a:ea typeface="Times New Roman" panose="02020603050405020304" pitchFamily="18" charset="0"/>
                          <a:cs typeface="Arial"/>
                        </a:rPr>
                        <a:t>API generates responses that contain email addresses, SSNs, and other PII that is</a:t>
                      </a: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9439587"/>
                  </a:ext>
                </a:extLst>
              </a:tr>
              <a:tr h="492913">
                <a:tc>
                  <a:txBody>
                    <a:bodyPr/>
                    <a:lstStyle/>
                    <a:p>
                      <a:pPr marL="0" marR="0">
                        <a:spcBef>
                          <a:spcPts val="0"/>
                        </a:spcBef>
                        <a:spcAft>
                          <a:spcPts val="0"/>
                        </a:spcAft>
                      </a:pPr>
                      <a:r>
                        <a:rPr lang="en-US" sz="1200">
                          <a:solidFill>
                            <a:schemeClr val="tx1"/>
                          </a:solidFill>
                          <a:effectLst/>
                          <a:latin typeface="+mn-lt"/>
                          <a:ea typeface="Times New Roman" panose="02020603050405020304" pitchFamily="18" charset="0"/>
                          <a:cs typeface="Arial"/>
                        </a:rPr>
                        <a:t>Proprietary Info/plagiarism</a:t>
                      </a: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400">
                          <a:solidFill>
                            <a:schemeClr val="tx1"/>
                          </a:solidFill>
                          <a:effectLst/>
                          <a:latin typeface="+mn-lt"/>
                          <a:ea typeface="Times New Roman" panose="02020603050405020304" pitchFamily="18" charset="0"/>
                          <a:cs typeface="Arial"/>
                        </a:rPr>
                        <a:t>API generates based on content or code that is proprietary</a:t>
                      </a: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313583"/>
                  </a:ext>
                </a:extLst>
              </a:tr>
              <a:tr h="492913">
                <a:tc>
                  <a:txBody>
                    <a:bodyPr/>
                    <a:lstStyle/>
                    <a:p>
                      <a:pPr marL="0" marR="0">
                        <a:spcBef>
                          <a:spcPts val="0"/>
                        </a:spcBef>
                        <a:spcAft>
                          <a:spcPts val="0"/>
                        </a:spcAft>
                      </a:pPr>
                      <a:r>
                        <a:rPr lang="en-US" sz="1200" strike="noStrike">
                          <a:solidFill>
                            <a:schemeClr val="tx1"/>
                          </a:solidFill>
                          <a:effectLst/>
                          <a:latin typeface="+mn-lt"/>
                          <a:ea typeface="Times New Roman" panose="02020603050405020304" pitchFamily="18" charset="0"/>
                          <a:cs typeface="Arial"/>
                        </a:rPr>
                        <a:t>Demeaning, stereotyping, hate</a:t>
                      </a:r>
                      <a:endParaRPr lang="en-US" sz="1200" strike="noStrike">
                        <a:solidFill>
                          <a:schemeClr val="tx1"/>
                        </a:solidFill>
                        <a:effectLst/>
                        <a:latin typeface="+mn-lt"/>
                        <a:ea typeface="Times New Roman" panose="02020603050405020304" pitchFamily="18" charset="0"/>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a:spcBef>
                          <a:spcPts val="0"/>
                        </a:spcBef>
                        <a:spcAft>
                          <a:spcPts val="0"/>
                        </a:spcAft>
                        <a:buNone/>
                      </a:pPr>
                      <a:r>
                        <a:rPr lang="en-US" sz="1400">
                          <a:solidFill>
                            <a:schemeClr val="tx1"/>
                          </a:solidFill>
                          <a:effectLst/>
                          <a:latin typeface="+mn-lt"/>
                          <a:cs typeface="Arial"/>
                        </a:rPr>
                        <a:t>API generates content that is offensive toward members of social groups</a:t>
                      </a:r>
                      <a:endParaRPr lang="en-US" sz="1600">
                        <a:solidFill>
                          <a:schemeClr val="tx1"/>
                        </a:solidFill>
                        <a:latin typeface="+mn-lt"/>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8334232"/>
                  </a:ext>
                </a:extLst>
              </a:tr>
              <a:tr h="492913">
                <a:tc>
                  <a:txBody>
                    <a:bodyPr/>
                    <a:lstStyle/>
                    <a:p>
                      <a:pPr marL="0" marR="0" lvl="0">
                        <a:spcBef>
                          <a:spcPts val="0"/>
                        </a:spcBef>
                        <a:spcAft>
                          <a:spcPts val="0"/>
                        </a:spcAft>
                        <a:buNone/>
                      </a:pPr>
                      <a:r>
                        <a:rPr lang="en-US" sz="1200" strike="noStrike">
                          <a:solidFill>
                            <a:schemeClr val="tx1"/>
                          </a:solidFill>
                          <a:effectLst/>
                          <a:latin typeface="+mn-lt"/>
                          <a:cs typeface="Arial"/>
                        </a:rPr>
                        <a:t>Inequitable allocation</a:t>
                      </a:r>
                      <a:endParaRPr lang="en-US" sz="1600">
                        <a:solidFill>
                          <a:schemeClr val="tx1"/>
                        </a:solidFill>
                        <a:latin typeface="+mn-lt"/>
                      </a:endParaRPr>
                    </a:p>
                  </a:txBody>
                  <a:tcPr marL="68580" marR="68580" marT="0" marB="0" anchor="ctr">
                    <a:lnL w="0">
                      <a:noFill/>
                    </a:lnL>
                    <a:lnR w="0">
                      <a:noFill/>
                    </a:lnR>
                    <a:lnT w="0">
                      <a:noFill/>
                    </a:lnT>
                    <a:lnB w="0">
                      <a:noFill/>
                    </a:lnB>
                    <a:lnTlToBr w="12700" cmpd="sng">
                      <a:noFill/>
                      <a:prstDash val="solid"/>
                    </a:lnTlToBr>
                    <a:lnBlToTr w="12700" cmpd="sng">
                      <a:noFill/>
                      <a:prstDash val="solid"/>
                    </a:lnBlToTr>
                    <a:solidFill>
                      <a:schemeClr val="bg1"/>
                    </a:solidFill>
                  </a:tcPr>
                </a:tc>
                <a:tc>
                  <a:txBody>
                    <a:bodyPr/>
                    <a:lstStyle/>
                    <a:p>
                      <a:pPr marL="0" marR="0" lvl="0">
                        <a:spcBef>
                          <a:spcPts val="0"/>
                        </a:spcBef>
                        <a:spcAft>
                          <a:spcPts val="0"/>
                        </a:spcAft>
                        <a:buNone/>
                      </a:pPr>
                      <a:r>
                        <a:rPr lang="en-US" sz="1400">
                          <a:solidFill>
                            <a:schemeClr val="tx1"/>
                          </a:solidFill>
                          <a:effectLst/>
                          <a:latin typeface="+mn-lt"/>
                          <a:cs typeface="Arial"/>
                        </a:rPr>
                        <a:t>API outputs lead to inequitable allocation of resources </a:t>
                      </a:r>
                      <a:br>
                        <a:rPr lang="en-US" sz="1400">
                          <a:solidFill>
                            <a:schemeClr val="tx1"/>
                          </a:solidFill>
                          <a:effectLst/>
                          <a:latin typeface="+mn-lt"/>
                          <a:cs typeface="Arial"/>
                        </a:rPr>
                      </a:br>
                      <a:r>
                        <a:rPr lang="en-US" sz="1400">
                          <a:solidFill>
                            <a:schemeClr val="tx1"/>
                          </a:solidFill>
                          <a:effectLst/>
                          <a:latin typeface="+mn-lt"/>
                          <a:cs typeface="Arial"/>
                        </a:rPr>
                        <a:t>(e.g., likelihood of receiving job interview based on automated resume screener)</a:t>
                      </a:r>
                    </a:p>
                  </a:txBody>
                  <a:tcPr marL="68580" marR="68580" marT="0" marB="0" anchor="ctr">
                    <a:lnL w="0">
                      <a:noFill/>
                    </a:lnL>
                    <a:lnR w="0">
                      <a:noFill/>
                    </a:lnR>
                    <a:lnT w="0">
                      <a:noFill/>
                    </a:lnT>
                    <a:lnB w="0">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1005621"/>
                  </a:ext>
                </a:extLst>
              </a:tr>
              <a:tr h="492913">
                <a:tc>
                  <a:txBody>
                    <a:bodyPr/>
                    <a:lstStyle/>
                    <a:p>
                      <a:pPr marL="0" lvl="0">
                        <a:spcBef>
                          <a:spcPts val="0"/>
                        </a:spcBef>
                        <a:spcAft>
                          <a:spcPts val="0"/>
                        </a:spcAft>
                        <a:buNone/>
                      </a:pPr>
                      <a:r>
                        <a:rPr lang="en-US" sz="1200" strike="noStrike">
                          <a:solidFill>
                            <a:schemeClr val="tx1"/>
                          </a:solidFill>
                          <a:effectLst/>
                          <a:latin typeface="+mn-lt"/>
                          <a:cs typeface="Arial"/>
                        </a:rPr>
                        <a:t>Quality of service harms</a:t>
                      </a:r>
                    </a:p>
                  </a:txBody>
                  <a:tcPr marL="68580" marR="68580" marT="0" marB="0" anchor="ctr">
                    <a:lnL w="0">
                      <a:noFill/>
                    </a:lnL>
                    <a:lnR w="0">
                      <a:noFill/>
                    </a:lnR>
                    <a:lnT w="0">
                      <a:noFill/>
                    </a:lnT>
                    <a:lnB w="0">
                      <a:noFill/>
                    </a:lnB>
                    <a:lnTlToBr w="12700" cmpd="sng">
                      <a:noFill/>
                      <a:prstDash val="solid"/>
                    </a:lnTlToBr>
                    <a:lnBlToTr w="12700" cmpd="sng">
                      <a:noFill/>
                      <a:prstDash val="solid"/>
                    </a:lnBlToTr>
                    <a:solidFill>
                      <a:schemeClr val="bg1"/>
                    </a:solidFill>
                  </a:tcPr>
                </a:tc>
                <a:tc>
                  <a:txBody>
                    <a:bodyPr/>
                    <a:lstStyle/>
                    <a:p>
                      <a:pPr marL="0" lvl="0">
                        <a:spcBef>
                          <a:spcPts val="0"/>
                        </a:spcBef>
                        <a:spcAft>
                          <a:spcPts val="0"/>
                        </a:spcAft>
                        <a:buNone/>
                      </a:pPr>
                      <a:r>
                        <a:rPr lang="en-US" sz="1400">
                          <a:solidFill>
                            <a:schemeClr val="tx1"/>
                          </a:solidFill>
                          <a:effectLst/>
                          <a:latin typeface="+mn-lt"/>
                          <a:cs typeface="Arial"/>
                        </a:rPr>
                        <a:t>API systematically performs worse on text by, for, and about different social groups</a:t>
                      </a:r>
                    </a:p>
                  </a:txBody>
                  <a:tcPr marL="68580" marR="68580" marT="0" marB="0" anchor="ctr">
                    <a:lnL w="0">
                      <a:noFill/>
                    </a:lnL>
                    <a:lnR w="0">
                      <a:noFill/>
                    </a:lnR>
                    <a:lnT w="0">
                      <a:noFill/>
                    </a:lnT>
                    <a:lnB w="0">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2765018"/>
                  </a:ext>
                </a:extLst>
              </a:tr>
              <a:tr h="492913">
                <a:tc>
                  <a:txBody>
                    <a:bodyPr/>
                    <a:lstStyle/>
                    <a:p>
                      <a:pPr marL="0" marR="0">
                        <a:spcBef>
                          <a:spcPts val="0"/>
                        </a:spcBef>
                        <a:spcAft>
                          <a:spcPts val="0"/>
                        </a:spcAft>
                      </a:pPr>
                      <a:r>
                        <a:rPr lang="en-US" sz="1200">
                          <a:solidFill>
                            <a:schemeClr val="tx1"/>
                          </a:solidFill>
                          <a:effectLst/>
                          <a:latin typeface="+mn-lt"/>
                          <a:ea typeface="Times New Roman" panose="02020603050405020304" pitchFamily="18" charset="0"/>
                          <a:cs typeface="Arial"/>
                        </a:rPr>
                        <a:t>Violence or Self-Harm</a:t>
                      </a: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400">
                          <a:solidFill>
                            <a:schemeClr val="tx1"/>
                          </a:solidFill>
                          <a:effectLst/>
                          <a:latin typeface="+mn-lt"/>
                          <a:ea typeface="Times New Roman" panose="02020603050405020304" pitchFamily="18" charset="0"/>
                          <a:cs typeface="Arial"/>
                        </a:rPr>
                        <a:t>API instructs, affirms, or radicalizes a human to commit direct harm to themself or others</a:t>
                      </a: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6874907"/>
                  </a:ext>
                </a:extLst>
              </a:tr>
              <a:tr h="492913">
                <a:tc>
                  <a:txBody>
                    <a:bodyPr/>
                    <a:lstStyle/>
                    <a:p>
                      <a:pPr marL="0" marR="0">
                        <a:spcBef>
                          <a:spcPts val="0"/>
                        </a:spcBef>
                        <a:spcAft>
                          <a:spcPts val="0"/>
                        </a:spcAft>
                      </a:pPr>
                      <a:r>
                        <a:rPr lang="en-US" sz="1200">
                          <a:solidFill>
                            <a:schemeClr val="tx1"/>
                          </a:solidFill>
                          <a:effectLst/>
                          <a:latin typeface="+mn-lt"/>
                          <a:ea typeface="Times New Roman" panose="02020603050405020304" pitchFamily="18" charset="0"/>
                          <a:cs typeface="Arial"/>
                        </a:rPr>
                        <a:t>Profane, sexual, inappropriate, </a:t>
                      </a:r>
                      <a:br>
                        <a:rPr lang="en-US" sz="1200">
                          <a:solidFill>
                            <a:schemeClr val="tx1"/>
                          </a:solidFill>
                          <a:effectLst/>
                          <a:latin typeface="+mn-lt"/>
                          <a:ea typeface="Times New Roman" panose="02020603050405020304" pitchFamily="18" charset="0"/>
                          <a:cs typeface="Arial"/>
                        </a:rPr>
                      </a:br>
                      <a:r>
                        <a:rPr lang="en-US" sz="1200">
                          <a:solidFill>
                            <a:schemeClr val="tx1"/>
                          </a:solidFill>
                          <a:effectLst/>
                          <a:latin typeface="+mn-lt"/>
                          <a:ea typeface="Times New Roman" panose="02020603050405020304" pitchFamily="18" charset="0"/>
                          <a:cs typeface="Arial"/>
                        </a:rPr>
                        <a:t>or sensitive content</a:t>
                      </a: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400">
                          <a:solidFill>
                            <a:schemeClr val="tx1"/>
                          </a:solidFill>
                          <a:effectLst/>
                          <a:latin typeface="+mn-lt"/>
                          <a:ea typeface="Times New Roman" panose="02020603050405020304" pitchFamily="18" charset="0"/>
                          <a:cs typeface="Arial"/>
                        </a:rPr>
                        <a:t>API generates contextually inappropriate, offensive, or sensitive content</a:t>
                      </a: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7931408"/>
                  </a:ext>
                </a:extLst>
              </a:tr>
            </a:tbl>
          </a:graphicData>
        </a:graphic>
      </p:graphicFrame>
    </p:spTree>
    <p:extLst>
      <p:ext uri="{BB962C8B-B14F-4D97-AF65-F5344CB8AC3E}">
        <p14:creationId xmlns:p14="http://schemas.microsoft.com/office/powerpoint/2010/main" val="29674395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8CEAF-CB10-4348-B922-9DB5BB8B190B}"/>
              </a:ext>
            </a:extLst>
          </p:cNvPr>
          <p:cNvSpPr>
            <a:spLocks noGrp="1"/>
          </p:cNvSpPr>
          <p:nvPr>
            <p:ph type="title"/>
          </p:nvPr>
        </p:nvSpPr>
        <p:spPr>
          <a:xfrm>
            <a:off x="588263" y="457200"/>
            <a:ext cx="11018520" cy="553998"/>
          </a:xfrm>
        </p:spPr>
        <p:txBody>
          <a:bodyPr/>
          <a:lstStyle/>
          <a:p>
            <a:r>
              <a:rPr lang="en-US"/>
              <a:t>Safety Execution Workflow</a:t>
            </a:r>
          </a:p>
        </p:txBody>
      </p:sp>
      <p:sp>
        <p:nvSpPr>
          <p:cNvPr id="6" name="Rectangle 5">
            <a:extLst>
              <a:ext uri="{FF2B5EF4-FFF2-40B4-BE49-F238E27FC236}">
                <a16:creationId xmlns:a16="http://schemas.microsoft.com/office/drawing/2014/main" id="{973C8CE0-AD03-3233-DF0F-C76AECB53453}"/>
              </a:ext>
              <a:ext uri="{C183D7F6-B498-43B3-948B-1728B52AA6E4}">
                <adec:decorative xmlns:adec="http://schemas.microsoft.com/office/drawing/2017/decorative" val="1"/>
              </a:ext>
            </a:extLst>
          </p:cNvPr>
          <p:cNvSpPr/>
          <p:nvPr/>
        </p:nvSpPr>
        <p:spPr>
          <a:xfrm>
            <a:off x="10286051" y="597039"/>
            <a:ext cx="274320" cy="274320"/>
          </a:xfrm>
          <a:prstGeom prst="rect">
            <a:avLst/>
          </a:prstGeom>
          <a:solidFill>
            <a:srgbClr val="000000"/>
          </a:solidFill>
          <a:ln w="28575" cap="flat" cmpd="sng" algn="ctr">
            <a:solidFill>
              <a:srgbClr val="0893E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FEEDDC9-D8BE-000C-2BD6-43D35F29AAC7}"/>
              </a:ext>
            </a:extLst>
          </p:cNvPr>
          <p:cNvSpPr txBox="1"/>
          <p:nvPr/>
        </p:nvSpPr>
        <p:spPr>
          <a:xfrm>
            <a:off x="10617245" y="608553"/>
            <a:ext cx="1574755" cy="251293"/>
          </a:xfrm>
          <a:prstGeom prst="rect">
            <a:avLst/>
          </a:prstGeom>
          <a:noFill/>
        </p:spPr>
        <p:txBody>
          <a:bodyPr wrap="square" lIns="91440" tIns="45720" rIns="91440" bIns="45720" anchor="t">
            <a:spAutoFit/>
          </a:bodyPr>
          <a:lstStyle/>
          <a:p>
            <a:pPr defTabSz="914400">
              <a:defRPr/>
            </a:pPr>
            <a:r>
              <a:rPr lang="en-US" sz="1100">
                <a:solidFill>
                  <a:srgbClr val="FFFFFF"/>
                </a:solidFill>
                <a:latin typeface="Calibri" panose="020F0502020204030204"/>
              </a:rPr>
              <a:t>People &amp; Policy</a:t>
            </a:r>
            <a:endParaRPr lang="en-US" sz="1800">
              <a:solidFill>
                <a:srgbClr val="FFFFFF"/>
              </a:solidFill>
              <a:latin typeface="Calibri" panose="020F0502020204030204"/>
            </a:endParaRPr>
          </a:p>
        </p:txBody>
      </p:sp>
      <p:grpSp>
        <p:nvGrpSpPr>
          <p:cNvPr id="93" name="Group 92" descr="Safety execution workflow diagram&#10;&#10;Application&#10;Detect&#10;Review&#10;Act">
            <a:extLst>
              <a:ext uri="{FF2B5EF4-FFF2-40B4-BE49-F238E27FC236}">
                <a16:creationId xmlns:a16="http://schemas.microsoft.com/office/drawing/2014/main" id="{5CB4BF87-6BCB-9DA9-DDCE-2B4A72FBC002}"/>
              </a:ext>
            </a:extLst>
          </p:cNvPr>
          <p:cNvGrpSpPr/>
          <p:nvPr/>
        </p:nvGrpSpPr>
        <p:grpSpPr>
          <a:xfrm>
            <a:off x="568760" y="2261380"/>
            <a:ext cx="11040628" cy="2331913"/>
            <a:chOff x="568760" y="2592878"/>
            <a:chExt cx="11040628" cy="2331913"/>
          </a:xfrm>
        </p:grpSpPr>
        <p:sp>
          <p:nvSpPr>
            <p:cNvPr id="11" name="Rectangle 10">
              <a:extLst>
                <a:ext uri="{FF2B5EF4-FFF2-40B4-BE49-F238E27FC236}">
                  <a16:creationId xmlns:a16="http://schemas.microsoft.com/office/drawing/2014/main" id="{A2F84908-AFF2-8ED5-171A-0D8B46D014D5}"/>
                </a:ext>
              </a:extLst>
            </p:cNvPr>
            <p:cNvSpPr/>
            <p:nvPr/>
          </p:nvSpPr>
          <p:spPr>
            <a:xfrm>
              <a:off x="9218713" y="3035990"/>
              <a:ext cx="2390675" cy="1888800"/>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12" name="Rectangle 11">
              <a:extLst>
                <a:ext uri="{FF2B5EF4-FFF2-40B4-BE49-F238E27FC236}">
                  <a16:creationId xmlns:a16="http://schemas.microsoft.com/office/drawing/2014/main" id="{88E6E868-9071-99B6-2258-1D536B824C0A}"/>
                </a:ext>
              </a:extLst>
            </p:cNvPr>
            <p:cNvSpPr/>
            <p:nvPr/>
          </p:nvSpPr>
          <p:spPr>
            <a:xfrm>
              <a:off x="7007094" y="3013764"/>
              <a:ext cx="1885348" cy="1911027"/>
            </a:xfrm>
            <a:prstGeom prst="rect">
              <a:avLst/>
            </a:prstGeom>
            <a:solidFill>
              <a:srgbClr val="000000"/>
            </a:solidFill>
            <a:ln w="28575" cap="flat" cmpd="sng" algn="ctr">
              <a:solidFill>
                <a:srgbClr val="0893E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13" name="TextBox 12">
              <a:extLst>
                <a:ext uri="{FF2B5EF4-FFF2-40B4-BE49-F238E27FC236}">
                  <a16:creationId xmlns:a16="http://schemas.microsoft.com/office/drawing/2014/main" id="{B49F0D12-F91D-D74D-64E7-70AA18B7A790}"/>
                </a:ext>
              </a:extLst>
            </p:cNvPr>
            <p:cNvSpPr txBox="1"/>
            <p:nvPr/>
          </p:nvSpPr>
          <p:spPr>
            <a:xfrm flipH="1">
              <a:off x="9483397" y="2597312"/>
              <a:ext cx="1554890" cy="461665"/>
            </a:xfrm>
            <a:prstGeom prst="rect">
              <a:avLst/>
            </a:prstGeom>
            <a:solidFill>
              <a:srgbClr val="000000"/>
            </a:solidFill>
          </p:spPr>
          <p:txBody>
            <a:bodyPr wrap="square" rtlCol="0">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Act</a:t>
              </a:r>
              <a:r>
                <a:rPr kumimoji="0" lang="en-US" sz="1200" b="0" i="0" u="none" strike="noStrike" kern="0" cap="none" spc="0" normalizeH="0" baseline="0" noProof="0">
                  <a:ln>
                    <a:noFill/>
                  </a:ln>
                  <a:solidFill>
                    <a:srgbClr val="FFFFFF"/>
                  </a:solidFill>
                  <a:effectLst/>
                  <a:uLnTx/>
                  <a:uFillTx/>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Decision</a:t>
              </a:r>
            </a:p>
          </p:txBody>
        </p:sp>
        <p:sp>
          <p:nvSpPr>
            <p:cNvPr id="16" name="Rectangle 15">
              <a:extLst>
                <a:ext uri="{FF2B5EF4-FFF2-40B4-BE49-F238E27FC236}">
                  <a16:creationId xmlns:a16="http://schemas.microsoft.com/office/drawing/2014/main" id="{EF8EF346-4572-366F-F3BC-584C30F201B9}"/>
                </a:ext>
              </a:extLst>
            </p:cNvPr>
            <p:cNvSpPr/>
            <p:nvPr/>
          </p:nvSpPr>
          <p:spPr>
            <a:xfrm>
              <a:off x="10559540" y="3398170"/>
              <a:ext cx="842420" cy="539983"/>
            </a:xfrm>
            <a:prstGeom prst="rect">
              <a:avLst/>
            </a:prstGeom>
            <a:solidFill>
              <a:srgbClr val="0078D4"/>
            </a:solidFill>
            <a:ln w="10795" cap="flat" cmpd="sng" algn="ctr">
              <a:noFill/>
              <a:prstDash val="solid"/>
            </a:ln>
            <a:effectLst/>
          </p:spPr>
          <p:txBody>
            <a:bodyPr r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ea typeface="+mn-ea"/>
                  <a:cs typeface="+mn-cs"/>
                </a:rPr>
                <a:t>User/Account Actions</a:t>
              </a:r>
            </a:p>
          </p:txBody>
        </p:sp>
        <p:sp>
          <p:nvSpPr>
            <p:cNvPr id="19" name="Rectangle 18">
              <a:extLst>
                <a:ext uri="{FF2B5EF4-FFF2-40B4-BE49-F238E27FC236}">
                  <a16:creationId xmlns:a16="http://schemas.microsoft.com/office/drawing/2014/main" id="{EF039381-2AAB-AF40-E862-BCEA4BA2688A}"/>
                </a:ext>
              </a:extLst>
            </p:cNvPr>
            <p:cNvSpPr/>
            <p:nvPr/>
          </p:nvSpPr>
          <p:spPr>
            <a:xfrm>
              <a:off x="7539207" y="4098213"/>
              <a:ext cx="817450" cy="461578"/>
            </a:xfrm>
            <a:prstGeom prst="rect">
              <a:avLst/>
            </a:prstGeom>
            <a:solidFill>
              <a:srgbClr val="0078D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ea typeface="+mn-ea"/>
                  <a:cs typeface="+mn-cs"/>
                </a:rPr>
                <a:t>Filtering Concerns</a:t>
              </a:r>
            </a:p>
          </p:txBody>
        </p:sp>
        <p:sp>
          <p:nvSpPr>
            <p:cNvPr id="20" name="Diamond 19">
              <a:extLst>
                <a:ext uri="{FF2B5EF4-FFF2-40B4-BE49-F238E27FC236}">
                  <a16:creationId xmlns:a16="http://schemas.microsoft.com/office/drawing/2014/main" id="{7EA671A1-C960-598A-8DC8-79A5DECAB516}"/>
                </a:ext>
              </a:extLst>
            </p:cNvPr>
            <p:cNvSpPr/>
            <p:nvPr/>
          </p:nvSpPr>
          <p:spPr>
            <a:xfrm>
              <a:off x="9345133" y="3727192"/>
              <a:ext cx="845923" cy="658756"/>
            </a:xfrm>
            <a:prstGeom prst="diamond">
              <a:avLst/>
            </a:prstGeom>
            <a:solidFill>
              <a:srgbClr val="0078D4"/>
            </a:solidFill>
            <a:ln w="3175" cap="flat" cmpd="sng" algn="ctr">
              <a:solidFill>
                <a:srgbClr val="FFFFFF"/>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ea typeface="+mn-ea"/>
                  <a:cs typeface="+mn-cs"/>
                </a:rPr>
                <a:t>Action Needed?</a:t>
              </a:r>
            </a:p>
          </p:txBody>
        </p:sp>
        <p:sp>
          <p:nvSpPr>
            <p:cNvPr id="21" name="Rectangle 20">
              <a:extLst>
                <a:ext uri="{FF2B5EF4-FFF2-40B4-BE49-F238E27FC236}">
                  <a16:creationId xmlns:a16="http://schemas.microsoft.com/office/drawing/2014/main" id="{5FF7E3EF-E44A-5127-9A1E-531AFEC9A519}"/>
                </a:ext>
              </a:extLst>
            </p:cNvPr>
            <p:cNvSpPr/>
            <p:nvPr/>
          </p:nvSpPr>
          <p:spPr>
            <a:xfrm>
              <a:off x="568760" y="3035990"/>
              <a:ext cx="1795238" cy="1542489"/>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22" name="TextBox 21">
              <a:extLst>
                <a:ext uri="{FF2B5EF4-FFF2-40B4-BE49-F238E27FC236}">
                  <a16:creationId xmlns:a16="http://schemas.microsoft.com/office/drawing/2014/main" id="{FFD179CB-7855-C86E-7922-924E1DB9E916}"/>
                </a:ext>
              </a:extLst>
            </p:cNvPr>
            <p:cNvSpPr txBox="1"/>
            <p:nvPr/>
          </p:nvSpPr>
          <p:spPr>
            <a:xfrm flipH="1">
              <a:off x="874091" y="2740265"/>
              <a:ext cx="1108060" cy="276999"/>
            </a:xfrm>
            <a:prstGeom prst="rect">
              <a:avLst/>
            </a:prstGeom>
            <a:solidFill>
              <a:srgbClr val="000000"/>
            </a:solidFill>
          </p:spPr>
          <p:txBody>
            <a:bodyPr wrap="square" lIns="91440" tIns="45720" rIns="91440" bIns="45720" rtlCol="0" anchor="t">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Application</a:t>
              </a:r>
            </a:p>
          </p:txBody>
        </p:sp>
        <p:sp>
          <p:nvSpPr>
            <p:cNvPr id="23" name="Rectangle 22">
              <a:extLst>
                <a:ext uri="{FF2B5EF4-FFF2-40B4-BE49-F238E27FC236}">
                  <a16:creationId xmlns:a16="http://schemas.microsoft.com/office/drawing/2014/main" id="{11CA8AFB-EE33-E75A-8D83-A2024D9A1253}"/>
                </a:ext>
              </a:extLst>
            </p:cNvPr>
            <p:cNvSpPr/>
            <p:nvPr/>
          </p:nvSpPr>
          <p:spPr>
            <a:xfrm>
              <a:off x="7531016" y="3575415"/>
              <a:ext cx="822828" cy="383125"/>
            </a:xfrm>
            <a:prstGeom prst="rect">
              <a:avLst/>
            </a:prstGeom>
            <a:solidFill>
              <a:srgbClr val="0078D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ea typeface="+mn-ea"/>
                  <a:cs typeface="+mn-cs"/>
                </a:rPr>
                <a:t>Abuse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ea typeface="+mn-ea"/>
                  <a:cs typeface="+mn-cs"/>
                </a:rPr>
                <a:t>Concern</a:t>
              </a:r>
            </a:p>
          </p:txBody>
        </p:sp>
        <p:cxnSp>
          <p:nvCxnSpPr>
            <p:cNvPr id="24" name="Straight Arrow Connector 23">
              <a:extLst>
                <a:ext uri="{FF2B5EF4-FFF2-40B4-BE49-F238E27FC236}">
                  <a16:creationId xmlns:a16="http://schemas.microsoft.com/office/drawing/2014/main" id="{18FA6077-7DA1-B29C-0201-7C7C7D24335B}"/>
                </a:ext>
              </a:extLst>
            </p:cNvPr>
            <p:cNvCxnSpPr>
              <a:cxnSpLocks/>
            </p:cNvCxnSpPr>
            <p:nvPr/>
          </p:nvCxnSpPr>
          <p:spPr>
            <a:xfrm flipV="1">
              <a:off x="3937763" y="3811243"/>
              <a:ext cx="569731" cy="5986"/>
            </a:xfrm>
            <a:prstGeom prst="straightConnector1">
              <a:avLst/>
            </a:prstGeom>
            <a:noFill/>
            <a:ln w="12700" cap="flat" cmpd="sng" algn="ctr">
              <a:solidFill>
                <a:srgbClr val="000000">
                  <a:lumMod val="50000"/>
                </a:srgbClr>
              </a:solidFill>
              <a:prstDash val="dash"/>
              <a:tailEnd type="triangle"/>
            </a:ln>
            <a:effectLst/>
          </p:spPr>
        </p:cxnSp>
        <p:sp>
          <p:nvSpPr>
            <p:cNvPr id="25" name="Rectangle 24">
              <a:extLst>
                <a:ext uri="{FF2B5EF4-FFF2-40B4-BE49-F238E27FC236}">
                  <a16:creationId xmlns:a16="http://schemas.microsoft.com/office/drawing/2014/main" id="{BEFA6E0D-758F-E889-90ED-6DC72970C7C9}"/>
                </a:ext>
              </a:extLst>
            </p:cNvPr>
            <p:cNvSpPr/>
            <p:nvPr/>
          </p:nvSpPr>
          <p:spPr>
            <a:xfrm>
              <a:off x="10559648" y="4266054"/>
              <a:ext cx="842420" cy="539983"/>
            </a:xfrm>
            <a:prstGeom prst="rect">
              <a:avLst/>
            </a:prstGeom>
            <a:solidFill>
              <a:srgbClr val="0078D4"/>
            </a:solidFill>
            <a:ln w="10795" cap="flat" cmpd="sng" algn="ctr">
              <a:noFill/>
              <a:prstDash val="solid"/>
            </a:ln>
            <a:effectLst/>
          </p:spPr>
          <p:txBody>
            <a:bodyPr lIns="91440" tIns="45720" rIns="0" bIns="4572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ea typeface="+mn-ea"/>
                </a:rPr>
                <a:t>Filter </a:t>
              </a:r>
            </a:p>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ea typeface="+mn-ea"/>
                </a:rPr>
                <a:t>Improvement</a:t>
              </a:r>
              <a:endParaRPr kumimoji="0" lang="en-US" sz="800" b="0" i="0" u="none" strike="noStrike" kern="0" cap="none" spc="0" normalizeH="0" baseline="0" noProof="0">
                <a:ln>
                  <a:noFill/>
                </a:ln>
                <a:solidFill>
                  <a:srgbClr val="FFFFFF"/>
                </a:solidFill>
                <a:effectLst/>
                <a:uLnTx/>
                <a:uFillTx/>
                <a:ea typeface="+mn-ea"/>
                <a:cs typeface="Calibri"/>
              </a:endParaRPr>
            </a:p>
          </p:txBody>
        </p:sp>
        <p:sp>
          <p:nvSpPr>
            <p:cNvPr id="26" name="TextBox 25">
              <a:extLst>
                <a:ext uri="{FF2B5EF4-FFF2-40B4-BE49-F238E27FC236}">
                  <a16:creationId xmlns:a16="http://schemas.microsoft.com/office/drawing/2014/main" id="{48F8FA64-248A-281C-A83E-3EF9374671B7}"/>
                </a:ext>
              </a:extLst>
            </p:cNvPr>
            <p:cNvSpPr txBox="1"/>
            <p:nvPr/>
          </p:nvSpPr>
          <p:spPr>
            <a:xfrm flipH="1">
              <a:off x="6863943" y="2637705"/>
              <a:ext cx="2167980" cy="461665"/>
            </a:xfrm>
            <a:prstGeom prst="rect">
              <a:avLst/>
            </a:prstGeom>
            <a:solidFill>
              <a:srgbClr val="00000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Review</a:t>
              </a:r>
              <a:r>
                <a:rPr kumimoji="0" lang="en-US" sz="1200" b="0" i="0" u="none" strike="noStrike" kern="0" cap="none" spc="0" normalizeH="0" baseline="0" noProof="0">
                  <a:ln>
                    <a:noFill/>
                  </a:ln>
                  <a:solidFill>
                    <a:srgbClr val="FFFFFF"/>
                  </a:solidFill>
                  <a:effectLst/>
                  <a:uLnTx/>
                  <a:uFillTx/>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Human Review</a:t>
              </a:r>
            </a:p>
          </p:txBody>
        </p:sp>
        <p:pic>
          <p:nvPicPr>
            <p:cNvPr id="28" name="Graphic 27" descr="Call center outline">
              <a:extLst>
                <a:ext uri="{FF2B5EF4-FFF2-40B4-BE49-F238E27FC236}">
                  <a16:creationId xmlns:a16="http://schemas.microsoft.com/office/drawing/2014/main" id="{B0C60726-8800-7918-4AFD-1A7DBCAE72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5333" y="2632274"/>
              <a:ext cx="275961" cy="263210"/>
            </a:xfrm>
            <a:prstGeom prst="rect">
              <a:avLst/>
            </a:prstGeom>
          </p:spPr>
        </p:pic>
        <p:pic>
          <p:nvPicPr>
            <p:cNvPr id="30" name="Graphic 29" descr="Call center outline">
              <a:extLst>
                <a:ext uri="{FF2B5EF4-FFF2-40B4-BE49-F238E27FC236}">
                  <a16:creationId xmlns:a16="http://schemas.microsoft.com/office/drawing/2014/main" id="{12E5DD6F-7772-0756-81FB-8E91067E0F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6002" y="4629075"/>
              <a:ext cx="295715" cy="295715"/>
            </a:xfrm>
            <a:prstGeom prst="rect">
              <a:avLst/>
            </a:prstGeom>
          </p:spPr>
        </p:pic>
        <p:pic>
          <p:nvPicPr>
            <p:cNvPr id="31" name="Graphic 30" descr="Call center outline">
              <a:extLst>
                <a:ext uri="{FF2B5EF4-FFF2-40B4-BE49-F238E27FC236}">
                  <a16:creationId xmlns:a16="http://schemas.microsoft.com/office/drawing/2014/main" id="{D7C12A56-19EF-8BAB-8DF2-086F2D87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7390" y="2597949"/>
              <a:ext cx="266084" cy="307497"/>
            </a:xfrm>
            <a:prstGeom prst="rect">
              <a:avLst/>
            </a:prstGeom>
          </p:spPr>
        </p:pic>
        <p:sp>
          <p:nvSpPr>
            <p:cNvPr id="33" name="Rectangle 32">
              <a:extLst>
                <a:ext uri="{FF2B5EF4-FFF2-40B4-BE49-F238E27FC236}">
                  <a16:creationId xmlns:a16="http://schemas.microsoft.com/office/drawing/2014/main" id="{EDA849F8-47E6-153E-2118-698AFA77B785}"/>
                </a:ext>
              </a:extLst>
            </p:cNvPr>
            <p:cNvSpPr/>
            <p:nvPr/>
          </p:nvSpPr>
          <p:spPr>
            <a:xfrm>
              <a:off x="2709915" y="3039396"/>
              <a:ext cx="4093923" cy="1885394"/>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34" name="Flowchart: Terminator 33">
              <a:extLst>
                <a:ext uri="{FF2B5EF4-FFF2-40B4-BE49-F238E27FC236}">
                  <a16:creationId xmlns:a16="http://schemas.microsoft.com/office/drawing/2014/main" id="{0CB45011-BC7A-EFA0-CCE4-3C4347003EA6}"/>
                </a:ext>
              </a:extLst>
            </p:cNvPr>
            <p:cNvSpPr/>
            <p:nvPr/>
          </p:nvSpPr>
          <p:spPr>
            <a:xfrm>
              <a:off x="2889363" y="3526883"/>
              <a:ext cx="1034064" cy="312095"/>
            </a:xfrm>
            <a:prstGeom prst="flowChartTerminator">
              <a:avLst/>
            </a:prstGeom>
            <a:solidFill>
              <a:srgbClr val="002060"/>
            </a:solidFill>
            <a:ln w="10795"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ea typeface="+mn-ea"/>
                  <a:cs typeface="+mn-cs"/>
                </a:rPr>
                <a:t>RAI Model Ensemble</a:t>
              </a:r>
            </a:p>
          </p:txBody>
        </p:sp>
        <p:sp>
          <p:nvSpPr>
            <p:cNvPr id="35" name="TextBox 34">
              <a:extLst>
                <a:ext uri="{FF2B5EF4-FFF2-40B4-BE49-F238E27FC236}">
                  <a16:creationId xmlns:a16="http://schemas.microsoft.com/office/drawing/2014/main" id="{884EAB24-D9E8-BE67-2271-C6DD2011A149}"/>
                </a:ext>
              </a:extLst>
            </p:cNvPr>
            <p:cNvSpPr txBox="1"/>
            <p:nvPr/>
          </p:nvSpPr>
          <p:spPr>
            <a:xfrm flipH="1">
              <a:off x="2888043" y="2624330"/>
              <a:ext cx="2785204" cy="461665"/>
            </a:xfrm>
            <a:prstGeom prst="rect">
              <a:avLst/>
            </a:prstGeom>
            <a:solidFill>
              <a:srgbClr val="00000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Detect</a:t>
              </a:r>
              <a:r>
                <a:rPr kumimoji="0" lang="en-US" sz="1200" b="0" i="0" u="none" strike="noStrike" kern="0" cap="none" spc="0" normalizeH="0" baseline="0" noProof="0">
                  <a:ln>
                    <a:noFill/>
                  </a:ln>
                  <a:solidFill>
                    <a:srgbClr val="FFFFFF"/>
                  </a:solidFill>
                  <a:effectLst/>
                  <a:uLnTx/>
                  <a:uFillTx/>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RAI Safety Architecture</a:t>
              </a:r>
            </a:p>
          </p:txBody>
        </p:sp>
        <p:sp>
          <p:nvSpPr>
            <p:cNvPr id="36" name="Arrow: Down 35">
              <a:extLst>
                <a:ext uri="{FF2B5EF4-FFF2-40B4-BE49-F238E27FC236}">
                  <a16:creationId xmlns:a16="http://schemas.microsoft.com/office/drawing/2014/main" id="{73A929C2-2A0E-8A1E-6250-A1ABA3B61C14}"/>
                </a:ext>
              </a:extLst>
            </p:cNvPr>
            <p:cNvSpPr/>
            <p:nvPr/>
          </p:nvSpPr>
          <p:spPr>
            <a:xfrm rot="16200000">
              <a:off x="5594077" y="2738066"/>
              <a:ext cx="448320" cy="201286"/>
            </a:xfrm>
            <a:prstGeom prst="downArrow">
              <a:avLst/>
            </a:prstGeom>
            <a:solidFill>
              <a:srgbClr val="50E6FF"/>
            </a:solidFill>
            <a:ln w="10795" cap="flat" cmpd="sng" algn="ctr">
              <a:solidFill>
                <a:srgbClr val="50E6F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38" name="Arrow: Down 37">
              <a:extLst>
                <a:ext uri="{FF2B5EF4-FFF2-40B4-BE49-F238E27FC236}">
                  <a16:creationId xmlns:a16="http://schemas.microsoft.com/office/drawing/2014/main" id="{BD770D31-1AB4-8ADA-1443-B62F1330F266}"/>
                </a:ext>
              </a:extLst>
            </p:cNvPr>
            <p:cNvSpPr/>
            <p:nvPr/>
          </p:nvSpPr>
          <p:spPr>
            <a:xfrm rot="16200000">
              <a:off x="8805557" y="2747754"/>
              <a:ext cx="448320" cy="201286"/>
            </a:xfrm>
            <a:prstGeom prst="downArrow">
              <a:avLst/>
            </a:prstGeom>
            <a:solidFill>
              <a:srgbClr val="50E6FF"/>
            </a:solidFill>
            <a:ln w="10795" cap="flat" cmpd="sng" algn="ctr">
              <a:solidFill>
                <a:srgbClr val="50E6F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cxnSp>
          <p:nvCxnSpPr>
            <p:cNvPr id="39" name="Connector: Elbow 38">
              <a:extLst>
                <a:ext uri="{FF2B5EF4-FFF2-40B4-BE49-F238E27FC236}">
                  <a16:creationId xmlns:a16="http://schemas.microsoft.com/office/drawing/2014/main" id="{1226D919-2E5C-F1C1-0BF4-FC394D95DDFA}"/>
                </a:ext>
              </a:extLst>
            </p:cNvPr>
            <p:cNvCxnSpPr>
              <a:cxnSpLocks/>
              <a:stCxn id="81" idx="0"/>
              <a:endCxn id="23" idx="1"/>
            </p:cNvCxnSpPr>
            <p:nvPr/>
          </p:nvCxnSpPr>
          <p:spPr>
            <a:xfrm rot="16200000" flipH="1">
              <a:off x="6732673" y="2968635"/>
              <a:ext cx="116100" cy="1480586"/>
            </a:xfrm>
            <a:prstGeom prst="bentConnector4">
              <a:avLst>
                <a:gd name="adj1" fmla="val -189135"/>
                <a:gd name="adj2" fmla="val 65557"/>
              </a:avLst>
            </a:prstGeom>
            <a:noFill/>
            <a:ln w="9525" cap="flat" cmpd="sng" algn="ctr">
              <a:solidFill>
                <a:srgbClr val="50E6FF"/>
              </a:solidFill>
              <a:prstDash val="solid"/>
              <a:tailEnd type="triangle"/>
            </a:ln>
            <a:effectLst/>
          </p:spPr>
        </p:cxnSp>
        <p:cxnSp>
          <p:nvCxnSpPr>
            <p:cNvPr id="40" name="Connector: Elbow 39">
              <a:extLst>
                <a:ext uri="{FF2B5EF4-FFF2-40B4-BE49-F238E27FC236}">
                  <a16:creationId xmlns:a16="http://schemas.microsoft.com/office/drawing/2014/main" id="{FDCE38F0-B877-4E14-36B5-5CA65E3B95FC}"/>
                </a:ext>
              </a:extLst>
            </p:cNvPr>
            <p:cNvCxnSpPr>
              <a:cxnSpLocks/>
              <a:stCxn id="81" idx="0"/>
              <a:endCxn id="19" idx="1"/>
            </p:cNvCxnSpPr>
            <p:nvPr/>
          </p:nvCxnSpPr>
          <p:spPr>
            <a:xfrm rot="16200000" flipH="1">
              <a:off x="6455756" y="3245551"/>
              <a:ext cx="678124" cy="1488778"/>
            </a:xfrm>
            <a:prstGeom prst="bentConnector4">
              <a:avLst>
                <a:gd name="adj1" fmla="val -32381"/>
                <a:gd name="adj2" fmla="val 65472"/>
              </a:avLst>
            </a:prstGeom>
            <a:noFill/>
            <a:ln w="9525" cap="flat" cmpd="sng" algn="ctr">
              <a:solidFill>
                <a:srgbClr val="50E6FF"/>
              </a:solidFill>
              <a:prstDash val="solid"/>
              <a:tailEnd type="triangle"/>
            </a:ln>
            <a:effectLst/>
          </p:spPr>
        </p:cxnSp>
        <p:sp>
          <p:nvSpPr>
            <p:cNvPr id="41" name="TextBox 40">
              <a:extLst>
                <a:ext uri="{FF2B5EF4-FFF2-40B4-BE49-F238E27FC236}">
                  <a16:creationId xmlns:a16="http://schemas.microsoft.com/office/drawing/2014/main" id="{A78287DB-86D3-710B-39C0-7015B7A95F9E}"/>
                </a:ext>
              </a:extLst>
            </p:cNvPr>
            <p:cNvSpPr txBox="1"/>
            <p:nvPr/>
          </p:nvSpPr>
          <p:spPr>
            <a:xfrm>
              <a:off x="6184122" y="3503414"/>
              <a:ext cx="373244" cy="230832"/>
            </a:xfrm>
            <a:prstGeom prst="rect">
              <a:avLst/>
            </a:prstGeom>
            <a:noFill/>
          </p:spPr>
          <p:txBody>
            <a:bodyPr wrap="square" rtlCol="0">
              <a:spAutoFit/>
            </a:bodyPr>
            <a:lstStyle/>
            <a:p>
              <a:pPr defTabSz="914400">
                <a:defRPr/>
              </a:pPr>
              <a:r>
                <a:rPr lang="en-US" sz="900">
                  <a:solidFill>
                    <a:srgbClr val="FFFFFF"/>
                  </a:solidFill>
                </a:rPr>
                <a:t>Yes</a:t>
              </a:r>
            </a:p>
          </p:txBody>
        </p:sp>
        <p:sp>
          <p:nvSpPr>
            <p:cNvPr id="42" name="TextBox 41">
              <a:extLst>
                <a:ext uri="{FF2B5EF4-FFF2-40B4-BE49-F238E27FC236}">
                  <a16:creationId xmlns:a16="http://schemas.microsoft.com/office/drawing/2014/main" id="{A9D613F2-38BB-10F1-58F1-07BDE197503C}"/>
                </a:ext>
              </a:extLst>
            </p:cNvPr>
            <p:cNvSpPr txBox="1"/>
            <p:nvPr/>
          </p:nvSpPr>
          <p:spPr>
            <a:xfrm>
              <a:off x="6204259" y="4479098"/>
              <a:ext cx="344185" cy="230832"/>
            </a:xfrm>
            <a:prstGeom prst="rect">
              <a:avLst/>
            </a:prstGeom>
            <a:noFill/>
          </p:spPr>
          <p:txBody>
            <a:bodyPr wrap="square" rtlCol="0">
              <a:spAutoFit/>
            </a:bodyPr>
            <a:lstStyle/>
            <a:p>
              <a:pPr defTabSz="914400">
                <a:defRPr/>
              </a:pPr>
              <a:r>
                <a:rPr lang="en-US" sz="900">
                  <a:solidFill>
                    <a:srgbClr val="FFFFFF"/>
                  </a:solidFill>
                </a:rPr>
                <a:t>No</a:t>
              </a:r>
            </a:p>
          </p:txBody>
        </p:sp>
        <p:cxnSp>
          <p:nvCxnSpPr>
            <p:cNvPr id="43" name="Connector: Elbow 42">
              <a:extLst>
                <a:ext uri="{FF2B5EF4-FFF2-40B4-BE49-F238E27FC236}">
                  <a16:creationId xmlns:a16="http://schemas.microsoft.com/office/drawing/2014/main" id="{ABC1E392-8DE3-6BFD-4CC8-8DF1B517EED6}"/>
                </a:ext>
              </a:extLst>
            </p:cNvPr>
            <p:cNvCxnSpPr>
              <a:cxnSpLocks/>
              <a:stCxn id="23" idx="3"/>
              <a:endCxn id="20" idx="1"/>
            </p:cNvCxnSpPr>
            <p:nvPr/>
          </p:nvCxnSpPr>
          <p:spPr>
            <a:xfrm>
              <a:off x="8353843" y="3766978"/>
              <a:ext cx="991290" cy="289592"/>
            </a:xfrm>
            <a:prstGeom prst="bentConnector3">
              <a:avLst>
                <a:gd name="adj1" fmla="val 50000"/>
              </a:avLst>
            </a:prstGeom>
            <a:noFill/>
            <a:ln w="9525" cap="flat" cmpd="sng" algn="ctr">
              <a:solidFill>
                <a:srgbClr val="50E6FF"/>
              </a:solidFill>
              <a:prstDash val="solid"/>
              <a:tailEnd type="triangle"/>
            </a:ln>
            <a:effectLst/>
          </p:spPr>
        </p:cxnSp>
        <p:cxnSp>
          <p:nvCxnSpPr>
            <p:cNvPr id="47" name="Connector: Elbow 46">
              <a:extLst>
                <a:ext uri="{FF2B5EF4-FFF2-40B4-BE49-F238E27FC236}">
                  <a16:creationId xmlns:a16="http://schemas.microsoft.com/office/drawing/2014/main" id="{D3D3EE36-F806-C1BA-3944-B7DE23D884E2}"/>
                </a:ext>
              </a:extLst>
            </p:cNvPr>
            <p:cNvCxnSpPr>
              <a:cxnSpLocks/>
              <a:stCxn id="19" idx="3"/>
              <a:endCxn id="20" idx="1"/>
            </p:cNvCxnSpPr>
            <p:nvPr/>
          </p:nvCxnSpPr>
          <p:spPr>
            <a:xfrm flipV="1">
              <a:off x="8356658" y="4056570"/>
              <a:ext cx="988475" cy="272433"/>
            </a:xfrm>
            <a:prstGeom prst="bentConnector3">
              <a:avLst>
                <a:gd name="adj1" fmla="val 50000"/>
              </a:avLst>
            </a:prstGeom>
            <a:noFill/>
            <a:ln w="9525" cap="flat" cmpd="sng" algn="ctr">
              <a:solidFill>
                <a:srgbClr val="50E6FF"/>
              </a:solidFill>
              <a:prstDash val="solid"/>
              <a:tailEnd type="triangle"/>
            </a:ln>
            <a:effectLst/>
          </p:spPr>
        </p:cxnSp>
        <p:cxnSp>
          <p:nvCxnSpPr>
            <p:cNvPr id="48" name="Connector: Elbow 47">
              <a:extLst>
                <a:ext uri="{FF2B5EF4-FFF2-40B4-BE49-F238E27FC236}">
                  <a16:creationId xmlns:a16="http://schemas.microsoft.com/office/drawing/2014/main" id="{D03884E6-BF91-D36A-48B1-239BA5F21380}"/>
                </a:ext>
              </a:extLst>
            </p:cNvPr>
            <p:cNvCxnSpPr>
              <a:cxnSpLocks/>
              <a:stCxn id="20" idx="0"/>
              <a:endCxn id="16" idx="1"/>
            </p:cNvCxnSpPr>
            <p:nvPr/>
          </p:nvCxnSpPr>
          <p:spPr>
            <a:xfrm rot="5400000" flipH="1" flipV="1">
              <a:off x="10134302" y="3301954"/>
              <a:ext cx="59031" cy="791446"/>
            </a:xfrm>
            <a:prstGeom prst="bentConnector2">
              <a:avLst/>
            </a:prstGeom>
            <a:noFill/>
            <a:ln w="9525" cap="flat" cmpd="sng" algn="ctr">
              <a:solidFill>
                <a:srgbClr val="50E6FF"/>
              </a:solidFill>
              <a:prstDash val="solid"/>
              <a:tailEnd type="triangle"/>
            </a:ln>
            <a:effectLst/>
          </p:spPr>
        </p:cxnSp>
        <p:sp>
          <p:nvSpPr>
            <p:cNvPr id="49" name="TextBox 48">
              <a:extLst>
                <a:ext uri="{FF2B5EF4-FFF2-40B4-BE49-F238E27FC236}">
                  <a16:creationId xmlns:a16="http://schemas.microsoft.com/office/drawing/2014/main" id="{E6056D84-F846-17BB-584C-B74B709FC3E8}"/>
                </a:ext>
              </a:extLst>
            </p:cNvPr>
            <p:cNvSpPr txBox="1"/>
            <p:nvPr/>
          </p:nvSpPr>
          <p:spPr>
            <a:xfrm>
              <a:off x="9429742" y="3440949"/>
              <a:ext cx="373244" cy="230832"/>
            </a:xfrm>
            <a:prstGeom prst="rect">
              <a:avLst/>
            </a:prstGeom>
            <a:noFill/>
          </p:spPr>
          <p:txBody>
            <a:bodyPr wrap="square" rtlCol="0">
              <a:spAutoFit/>
            </a:bodyPr>
            <a:lstStyle/>
            <a:p>
              <a:pPr defTabSz="914400">
                <a:defRPr/>
              </a:pPr>
              <a:r>
                <a:rPr lang="en-US" sz="900">
                  <a:solidFill>
                    <a:srgbClr val="FFFFFF"/>
                  </a:solidFill>
                </a:rPr>
                <a:t>Yes</a:t>
              </a:r>
            </a:p>
          </p:txBody>
        </p:sp>
        <p:sp>
          <p:nvSpPr>
            <p:cNvPr id="51" name="TextBox 50">
              <a:extLst>
                <a:ext uri="{FF2B5EF4-FFF2-40B4-BE49-F238E27FC236}">
                  <a16:creationId xmlns:a16="http://schemas.microsoft.com/office/drawing/2014/main" id="{2F81D02C-3771-071A-E686-CE4DF9FE820A}"/>
                </a:ext>
              </a:extLst>
            </p:cNvPr>
            <p:cNvSpPr txBox="1"/>
            <p:nvPr/>
          </p:nvSpPr>
          <p:spPr>
            <a:xfrm>
              <a:off x="9462768" y="4456527"/>
              <a:ext cx="344185" cy="230832"/>
            </a:xfrm>
            <a:prstGeom prst="rect">
              <a:avLst/>
            </a:prstGeom>
            <a:noFill/>
          </p:spPr>
          <p:txBody>
            <a:bodyPr wrap="square" rtlCol="0">
              <a:spAutoFit/>
            </a:bodyPr>
            <a:lstStyle/>
            <a:p>
              <a:pPr defTabSz="914400">
                <a:defRPr/>
              </a:pPr>
              <a:r>
                <a:rPr lang="en-US" sz="900">
                  <a:solidFill>
                    <a:srgbClr val="FFFFFF"/>
                  </a:solidFill>
                </a:rPr>
                <a:t>No</a:t>
              </a:r>
            </a:p>
          </p:txBody>
        </p:sp>
        <p:sp>
          <p:nvSpPr>
            <p:cNvPr id="56" name="brain_2" title="Icon of a brain with circles and connection lines inside">
              <a:extLst>
                <a:ext uri="{FF2B5EF4-FFF2-40B4-BE49-F238E27FC236}">
                  <a16:creationId xmlns:a16="http://schemas.microsoft.com/office/drawing/2014/main" id="{B0EE15D1-5DDC-C7B7-5269-12B9939B4722}"/>
                </a:ext>
              </a:extLst>
            </p:cNvPr>
            <p:cNvSpPr>
              <a:spLocks noChangeAspect="1" noEditPoints="1"/>
            </p:cNvSpPr>
            <p:nvPr/>
          </p:nvSpPr>
          <p:spPr bwMode="auto">
            <a:xfrm>
              <a:off x="4961244" y="2592878"/>
              <a:ext cx="551240" cy="35573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1F75B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57" name="Rectangle 56">
              <a:extLst>
                <a:ext uri="{FF2B5EF4-FFF2-40B4-BE49-F238E27FC236}">
                  <a16:creationId xmlns:a16="http://schemas.microsoft.com/office/drawing/2014/main" id="{8B9CB25A-63E1-36A8-E5DE-7FCA9E003765}"/>
                </a:ext>
              </a:extLst>
            </p:cNvPr>
            <p:cNvSpPr/>
            <p:nvPr/>
          </p:nvSpPr>
          <p:spPr>
            <a:xfrm>
              <a:off x="663440" y="3460459"/>
              <a:ext cx="685108" cy="652610"/>
            </a:xfrm>
            <a:prstGeom prst="rect">
              <a:avLst/>
            </a:prstGeom>
            <a:solidFill>
              <a:srgbClr val="0078D4"/>
            </a:solidFill>
            <a:ln w="10795" cap="flat" cmpd="sng" algn="ctr">
              <a:noFill/>
              <a:prstDash val="solid"/>
            </a:ln>
            <a:effectLst/>
          </p:spPr>
          <p:txBody>
            <a:bodyPr lIns="91440" tIns="45720" rIns="0" bIns="4572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ea typeface="+mn-ea"/>
                  <a:cs typeface="+mn-cs"/>
                </a:rPr>
                <a:t>Customer Application</a:t>
              </a: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58" name="Rectangle 57">
              <a:extLst>
                <a:ext uri="{FF2B5EF4-FFF2-40B4-BE49-F238E27FC236}">
                  <a16:creationId xmlns:a16="http://schemas.microsoft.com/office/drawing/2014/main" id="{FC6D7DA5-E40F-C3DC-C10C-8CB52C6B48BB}"/>
                </a:ext>
              </a:extLst>
            </p:cNvPr>
            <p:cNvSpPr/>
            <p:nvPr/>
          </p:nvSpPr>
          <p:spPr>
            <a:xfrm>
              <a:off x="1635017" y="3486599"/>
              <a:ext cx="685108" cy="652610"/>
            </a:xfrm>
            <a:prstGeom prst="rect">
              <a:avLst/>
            </a:prstGeom>
            <a:solidFill>
              <a:srgbClr val="0078D4"/>
            </a:solidFill>
            <a:ln w="10795" cap="flat" cmpd="sng" algn="ctr">
              <a:noFill/>
              <a:prstDash val="solid"/>
            </a:ln>
            <a:effectLst/>
          </p:spPr>
          <p:txBody>
            <a:bodyPr lIns="91440" tIns="45720" rIns="0" bIns="4572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ea typeface="+mn-ea"/>
                  <a:cs typeface="+mn-cs"/>
                </a:rPr>
                <a:t>AOAI Endpoint</a:t>
              </a:r>
              <a:endParaRPr kumimoji="0" lang="en-US" sz="1400" b="0" i="0" u="none" strike="noStrike" kern="0" cap="none" spc="0" normalizeH="0" baseline="0" noProof="0">
                <a:ln>
                  <a:noFill/>
                </a:ln>
                <a:solidFill>
                  <a:srgbClr val="FFFFFF"/>
                </a:solidFill>
                <a:effectLst/>
                <a:uLnTx/>
                <a:uFillTx/>
                <a:ea typeface="+mn-ea"/>
                <a:cs typeface="+mn-cs"/>
              </a:endParaRPr>
            </a:p>
          </p:txBody>
        </p:sp>
        <p:cxnSp>
          <p:nvCxnSpPr>
            <p:cNvPr id="59" name="Straight Arrow Connector 58">
              <a:extLst>
                <a:ext uri="{FF2B5EF4-FFF2-40B4-BE49-F238E27FC236}">
                  <a16:creationId xmlns:a16="http://schemas.microsoft.com/office/drawing/2014/main" id="{C064E468-16F7-96A5-509F-105DBCEC1D5E}"/>
                </a:ext>
              </a:extLst>
            </p:cNvPr>
            <p:cNvCxnSpPr>
              <a:cxnSpLocks/>
            </p:cNvCxnSpPr>
            <p:nvPr/>
          </p:nvCxnSpPr>
          <p:spPr>
            <a:xfrm flipV="1">
              <a:off x="1342597" y="3483284"/>
              <a:ext cx="282180" cy="2474"/>
            </a:xfrm>
            <a:prstGeom prst="straightConnector1">
              <a:avLst/>
            </a:prstGeom>
            <a:noFill/>
            <a:ln w="9525" cap="flat" cmpd="sng" algn="ctr">
              <a:solidFill>
                <a:srgbClr val="50E6FF"/>
              </a:solidFill>
              <a:prstDash val="solid"/>
              <a:tailEnd type="triangle"/>
            </a:ln>
            <a:effectLst/>
          </p:spPr>
        </p:cxnSp>
        <p:cxnSp>
          <p:nvCxnSpPr>
            <p:cNvPr id="60" name="Straight Arrow Connector 59">
              <a:extLst>
                <a:ext uri="{FF2B5EF4-FFF2-40B4-BE49-F238E27FC236}">
                  <a16:creationId xmlns:a16="http://schemas.microsoft.com/office/drawing/2014/main" id="{B8FFBCCC-238B-56A6-EA03-E0AA30521623}"/>
                </a:ext>
              </a:extLst>
            </p:cNvPr>
            <p:cNvCxnSpPr>
              <a:cxnSpLocks/>
            </p:cNvCxnSpPr>
            <p:nvPr/>
          </p:nvCxnSpPr>
          <p:spPr>
            <a:xfrm flipH="1" flipV="1">
              <a:off x="1311085" y="4106313"/>
              <a:ext cx="314707" cy="2474"/>
            </a:xfrm>
            <a:prstGeom prst="straightConnector1">
              <a:avLst/>
            </a:prstGeom>
            <a:noFill/>
            <a:ln w="9525" cap="flat" cmpd="sng" algn="ctr">
              <a:solidFill>
                <a:srgbClr val="50E6FF"/>
              </a:solidFill>
              <a:prstDash val="solid"/>
              <a:tailEnd type="triangle"/>
            </a:ln>
            <a:effectLst/>
          </p:spPr>
        </p:cxnSp>
        <p:sp>
          <p:nvSpPr>
            <p:cNvPr id="61" name="TextBox 60">
              <a:extLst>
                <a:ext uri="{FF2B5EF4-FFF2-40B4-BE49-F238E27FC236}">
                  <a16:creationId xmlns:a16="http://schemas.microsoft.com/office/drawing/2014/main" id="{A705CBAC-62EF-1136-46DC-FD40A3CDA32F}"/>
                </a:ext>
              </a:extLst>
            </p:cNvPr>
            <p:cNvSpPr txBox="1"/>
            <p:nvPr/>
          </p:nvSpPr>
          <p:spPr>
            <a:xfrm>
              <a:off x="1197631" y="3243579"/>
              <a:ext cx="63087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a:defRPr/>
              </a:pPr>
              <a:r>
                <a:rPr lang="en-US" sz="900">
                  <a:solidFill>
                    <a:srgbClr val="FFFFFF"/>
                  </a:solidFill>
                </a:rPr>
                <a:t>Prompt</a:t>
              </a:r>
              <a:endParaRPr lang="en-US" sz="900">
                <a:solidFill>
                  <a:srgbClr val="FFFFFF"/>
                </a:solidFill>
                <a:cs typeface="Calibri"/>
              </a:endParaRPr>
            </a:p>
          </p:txBody>
        </p:sp>
        <p:sp>
          <p:nvSpPr>
            <p:cNvPr id="63" name="TextBox 62">
              <a:extLst>
                <a:ext uri="{FF2B5EF4-FFF2-40B4-BE49-F238E27FC236}">
                  <a16:creationId xmlns:a16="http://schemas.microsoft.com/office/drawing/2014/main" id="{B42D028C-2130-7C2D-2EBF-1FE7F4E1C605}"/>
                </a:ext>
              </a:extLst>
            </p:cNvPr>
            <p:cNvSpPr txBox="1"/>
            <p:nvPr/>
          </p:nvSpPr>
          <p:spPr>
            <a:xfrm>
              <a:off x="1145350" y="4084450"/>
              <a:ext cx="7267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a:defRPr/>
              </a:pPr>
              <a:r>
                <a:rPr lang="en-US" sz="900">
                  <a:solidFill>
                    <a:srgbClr val="FFFFFF"/>
                  </a:solidFill>
                  <a:cs typeface="Calibri"/>
                </a:rPr>
                <a:t>Filtered Response</a:t>
              </a:r>
            </a:p>
          </p:txBody>
        </p:sp>
        <p:sp>
          <p:nvSpPr>
            <p:cNvPr id="64" name="Flowchart: Terminator 63">
              <a:extLst>
                <a:ext uri="{FF2B5EF4-FFF2-40B4-BE49-F238E27FC236}">
                  <a16:creationId xmlns:a16="http://schemas.microsoft.com/office/drawing/2014/main" id="{C1B861BF-9B44-A6CA-699E-F84A345802BC}"/>
                </a:ext>
              </a:extLst>
            </p:cNvPr>
            <p:cNvSpPr/>
            <p:nvPr/>
          </p:nvSpPr>
          <p:spPr>
            <a:xfrm>
              <a:off x="2906790" y="4498460"/>
              <a:ext cx="1034064" cy="312095"/>
            </a:xfrm>
            <a:prstGeom prst="flowChartTerminator">
              <a:avLst/>
            </a:prstGeom>
            <a:solidFill>
              <a:srgbClr val="002060"/>
            </a:solidFill>
            <a:ln w="10795"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ea typeface="+mn-ea"/>
                </a:rPr>
                <a:t>RAI Logs</a:t>
              </a:r>
              <a:endParaRPr kumimoji="0" lang="en-US" sz="800" b="1" i="0" u="none" strike="noStrike" kern="0" cap="none" spc="0" normalizeH="0" baseline="0" noProof="0">
                <a:ln>
                  <a:noFill/>
                </a:ln>
                <a:solidFill>
                  <a:srgbClr val="FFFFFF"/>
                </a:solidFill>
                <a:effectLst/>
                <a:uLnTx/>
                <a:uFillTx/>
                <a:ea typeface="+mn-ea"/>
                <a:cs typeface="Calibri"/>
              </a:endParaRPr>
            </a:p>
          </p:txBody>
        </p:sp>
        <p:sp>
          <p:nvSpPr>
            <p:cNvPr id="65" name="Star: 24 Points 64">
              <a:extLst>
                <a:ext uri="{FF2B5EF4-FFF2-40B4-BE49-F238E27FC236}">
                  <a16:creationId xmlns:a16="http://schemas.microsoft.com/office/drawing/2014/main" id="{DFD40FF8-8B66-92D8-4F7E-72EAE09EFEA8}"/>
                </a:ext>
              </a:extLst>
            </p:cNvPr>
            <p:cNvSpPr/>
            <p:nvPr/>
          </p:nvSpPr>
          <p:spPr>
            <a:xfrm>
              <a:off x="4317569" y="4481358"/>
              <a:ext cx="792946" cy="374690"/>
            </a:xfrm>
            <a:prstGeom prst="star24">
              <a:avLst/>
            </a:prstGeom>
            <a:solidFill>
              <a:srgbClr val="00206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ea typeface="+mn-ea"/>
                  <a:cs typeface="Calibri"/>
                </a:rPr>
                <a:t>Alert</a:t>
              </a:r>
              <a:endParaRPr kumimoji="0" lang="en-US" sz="1400" b="0" i="0" u="none" strike="noStrike" kern="0" cap="none" spc="0" normalizeH="0" baseline="0" noProof="0">
                <a:ln>
                  <a:noFill/>
                </a:ln>
                <a:solidFill>
                  <a:srgbClr val="FFFFFF"/>
                </a:solidFill>
                <a:effectLst/>
                <a:uLnTx/>
                <a:uFillTx/>
                <a:ea typeface="+mn-ea"/>
              </a:endParaRPr>
            </a:p>
          </p:txBody>
        </p:sp>
        <p:sp>
          <p:nvSpPr>
            <p:cNvPr id="66" name="Rectangle: Rounded Corners 65">
              <a:extLst>
                <a:ext uri="{FF2B5EF4-FFF2-40B4-BE49-F238E27FC236}">
                  <a16:creationId xmlns:a16="http://schemas.microsoft.com/office/drawing/2014/main" id="{3EBD082D-BA96-DF06-65B8-11B2252F29E6}"/>
                </a:ext>
              </a:extLst>
            </p:cNvPr>
            <p:cNvSpPr/>
            <p:nvPr/>
          </p:nvSpPr>
          <p:spPr>
            <a:xfrm>
              <a:off x="4169437" y="3217874"/>
              <a:ext cx="1067427" cy="1028216"/>
            </a:xfrm>
            <a:prstGeom prst="roundRect">
              <a:avLst/>
            </a:prstGeom>
            <a:noFill/>
            <a:ln w="10795" cap="flat" cmpd="sng" algn="ctr">
              <a:solidFill>
                <a:srgbClr val="FFFFFF"/>
              </a:solidFill>
              <a:prstDash val="dash"/>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ea typeface="+mn-ea"/>
                <a:cs typeface="+mn-cs"/>
              </a:endParaRPr>
            </a:p>
          </p:txBody>
        </p:sp>
        <p:sp>
          <p:nvSpPr>
            <p:cNvPr id="67" name="Rectangle 66">
              <a:extLst>
                <a:ext uri="{FF2B5EF4-FFF2-40B4-BE49-F238E27FC236}">
                  <a16:creationId xmlns:a16="http://schemas.microsoft.com/office/drawing/2014/main" id="{F909B90C-C91D-F0B8-DAC9-A262E02D0BFB}"/>
                </a:ext>
              </a:extLst>
            </p:cNvPr>
            <p:cNvSpPr/>
            <p:nvPr/>
          </p:nvSpPr>
          <p:spPr>
            <a:xfrm>
              <a:off x="4663938" y="3259261"/>
              <a:ext cx="522822" cy="553321"/>
            </a:xfrm>
            <a:prstGeom prst="rect">
              <a:avLst/>
            </a:prstGeom>
            <a:solidFill>
              <a:srgbClr val="000000"/>
            </a:solidFill>
            <a:ln w="10795" cap="flat" cmpd="sng" algn="ctr">
              <a:solidFill>
                <a:srgbClr val="FFFFFF"/>
              </a:solid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ea typeface="+mn-ea"/>
                  <a:cs typeface="Calibri"/>
                </a:rPr>
                <a:t>....</a:t>
              </a:r>
            </a:p>
          </p:txBody>
        </p:sp>
        <p:sp>
          <p:nvSpPr>
            <p:cNvPr id="68" name="Rectangle 67">
              <a:extLst>
                <a:ext uri="{FF2B5EF4-FFF2-40B4-BE49-F238E27FC236}">
                  <a16:creationId xmlns:a16="http://schemas.microsoft.com/office/drawing/2014/main" id="{A0653569-5926-E05A-6A14-4A132B35C505}"/>
                </a:ext>
              </a:extLst>
            </p:cNvPr>
            <p:cNvSpPr/>
            <p:nvPr/>
          </p:nvSpPr>
          <p:spPr>
            <a:xfrm>
              <a:off x="4555016" y="3376899"/>
              <a:ext cx="527178" cy="531536"/>
            </a:xfrm>
            <a:prstGeom prst="rect">
              <a:avLst/>
            </a:prstGeom>
            <a:solidFill>
              <a:srgbClr val="000000"/>
            </a:solidFill>
            <a:ln w="10795" cap="flat" cmpd="sng" algn="ctr">
              <a:solidFill>
                <a:srgbClr val="FFFFFF"/>
              </a:solidFill>
              <a:prstDash val="solid"/>
            </a:ln>
            <a:effectLst/>
          </p:spPr>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ea typeface="+mn-ea"/>
                  <a:cs typeface="Calibri"/>
                </a:rPr>
                <a:t>PII</a:t>
              </a:r>
              <a:endParaRPr kumimoji="0" lang="en-US" sz="600" b="0" i="0" u="none" strike="noStrike" kern="1200" cap="none" spc="0" normalizeH="0" baseline="0" noProof="0">
                <a:ln>
                  <a:noFill/>
                </a:ln>
                <a:solidFill>
                  <a:srgbClr val="FFFFFF"/>
                </a:solidFill>
                <a:effectLst/>
                <a:uLnTx/>
                <a:uFillTx/>
                <a:ea typeface="+mn-ea"/>
              </a:endParaRPr>
            </a:p>
          </p:txBody>
        </p:sp>
        <p:sp>
          <p:nvSpPr>
            <p:cNvPr id="69" name="Rectangle 68">
              <a:extLst>
                <a:ext uri="{FF2B5EF4-FFF2-40B4-BE49-F238E27FC236}">
                  <a16:creationId xmlns:a16="http://schemas.microsoft.com/office/drawing/2014/main" id="{C9E19107-B1D3-4557-3B99-C63BC1A43FE6}"/>
                </a:ext>
              </a:extLst>
            </p:cNvPr>
            <p:cNvSpPr/>
            <p:nvPr/>
          </p:nvSpPr>
          <p:spPr>
            <a:xfrm>
              <a:off x="4398170" y="3525028"/>
              <a:ext cx="522822" cy="509754"/>
            </a:xfrm>
            <a:prstGeom prst="rect">
              <a:avLst/>
            </a:prstGeom>
            <a:solidFill>
              <a:srgbClr val="000000"/>
            </a:solidFill>
            <a:ln w="10795" cap="flat" cmpd="sng" algn="ctr">
              <a:solidFill>
                <a:srgbClr val="FFFFFF"/>
              </a:solidFill>
              <a:prstDash val="solid"/>
            </a:ln>
            <a:effectLst/>
          </p:spPr>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ea typeface="+mn-ea"/>
                  <a:cs typeface="Calibri"/>
                </a:rPr>
                <a:t>Sexual</a:t>
              </a:r>
            </a:p>
          </p:txBody>
        </p:sp>
        <p:sp>
          <p:nvSpPr>
            <p:cNvPr id="70" name="Rectangle 69">
              <a:extLst>
                <a:ext uri="{FF2B5EF4-FFF2-40B4-BE49-F238E27FC236}">
                  <a16:creationId xmlns:a16="http://schemas.microsoft.com/office/drawing/2014/main" id="{1FDB2FFA-8BC5-84BF-395A-688617063E2D}"/>
                </a:ext>
              </a:extLst>
            </p:cNvPr>
            <p:cNvSpPr/>
            <p:nvPr/>
          </p:nvSpPr>
          <p:spPr>
            <a:xfrm>
              <a:off x="4302318" y="3686232"/>
              <a:ext cx="518466" cy="505396"/>
            </a:xfrm>
            <a:prstGeom prst="rect">
              <a:avLst/>
            </a:prstGeom>
            <a:solidFill>
              <a:srgbClr val="000000"/>
            </a:solidFill>
            <a:ln w="10795" cap="flat" cmpd="sng" algn="ctr">
              <a:solidFill>
                <a:srgbClr val="FFFFFF"/>
              </a:solidFill>
              <a:prstDash val="solid"/>
            </a:ln>
            <a:effectLst/>
          </p:spPr>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ea typeface="+mn-ea"/>
                  <a:cs typeface="Calibri"/>
                </a:rPr>
                <a:t>Hate</a:t>
              </a:r>
            </a:p>
          </p:txBody>
        </p:sp>
        <p:cxnSp>
          <p:nvCxnSpPr>
            <p:cNvPr id="72" name="Straight Arrow Connector 71">
              <a:extLst>
                <a:ext uri="{FF2B5EF4-FFF2-40B4-BE49-F238E27FC236}">
                  <a16:creationId xmlns:a16="http://schemas.microsoft.com/office/drawing/2014/main" id="{AEB3AB81-744A-2F45-6531-AB4B119ACDF3}"/>
                </a:ext>
              </a:extLst>
            </p:cNvPr>
            <p:cNvCxnSpPr/>
            <p:nvPr/>
          </p:nvCxnSpPr>
          <p:spPr>
            <a:xfrm flipV="1">
              <a:off x="3936343" y="3681878"/>
              <a:ext cx="235272" cy="4356"/>
            </a:xfrm>
            <a:prstGeom prst="straightConnector1">
              <a:avLst/>
            </a:prstGeom>
            <a:noFill/>
            <a:ln w="12700" cap="flat" cmpd="sng" algn="ctr">
              <a:solidFill>
                <a:srgbClr val="FFFFFF"/>
              </a:solidFill>
              <a:prstDash val="dash"/>
            </a:ln>
            <a:effectLst/>
          </p:spPr>
        </p:cxnSp>
        <p:cxnSp>
          <p:nvCxnSpPr>
            <p:cNvPr id="73" name="Straight Arrow Connector 72">
              <a:extLst>
                <a:ext uri="{FF2B5EF4-FFF2-40B4-BE49-F238E27FC236}">
                  <a16:creationId xmlns:a16="http://schemas.microsoft.com/office/drawing/2014/main" id="{7A0B79A9-F94E-DC4A-CD83-E4FD96C456C0}"/>
                </a:ext>
              </a:extLst>
            </p:cNvPr>
            <p:cNvCxnSpPr/>
            <p:nvPr/>
          </p:nvCxnSpPr>
          <p:spPr>
            <a:xfrm flipH="1">
              <a:off x="3403066" y="3843080"/>
              <a:ext cx="1743" cy="638713"/>
            </a:xfrm>
            <a:prstGeom prst="straightConnector1">
              <a:avLst/>
            </a:prstGeom>
            <a:noFill/>
            <a:ln w="9525" cap="flat" cmpd="sng" algn="ctr">
              <a:solidFill>
                <a:srgbClr val="50E6FF"/>
              </a:solidFill>
              <a:prstDash val="solid"/>
              <a:tailEnd type="triangle"/>
            </a:ln>
            <a:effectLst/>
          </p:spPr>
        </p:cxnSp>
        <p:cxnSp>
          <p:nvCxnSpPr>
            <p:cNvPr id="74" name="Straight Arrow Connector 73">
              <a:extLst>
                <a:ext uri="{FF2B5EF4-FFF2-40B4-BE49-F238E27FC236}">
                  <a16:creationId xmlns:a16="http://schemas.microsoft.com/office/drawing/2014/main" id="{8AD12D62-792D-AADE-C5AC-95F663D1CB01}"/>
                </a:ext>
              </a:extLst>
            </p:cNvPr>
            <p:cNvCxnSpPr>
              <a:cxnSpLocks/>
            </p:cNvCxnSpPr>
            <p:nvPr/>
          </p:nvCxnSpPr>
          <p:spPr>
            <a:xfrm flipV="1">
              <a:off x="3901489" y="4656067"/>
              <a:ext cx="399087" cy="1743"/>
            </a:xfrm>
            <a:prstGeom prst="straightConnector1">
              <a:avLst/>
            </a:prstGeom>
            <a:noFill/>
            <a:ln w="9525" cap="flat" cmpd="sng" algn="ctr">
              <a:solidFill>
                <a:srgbClr val="50E6FF"/>
              </a:solidFill>
              <a:prstDash val="solid"/>
              <a:tailEnd type="triangle"/>
            </a:ln>
            <a:effectLst/>
          </p:spPr>
        </p:cxnSp>
        <p:cxnSp>
          <p:nvCxnSpPr>
            <p:cNvPr id="75" name="Straight Arrow Connector 74">
              <a:extLst>
                <a:ext uri="{FF2B5EF4-FFF2-40B4-BE49-F238E27FC236}">
                  <a16:creationId xmlns:a16="http://schemas.microsoft.com/office/drawing/2014/main" id="{62F1C4B8-6C7D-5838-F2CB-AADD982BBCE7}"/>
                </a:ext>
              </a:extLst>
            </p:cNvPr>
            <p:cNvCxnSpPr/>
            <p:nvPr/>
          </p:nvCxnSpPr>
          <p:spPr>
            <a:xfrm flipV="1">
              <a:off x="2322134" y="3673598"/>
              <a:ext cx="577717" cy="1743"/>
            </a:xfrm>
            <a:prstGeom prst="straightConnector1">
              <a:avLst/>
            </a:prstGeom>
            <a:noFill/>
            <a:ln w="9525" cap="flat" cmpd="sng" algn="ctr">
              <a:solidFill>
                <a:srgbClr val="50E6FF"/>
              </a:solidFill>
              <a:prstDash val="solid"/>
              <a:headEnd type="triangle"/>
              <a:tailEnd type="triangle"/>
            </a:ln>
            <a:effectLst/>
          </p:spPr>
        </p:cxnSp>
        <p:cxnSp>
          <p:nvCxnSpPr>
            <p:cNvPr id="77" name="Straight Arrow Connector 76">
              <a:extLst>
                <a:ext uri="{FF2B5EF4-FFF2-40B4-BE49-F238E27FC236}">
                  <a16:creationId xmlns:a16="http://schemas.microsoft.com/office/drawing/2014/main" id="{07736AE3-DD83-B81C-F699-21242BA608D8}"/>
                </a:ext>
              </a:extLst>
            </p:cNvPr>
            <p:cNvCxnSpPr/>
            <p:nvPr/>
          </p:nvCxnSpPr>
          <p:spPr>
            <a:xfrm>
              <a:off x="10263988" y="4544532"/>
              <a:ext cx="279953" cy="1115"/>
            </a:xfrm>
            <a:prstGeom prst="straightConnector1">
              <a:avLst/>
            </a:prstGeom>
            <a:noFill/>
            <a:ln w="9525" cap="flat" cmpd="sng" algn="ctr">
              <a:solidFill>
                <a:srgbClr val="50E6FF"/>
              </a:solidFill>
              <a:prstDash val="solid"/>
              <a:tailEnd type="triangle"/>
            </a:ln>
            <a:effectLst/>
          </p:spPr>
        </p:cxnSp>
        <p:cxnSp>
          <p:nvCxnSpPr>
            <p:cNvPr id="79" name="Straight Arrow Connector 78">
              <a:extLst>
                <a:ext uri="{FF2B5EF4-FFF2-40B4-BE49-F238E27FC236}">
                  <a16:creationId xmlns:a16="http://schemas.microsoft.com/office/drawing/2014/main" id="{1EFCCA55-1320-5104-9D74-888958337074}"/>
                </a:ext>
              </a:extLst>
            </p:cNvPr>
            <p:cNvCxnSpPr/>
            <p:nvPr/>
          </p:nvCxnSpPr>
          <p:spPr>
            <a:xfrm flipH="1" flipV="1">
              <a:off x="10249122" y="3677084"/>
              <a:ext cx="11711" cy="860774"/>
            </a:xfrm>
            <a:prstGeom prst="straightConnector1">
              <a:avLst/>
            </a:prstGeom>
            <a:noFill/>
            <a:ln w="9525" cap="flat" cmpd="sng" algn="ctr">
              <a:solidFill>
                <a:srgbClr val="50E6FF"/>
              </a:solidFill>
              <a:prstDash val="solid"/>
            </a:ln>
            <a:effectLst/>
          </p:spPr>
        </p:cxnSp>
        <p:sp>
          <p:nvSpPr>
            <p:cNvPr id="81" name="Diamond 80">
              <a:extLst>
                <a:ext uri="{FF2B5EF4-FFF2-40B4-BE49-F238E27FC236}">
                  <a16:creationId xmlns:a16="http://schemas.microsoft.com/office/drawing/2014/main" id="{2CDF1421-6A7B-2938-025E-8495544A5D7E}"/>
                </a:ext>
              </a:extLst>
            </p:cNvPr>
            <p:cNvSpPr/>
            <p:nvPr/>
          </p:nvSpPr>
          <p:spPr>
            <a:xfrm>
              <a:off x="5589753" y="3650878"/>
              <a:ext cx="921353" cy="658756"/>
            </a:xfrm>
            <a:prstGeom prst="diamond">
              <a:avLst/>
            </a:prstGeom>
            <a:solidFill>
              <a:srgbClr val="0078D4"/>
            </a:solidFill>
            <a:ln w="3175" cap="flat" cmpd="sng" algn="ctr">
              <a:solidFill>
                <a:srgbClr val="FFFFFF"/>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ea typeface="+mn-ea"/>
                  <a:cs typeface="+mn-cs"/>
                </a:rPr>
                <a:t>Investigation Needed?</a:t>
              </a:r>
            </a:p>
          </p:txBody>
        </p:sp>
        <p:cxnSp>
          <p:nvCxnSpPr>
            <p:cNvPr id="82" name="Connector: Elbow 81">
              <a:extLst>
                <a:ext uri="{FF2B5EF4-FFF2-40B4-BE49-F238E27FC236}">
                  <a16:creationId xmlns:a16="http://schemas.microsoft.com/office/drawing/2014/main" id="{DA44014D-259F-74C2-F612-6C42F0F57E8A}"/>
                </a:ext>
              </a:extLst>
            </p:cNvPr>
            <p:cNvCxnSpPr>
              <a:cxnSpLocks/>
              <a:stCxn id="65" idx="3"/>
              <a:endCxn id="81" idx="1"/>
            </p:cNvCxnSpPr>
            <p:nvPr/>
          </p:nvCxnSpPr>
          <p:spPr>
            <a:xfrm flipV="1">
              <a:off x="5110516" y="3980256"/>
              <a:ext cx="479237" cy="688448"/>
            </a:xfrm>
            <a:prstGeom prst="bentConnector3">
              <a:avLst>
                <a:gd name="adj1" fmla="val 51950"/>
              </a:avLst>
            </a:prstGeom>
            <a:noFill/>
            <a:ln w="9525" cap="flat" cmpd="sng" algn="ctr">
              <a:solidFill>
                <a:srgbClr val="50E6FF"/>
              </a:solidFill>
              <a:prstDash val="solid"/>
              <a:tailEnd type="triangle"/>
            </a:ln>
            <a:effectLst/>
          </p:spPr>
        </p:cxnSp>
      </p:grpSp>
    </p:spTree>
    <p:extLst>
      <p:ext uri="{BB962C8B-B14F-4D97-AF65-F5344CB8AC3E}">
        <p14:creationId xmlns:p14="http://schemas.microsoft.com/office/powerpoint/2010/main" val="31880476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238E83A3-05B4-1F40-6FCE-BE555A11CD16}"/>
              </a:ext>
            </a:extLst>
          </p:cNvPr>
          <p:cNvSpPr>
            <a:spLocks noGrp="1"/>
          </p:cNvSpPr>
          <p:nvPr>
            <p:ph type="title"/>
          </p:nvPr>
        </p:nvSpPr>
        <p:spPr/>
        <p:txBody>
          <a:bodyPr/>
          <a:lstStyle/>
          <a:p>
            <a:r>
              <a:rPr lang="en-US"/>
              <a:t>Azure OpenAI Service Responsible AI</a:t>
            </a:r>
          </a:p>
        </p:txBody>
      </p:sp>
      <p:grpSp>
        <p:nvGrpSpPr>
          <p:cNvPr id="8" name="laptop">
            <a:extLst>
              <a:ext uri="{FF2B5EF4-FFF2-40B4-BE49-F238E27FC236}">
                <a16:creationId xmlns:a16="http://schemas.microsoft.com/office/drawing/2014/main" id="{57459750-8755-4D85-CCD3-790EB8CFA8BD}"/>
              </a:ext>
              <a:ext uri="{C183D7F6-B498-43B3-948B-1728B52AA6E4}">
                <adec:decorative xmlns:adec="http://schemas.microsoft.com/office/drawing/2017/decorative" val="1"/>
              </a:ext>
            </a:extLst>
          </p:cNvPr>
          <p:cNvGrpSpPr/>
          <p:nvPr/>
        </p:nvGrpSpPr>
        <p:grpSpPr>
          <a:xfrm>
            <a:off x="666819" y="3947457"/>
            <a:ext cx="657341" cy="401030"/>
            <a:chOff x="615531" y="1287780"/>
            <a:chExt cx="547784" cy="334192"/>
          </a:xfrm>
        </p:grpSpPr>
        <p:sp>
          <p:nvSpPr>
            <p:cNvPr id="9" name="Rectangle 5">
              <a:extLst>
                <a:ext uri="{FF2B5EF4-FFF2-40B4-BE49-F238E27FC236}">
                  <a16:creationId xmlns:a16="http://schemas.microsoft.com/office/drawing/2014/main" id="{BB073E08-591E-FA54-3B06-E068786B9B5D}"/>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 name="Rectangle 6">
              <a:extLst>
                <a:ext uri="{FF2B5EF4-FFF2-40B4-BE49-F238E27FC236}">
                  <a16:creationId xmlns:a16="http://schemas.microsoft.com/office/drawing/2014/main" id="{C79DDF5E-CFBB-A142-9D41-042CB4FC7A3A}"/>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1" name="Rectangle 7">
              <a:extLst>
                <a:ext uri="{FF2B5EF4-FFF2-40B4-BE49-F238E27FC236}">
                  <a16:creationId xmlns:a16="http://schemas.microsoft.com/office/drawing/2014/main" id="{764A4433-A9BF-AA25-04A1-FAAA8076ED56}"/>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 name="Rectangle 8">
              <a:extLst>
                <a:ext uri="{FF2B5EF4-FFF2-40B4-BE49-F238E27FC236}">
                  <a16:creationId xmlns:a16="http://schemas.microsoft.com/office/drawing/2014/main" id="{530A1FF5-3429-EC8C-802D-13CEBBDF37AF}"/>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3" name="Freeform 9">
              <a:extLst>
                <a:ext uri="{FF2B5EF4-FFF2-40B4-BE49-F238E27FC236}">
                  <a16:creationId xmlns:a16="http://schemas.microsoft.com/office/drawing/2014/main" id="{12DD5FC3-03B0-B462-524B-61BE067A3818}"/>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4" name="Freeform 10">
              <a:extLst>
                <a:ext uri="{FF2B5EF4-FFF2-40B4-BE49-F238E27FC236}">
                  <a16:creationId xmlns:a16="http://schemas.microsoft.com/office/drawing/2014/main" id="{4E689A5A-3FD2-3349-9A80-1DB1D63B15BD}"/>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5" name="Freeform 11">
              <a:extLst>
                <a:ext uri="{FF2B5EF4-FFF2-40B4-BE49-F238E27FC236}">
                  <a16:creationId xmlns:a16="http://schemas.microsoft.com/office/drawing/2014/main" id="{879069BC-76B1-F75A-A24D-08A302EAF583}"/>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6" name="Freeform 12">
              <a:extLst>
                <a:ext uri="{FF2B5EF4-FFF2-40B4-BE49-F238E27FC236}">
                  <a16:creationId xmlns:a16="http://schemas.microsoft.com/office/drawing/2014/main" id="{DD55E078-A42E-3338-F471-AC74150E598E}"/>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 name="Freeform 15">
              <a:extLst>
                <a:ext uri="{FF2B5EF4-FFF2-40B4-BE49-F238E27FC236}">
                  <a16:creationId xmlns:a16="http://schemas.microsoft.com/office/drawing/2014/main" id="{E523E4E1-EF99-B9BA-EF62-37FF0C34A051}"/>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8" name="Rectangle 18">
              <a:extLst>
                <a:ext uri="{FF2B5EF4-FFF2-40B4-BE49-F238E27FC236}">
                  <a16:creationId xmlns:a16="http://schemas.microsoft.com/office/drawing/2014/main" id="{335843ED-475D-80DD-242F-6D78C97EE041}"/>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9" name="Rectangle 19">
              <a:extLst>
                <a:ext uri="{FF2B5EF4-FFF2-40B4-BE49-F238E27FC236}">
                  <a16:creationId xmlns:a16="http://schemas.microsoft.com/office/drawing/2014/main" id="{6FC2871E-B36A-1A99-8332-92C00646FC92}"/>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0" name="Rectangle 20">
              <a:extLst>
                <a:ext uri="{FF2B5EF4-FFF2-40B4-BE49-F238E27FC236}">
                  <a16:creationId xmlns:a16="http://schemas.microsoft.com/office/drawing/2014/main" id="{2AE4AEB5-E560-C17B-1935-873FD851B781}"/>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1" name="Rectangle 21">
              <a:extLst>
                <a:ext uri="{FF2B5EF4-FFF2-40B4-BE49-F238E27FC236}">
                  <a16:creationId xmlns:a16="http://schemas.microsoft.com/office/drawing/2014/main" id="{BDE09C6B-76B0-C46F-E6B9-55D43F38D137}"/>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2" name="Rectangle 22">
              <a:extLst>
                <a:ext uri="{FF2B5EF4-FFF2-40B4-BE49-F238E27FC236}">
                  <a16:creationId xmlns:a16="http://schemas.microsoft.com/office/drawing/2014/main" id="{80238906-9357-4850-4E86-682B84FCB474}"/>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3" name="Rectangle 23">
              <a:extLst>
                <a:ext uri="{FF2B5EF4-FFF2-40B4-BE49-F238E27FC236}">
                  <a16:creationId xmlns:a16="http://schemas.microsoft.com/office/drawing/2014/main" id="{F5180C15-C604-32A3-9AB1-F9EC51748662}"/>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4" name="Rectangle 24">
              <a:extLst>
                <a:ext uri="{FF2B5EF4-FFF2-40B4-BE49-F238E27FC236}">
                  <a16:creationId xmlns:a16="http://schemas.microsoft.com/office/drawing/2014/main" id="{3813BFC5-8388-5001-9A00-137B187CB20A}"/>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5" name="Rectangle 25">
              <a:extLst>
                <a:ext uri="{FF2B5EF4-FFF2-40B4-BE49-F238E27FC236}">
                  <a16:creationId xmlns:a16="http://schemas.microsoft.com/office/drawing/2014/main" id="{A79DD0A1-FFFD-917F-AC4B-9F7E858B1D51}"/>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6" name="Rectangle 26">
              <a:extLst>
                <a:ext uri="{FF2B5EF4-FFF2-40B4-BE49-F238E27FC236}">
                  <a16:creationId xmlns:a16="http://schemas.microsoft.com/office/drawing/2014/main" id="{216283C9-DCE9-C090-2D6C-C0DE2B08D162}"/>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27" name="Rectangle 27">
              <a:extLst>
                <a:ext uri="{FF2B5EF4-FFF2-40B4-BE49-F238E27FC236}">
                  <a16:creationId xmlns:a16="http://schemas.microsoft.com/office/drawing/2014/main" id="{FBDE29BA-5C79-FB7E-DD58-7469F8E64A9A}"/>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grpSp>
        <p:nvGrpSpPr>
          <p:cNvPr id="28" name="adaptive tuning">
            <a:extLst>
              <a:ext uri="{FF2B5EF4-FFF2-40B4-BE49-F238E27FC236}">
                <a16:creationId xmlns:a16="http://schemas.microsoft.com/office/drawing/2014/main" id="{23A32E1D-6843-299A-0644-A6977E6D9738}"/>
              </a:ext>
              <a:ext uri="{C183D7F6-B498-43B3-948B-1728B52AA6E4}">
                <adec:decorative xmlns:adec="http://schemas.microsoft.com/office/drawing/2017/decorative" val="1"/>
              </a:ext>
            </a:extLst>
          </p:cNvPr>
          <p:cNvGrpSpPr/>
          <p:nvPr/>
        </p:nvGrpSpPr>
        <p:grpSpPr>
          <a:xfrm>
            <a:off x="806176" y="2800621"/>
            <a:ext cx="378626" cy="378624"/>
            <a:chOff x="6405901" y="3093721"/>
            <a:chExt cx="315522" cy="315520"/>
          </a:xfrm>
        </p:grpSpPr>
        <p:sp>
          <p:nvSpPr>
            <p:cNvPr id="29" name="Rectangle 483">
              <a:extLst>
                <a:ext uri="{FF2B5EF4-FFF2-40B4-BE49-F238E27FC236}">
                  <a16:creationId xmlns:a16="http://schemas.microsoft.com/office/drawing/2014/main" id="{9EA0905C-F4AF-D49C-91F5-6336B61D911B}"/>
                </a:ext>
              </a:extLst>
            </p:cNvPr>
            <p:cNvSpPr>
              <a:spLocks noChangeArrowheads="1"/>
            </p:cNvSpPr>
            <p:nvPr/>
          </p:nvSpPr>
          <p:spPr bwMode="auto">
            <a:xfrm>
              <a:off x="6405901" y="3093721"/>
              <a:ext cx="315521" cy="673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30" name="Rectangle 484">
              <a:extLst>
                <a:ext uri="{FF2B5EF4-FFF2-40B4-BE49-F238E27FC236}">
                  <a16:creationId xmlns:a16="http://schemas.microsoft.com/office/drawing/2014/main" id="{EB4B1754-BC3A-9078-B320-54679F9399EC}"/>
                </a:ext>
              </a:extLst>
            </p:cNvPr>
            <p:cNvSpPr>
              <a:spLocks noChangeArrowheads="1"/>
            </p:cNvSpPr>
            <p:nvPr/>
          </p:nvSpPr>
          <p:spPr bwMode="auto">
            <a:xfrm>
              <a:off x="6405901" y="3177032"/>
              <a:ext cx="315521" cy="673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31" name="Rectangle 485">
              <a:extLst>
                <a:ext uri="{FF2B5EF4-FFF2-40B4-BE49-F238E27FC236}">
                  <a16:creationId xmlns:a16="http://schemas.microsoft.com/office/drawing/2014/main" id="{C9D15D39-0FA8-0CF1-A659-3BAA13008160}"/>
                </a:ext>
              </a:extLst>
            </p:cNvPr>
            <p:cNvSpPr>
              <a:spLocks noChangeArrowheads="1"/>
            </p:cNvSpPr>
            <p:nvPr/>
          </p:nvSpPr>
          <p:spPr bwMode="auto">
            <a:xfrm>
              <a:off x="6405901" y="3260344"/>
              <a:ext cx="315521" cy="6558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32" name="Rectangle 486">
              <a:extLst>
                <a:ext uri="{FF2B5EF4-FFF2-40B4-BE49-F238E27FC236}">
                  <a16:creationId xmlns:a16="http://schemas.microsoft.com/office/drawing/2014/main" id="{3BD46597-2DE4-9FCC-2FC1-3C252F18A00B}"/>
                </a:ext>
              </a:extLst>
            </p:cNvPr>
            <p:cNvSpPr>
              <a:spLocks noChangeArrowheads="1"/>
            </p:cNvSpPr>
            <p:nvPr/>
          </p:nvSpPr>
          <p:spPr bwMode="auto">
            <a:xfrm>
              <a:off x="6405901" y="3343655"/>
              <a:ext cx="315521" cy="6558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33" name="Rectangle 487">
              <a:extLst>
                <a:ext uri="{FF2B5EF4-FFF2-40B4-BE49-F238E27FC236}">
                  <a16:creationId xmlns:a16="http://schemas.microsoft.com/office/drawing/2014/main" id="{CB51B267-F737-D5F8-D99D-9392022B20B7}"/>
                </a:ext>
              </a:extLst>
            </p:cNvPr>
            <p:cNvSpPr>
              <a:spLocks noChangeArrowheads="1"/>
            </p:cNvSpPr>
            <p:nvPr/>
          </p:nvSpPr>
          <p:spPr bwMode="auto">
            <a:xfrm>
              <a:off x="6655837" y="3093721"/>
              <a:ext cx="65586" cy="673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35" name="Rectangle 488">
              <a:extLst>
                <a:ext uri="{FF2B5EF4-FFF2-40B4-BE49-F238E27FC236}">
                  <a16:creationId xmlns:a16="http://schemas.microsoft.com/office/drawing/2014/main" id="{4CE010A9-80DF-EAF2-019D-3B04C99FC543}"/>
                </a:ext>
              </a:extLst>
            </p:cNvPr>
            <p:cNvSpPr>
              <a:spLocks noChangeArrowheads="1"/>
            </p:cNvSpPr>
            <p:nvPr/>
          </p:nvSpPr>
          <p:spPr bwMode="auto">
            <a:xfrm>
              <a:off x="6405901" y="3177032"/>
              <a:ext cx="67358" cy="673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36" name="Rectangle 489">
              <a:extLst>
                <a:ext uri="{FF2B5EF4-FFF2-40B4-BE49-F238E27FC236}">
                  <a16:creationId xmlns:a16="http://schemas.microsoft.com/office/drawing/2014/main" id="{AB90AA27-F160-A3DA-E301-4F1F89641B25}"/>
                </a:ext>
              </a:extLst>
            </p:cNvPr>
            <p:cNvSpPr>
              <a:spLocks noChangeArrowheads="1"/>
            </p:cNvSpPr>
            <p:nvPr/>
          </p:nvSpPr>
          <p:spPr bwMode="auto">
            <a:xfrm>
              <a:off x="6405901" y="3343655"/>
              <a:ext cx="67358" cy="6558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37" name="Rectangle 490">
              <a:extLst>
                <a:ext uri="{FF2B5EF4-FFF2-40B4-BE49-F238E27FC236}">
                  <a16:creationId xmlns:a16="http://schemas.microsoft.com/office/drawing/2014/main" id="{87129B99-EB94-3D92-3FAB-D1FD3CDF5003}"/>
                </a:ext>
              </a:extLst>
            </p:cNvPr>
            <p:cNvSpPr>
              <a:spLocks noChangeArrowheads="1"/>
            </p:cNvSpPr>
            <p:nvPr/>
          </p:nvSpPr>
          <p:spPr bwMode="auto">
            <a:xfrm>
              <a:off x="6655837" y="3260344"/>
              <a:ext cx="65586" cy="6558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sp>
        <p:nvSpPr>
          <p:cNvPr id="38" name="Text Placeholder 7">
            <a:extLst>
              <a:ext uri="{FF2B5EF4-FFF2-40B4-BE49-F238E27FC236}">
                <a16:creationId xmlns:a16="http://schemas.microsoft.com/office/drawing/2014/main" id="{66A15C02-26EA-5C1C-8B9B-0F62FAB6FA78}"/>
              </a:ext>
            </a:extLst>
          </p:cNvPr>
          <p:cNvSpPr txBox="1">
            <a:spLocks/>
          </p:cNvSpPr>
          <p:nvPr/>
        </p:nvSpPr>
        <p:spPr>
          <a:xfrm>
            <a:off x="1654451" y="2682157"/>
            <a:ext cx="5657850" cy="615553"/>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t>Content filtering—</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t>can filter out abuse and misuse</a:t>
            </a:r>
          </a:p>
        </p:txBody>
      </p:sp>
      <p:sp>
        <p:nvSpPr>
          <p:cNvPr id="40" name="Text Placeholder 13">
            <a:extLst>
              <a:ext uri="{FF2B5EF4-FFF2-40B4-BE49-F238E27FC236}">
                <a16:creationId xmlns:a16="http://schemas.microsoft.com/office/drawing/2014/main" id="{641F2FFB-E396-B9CF-7A77-255234753A1B}"/>
              </a:ext>
            </a:extLst>
          </p:cNvPr>
          <p:cNvSpPr txBox="1">
            <a:spLocks/>
          </p:cNvSpPr>
          <p:nvPr/>
        </p:nvSpPr>
        <p:spPr>
          <a:xfrm>
            <a:off x="1654451" y="3840196"/>
            <a:ext cx="5657850" cy="615553"/>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t>Implementation guidelines, patterns, </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j-lt"/>
                <a:ea typeface="+mn-ea"/>
              </a:rPr>
              <a:t>and best practices</a:t>
            </a:r>
          </a:p>
        </p:txBody>
      </p:sp>
      <p:grpSp>
        <p:nvGrpSpPr>
          <p:cNvPr id="65" name="Group 64" descr="Content management diagram">
            <a:extLst>
              <a:ext uri="{FF2B5EF4-FFF2-40B4-BE49-F238E27FC236}">
                <a16:creationId xmlns:a16="http://schemas.microsoft.com/office/drawing/2014/main" id="{DD20F07B-175F-E8C5-80EE-1A75DFCB7AC3}"/>
              </a:ext>
            </a:extLst>
          </p:cNvPr>
          <p:cNvGrpSpPr/>
          <p:nvPr/>
        </p:nvGrpSpPr>
        <p:grpSpPr>
          <a:xfrm>
            <a:off x="7176314" y="1436688"/>
            <a:ext cx="4411055" cy="4801542"/>
            <a:chOff x="6715312" y="1436688"/>
            <a:chExt cx="4411055" cy="4801542"/>
          </a:xfrm>
        </p:grpSpPr>
        <p:sp>
          <p:nvSpPr>
            <p:cNvPr id="5" name="Rectangle 4">
              <a:extLst>
                <a:ext uri="{FF2B5EF4-FFF2-40B4-BE49-F238E27FC236}">
                  <a16:creationId xmlns:a16="http://schemas.microsoft.com/office/drawing/2014/main" id="{69CFD825-06D5-E9E1-8B76-B52BD9A09951}"/>
                </a:ext>
              </a:extLst>
            </p:cNvPr>
            <p:cNvSpPr/>
            <p:nvPr/>
          </p:nvSpPr>
          <p:spPr bwMode="auto">
            <a:xfrm>
              <a:off x="8144358" y="1436688"/>
              <a:ext cx="2982009" cy="4801542"/>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C448BEE4-C14F-534D-BE9D-EAC7CB504CDA}"/>
                </a:ext>
              </a:extLst>
            </p:cNvPr>
            <p:cNvSpPr/>
            <p:nvPr/>
          </p:nvSpPr>
          <p:spPr>
            <a:xfrm>
              <a:off x="6793776" y="1602655"/>
              <a:ext cx="1107373" cy="11073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100"/>
                </a:spcBef>
                <a:spcAft>
                  <a:spcPts val="0"/>
                </a:spcAft>
                <a:buClrTx/>
                <a:buSzTx/>
                <a:buFontTx/>
                <a:buNone/>
                <a:tabLst/>
                <a:defRPr/>
              </a:pPr>
              <a:endParaRPr kumimoji="0" lang="en-US" sz="2000" b="0" i="0" u="none" strike="noStrike" kern="1200" cap="none" spc="0" normalizeH="0" baseline="0" noProof="0">
                <a:ln>
                  <a:noFill/>
                </a:ln>
                <a:solidFill>
                  <a:srgbClr val="F4F3F5">
                    <a:lumMod val="50000"/>
                  </a:srgbClr>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5119EFC7-23F0-F040-AC82-C4B06FFAC31F}"/>
                </a:ext>
              </a:extLst>
            </p:cNvPr>
            <p:cNvSpPr/>
            <p:nvPr/>
          </p:nvSpPr>
          <p:spPr>
            <a:xfrm>
              <a:off x="9081676" y="1602655"/>
              <a:ext cx="1107373" cy="11073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100"/>
                </a:spcBef>
                <a:spcAft>
                  <a:spcPts val="0"/>
                </a:spcAft>
                <a:buClrTx/>
                <a:buSzTx/>
                <a:buFontTx/>
                <a:buNone/>
                <a:tabLst/>
                <a:defRPr/>
              </a:pPr>
              <a:endParaRPr kumimoji="0" lang="en-US" sz="1800" b="0" i="0" u="none" strike="noStrike" kern="1200" cap="none" spc="0" normalizeH="0" baseline="0" noProof="0">
                <a:ln>
                  <a:noFill/>
                </a:ln>
                <a:solidFill>
                  <a:srgbClr val="F4F3F5">
                    <a:lumMod val="50000"/>
                  </a:srgbClr>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81C9AF49-1028-2842-AC54-57C6EEAE64C5}"/>
                </a:ext>
              </a:extLst>
            </p:cNvPr>
            <p:cNvCxnSpPr>
              <a:cxnSpLocks/>
            </p:cNvCxnSpPr>
            <p:nvPr/>
          </p:nvCxnSpPr>
          <p:spPr>
            <a:xfrm>
              <a:off x="7931258" y="1751891"/>
              <a:ext cx="12652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E11628-5A92-A745-BFB6-3CF9FFC41131}"/>
                </a:ext>
              </a:extLst>
            </p:cNvPr>
            <p:cNvCxnSpPr>
              <a:cxnSpLocks/>
            </p:cNvCxnSpPr>
            <p:nvPr/>
          </p:nvCxnSpPr>
          <p:spPr>
            <a:xfrm flipH="1">
              <a:off x="7931258" y="2368843"/>
              <a:ext cx="12524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C44855C-D2A0-3348-A887-09263E0CA17E}"/>
                </a:ext>
              </a:extLst>
            </p:cNvPr>
            <p:cNvSpPr txBox="1"/>
            <p:nvPr/>
          </p:nvSpPr>
          <p:spPr>
            <a:xfrm>
              <a:off x="8108538" y="1476634"/>
              <a:ext cx="102066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Pro Semibold"/>
                  <a:ea typeface="+mn-ea"/>
                  <a:cs typeface="+mn-cs"/>
                </a:rPr>
                <a:t>Prompt</a:t>
              </a:r>
              <a:endParaRPr kumimoji="0" lang="en-US" sz="1100" b="0" i="0" u="none" strike="noStrike" kern="1200" cap="none" spc="0" normalizeH="0" baseline="0" noProof="0">
                <a:ln>
                  <a:noFill/>
                </a:ln>
                <a:effectLst/>
                <a:uLnTx/>
                <a:uFillTx/>
                <a:latin typeface="Segoe Pro Semibold"/>
                <a:ea typeface="+mn-ea"/>
                <a:cs typeface="Calibri"/>
              </a:endParaRPr>
            </a:p>
          </p:txBody>
        </p:sp>
        <p:sp>
          <p:nvSpPr>
            <p:cNvPr id="50" name="TextBox 49">
              <a:extLst>
                <a:ext uri="{FF2B5EF4-FFF2-40B4-BE49-F238E27FC236}">
                  <a16:creationId xmlns:a16="http://schemas.microsoft.com/office/drawing/2014/main" id="{978FB3B4-B5B6-8545-A8E9-053928070BFA}"/>
                </a:ext>
              </a:extLst>
            </p:cNvPr>
            <p:cNvSpPr txBox="1"/>
            <p:nvPr/>
          </p:nvSpPr>
          <p:spPr>
            <a:xfrm>
              <a:off x="8031003" y="2385677"/>
              <a:ext cx="1175736" cy="430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Pro Semibold"/>
                  <a:ea typeface="+mn-ea"/>
                  <a:cs typeface="Calibri"/>
                </a:rPr>
                <a:t>Filtered Response</a:t>
              </a:r>
            </a:p>
          </p:txBody>
        </p:sp>
        <p:grpSp>
          <p:nvGrpSpPr>
            <p:cNvPr id="57" name="Group 56">
              <a:extLst>
                <a:ext uri="{FF2B5EF4-FFF2-40B4-BE49-F238E27FC236}">
                  <a16:creationId xmlns:a16="http://schemas.microsoft.com/office/drawing/2014/main" id="{D6EF0228-F794-EC3D-58CE-01000D5BA591}"/>
                </a:ext>
              </a:extLst>
            </p:cNvPr>
            <p:cNvGrpSpPr/>
            <p:nvPr/>
          </p:nvGrpSpPr>
          <p:grpSpPr>
            <a:xfrm>
              <a:off x="8812402" y="4436520"/>
              <a:ext cx="1645920" cy="1645920"/>
              <a:chOff x="8783165" y="4560345"/>
              <a:chExt cx="1645920" cy="1645920"/>
            </a:xfrm>
          </p:grpSpPr>
          <p:sp>
            <p:nvSpPr>
              <p:cNvPr id="51" name="Rectangle: Rounded Corners 127">
                <a:extLst>
                  <a:ext uri="{FF2B5EF4-FFF2-40B4-BE49-F238E27FC236}">
                    <a16:creationId xmlns:a16="http://schemas.microsoft.com/office/drawing/2014/main" id="{A4FCB738-BC04-6E49-A59D-007AF50C0CCF}"/>
                  </a:ext>
                </a:extLst>
              </p:cNvPr>
              <p:cNvSpPr/>
              <p:nvPr/>
            </p:nvSpPr>
            <p:spPr>
              <a:xfrm>
                <a:off x="8783165" y="4560345"/>
                <a:ext cx="1645920" cy="164592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3" name="Group 42">
                <a:extLst>
                  <a:ext uri="{FF2B5EF4-FFF2-40B4-BE49-F238E27FC236}">
                    <a16:creationId xmlns:a16="http://schemas.microsoft.com/office/drawing/2014/main" id="{AB25668C-16BF-743A-D700-8550BA3235A5}"/>
                  </a:ext>
                </a:extLst>
              </p:cNvPr>
              <p:cNvGrpSpPr/>
              <p:nvPr/>
            </p:nvGrpSpPr>
            <p:grpSpPr>
              <a:xfrm>
                <a:off x="9000309" y="4755880"/>
                <a:ext cx="1211632" cy="1254850"/>
                <a:chOff x="8998148" y="4622241"/>
                <a:chExt cx="1499451" cy="1552937"/>
              </a:xfrm>
            </p:grpSpPr>
            <p:sp>
              <p:nvSpPr>
                <p:cNvPr id="52" name="Rectangle 51">
                  <a:extLst>
                    <a:ext uri="{FF2B5EF4-FFF2-40B4-BE49-F238E27FC236}">
                      <a16:creationId xmlns:a16="http://schemas.microsoft.com/office/drawing/2014/main" id="{CEF3EECD-5564-A044-B4F0-CCE0C1651D21}"/>
                    </a:ext>
                  </a:extLst>
                </p:cNvPr>
                <p:cNvSpPr/>
                <p:nvPr/>
              </p:nvSpPr>
              <p:spPr>
                <a:xfrm>
                  <a:off x="9583199" y="4622241"/>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Calibri"/>
                    </a:rPr>
                    <a:t>....</a:t>
                  </a:r>
                </a:p>
              </p:txBody>
            </p:sp>
            <p:sp>
              <p:nvSpPr>
                <p:cNvPr id="53" name="Rectangle 52">
                  <a:extLst>
                    <a:ext uri="{FF2B5EF4-FFF2-40B4-BE49-F238E27FC236}">
                      <a16:creationId xmlns:a16="http://schemas.microsoft.com/office/drawing/2014/main" id="{390E8BAC-207B-1A47-82C4-5ADCFB7F2E55}"/>
                    </a:ext>
                  </a:extLst>
                </p:cNvPr>
                <p:cNvSpPr/>
                <p:nvPr/>
              </p:nvSpPr>
              <p:spPr>
                <a:xfrm>
                  <a:off x="9388182" y="4835087"/>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61C35792-E34D-974E-833F-273733B5526A}"/>
                    </a:ext>
                  </a:extLst>
                </p:cNvPr>
                <p:cNvSpPr/>
                <p:nvPr/>
              </p:nvSpPr>
              <p:spPr>
                <a:xfrm>
                  <a:off x="9193165" y="5047933"/>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Calibri"/>
                    </a:rPr>
                    <a:t>Sexual</a:t>
                  </a:r>
                </a:p>
              </p:txBody>
            </p:sp>
            <p:sp>
              <p:nvSpPr>
                <p:cNvPr id="55" name="Rectangle 54">
                  <a:extLst>
                    <a:ext uri="{FF2B5EF4-FFF2-40B4-BE49-F238E27FC236}">
                      <a16:creationId xmlns:a16="http://schemas.microsoft.com/office/drawing/2014/main" id="{F0117270-83D6-3747-A4B7-370DF58C83FA}"/>
                    </a:ext>
                  </a:extLst>
                </p:cNvPr>
                <p:cNvSpPr/>
                <p:nvPr/>
              </p:nvSpPr>
              <p:spPr>
                <a:xfrm>
                  <a:off x="8998148" y="5260778"/>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a:ea typeface="+mn-ea"/>
                      <a:cs typeface="Calibri"/>
                    </a:rPr>
                    <a:t>Hate</a:t>
                  </a:r>
                </a:p>
              </p:txBody>
            </p:sp>
          </p:grpSp>
        </p:grpSp>
        <p:cxnSp>
          <p:nvCxnSpPr>
            <p:cNvPr id="58" name="Straight Arrow Connector 57">
              <a:extLst>
                <a:ext uri="{FF2B5EF4-FFF2-40B4-BE49-F238E27FC236}">
                  <a16:creationId xmlns:a16="http://schemas.microsoft.com/office/drawing/2014/main" id="{B8510136-39BD-764B-88FC-BE8DE7D7616C}"/>
                </a:ext>
              </a:extLst>
            </p:cNvPr>
            <p:cNvCxnSpPr>
              <a:cxnSpLocks/>
            </p:cNvCxnSpPr>
            <p:nvPr/>
          </p:nvCxnSpPr>
          <p:spPr>
            <a:xfrm>
              <a:off x="9635362" y="2575828"/>
              <a:ext cx="0" cy="7990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2A173038-BDF3-244B-8B86-FFDDBCD29DA0}"/>
                </a:ext>
              </a:extLst>
            </p:cNvPr>
            <p:cNvSpPr/>
            <p:nvPr/>
          </p:nvSpPr>
          <p:spPr>
            <a:xfrm>
              <a:off x="9153150" y="1741669"/>
              <a:ext cx="456474" cy="8293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0" bIns="45720" rtlCol="0" anchor="t"/>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Pro Semibold"/>
                  <a:ea typeface="+mn-ea"/>
                  <a:cs typeface="+mn-cs"/>
                </a:rPr>
                <a:t>Content MGMT</a:t>
              </a:r>
            </a:p>
          </p:txBody>
        </p:sp>
        <p:pic>
          <p:nvPicPr>
            <p:cNvPr id="2" name="Picture 1">
              <a:extLst>
                <a:ext uri="{FF2B5EF4-FFF2-40B4-BE49-F238E27FC236}">
                  <a16:creationId xmlns:a16="http://schemas.microsoft.com/office/drawing/2014/main" id="{66C9414B-1223-785B-B8E6-E0FE8C3F6A4B}"/>
                </a:ext>
              </a:extLst>
            </p:cNvPr>
            <p:cNvPicPr>
              <a:picLocks noChangeAspect="1"/>
            </p:cNvPicPr>
            <p:nvPr/>
          </p:nvPicPr>
          <p:blipFill>
            <a:blip r:embed="rId3"/>
            <a:stretch>
              <a:fillRect/>
            </a:stretch>
          </p:blipFill>
          <p:spPr>
            <a:xfrm>
              <a:off x="9830220" y="2867782"/>
              <a:ext cx="353787" cy="353787"/>
            </a:xfrm>
            <a:prstGeom prst="rect">
              <a:avLst/>
            </a:prstGeom>
          </p:spPr>
        </p:pic>
        <p:sp>
          <p:nvSpPr>
            <p:cNvPr id="3" name="TextBox 2">
              <a:extLst>
                <a:ext uri="{FF2B5EF4-FFF2-40B4-BE49-F238E27FC236}">
                  <a16:creationId xmlns:a16="http://schemas.microsoft.com/office/drawing/2014/main" id="{C64102A8-BF64-A70F-95F5-C42A85AC6498}"/>
                </a:ext>
              </a:extLst>
            </p:cNvPr>
            <p:cNvSpPr txBox="1"/>
            <p:nvPr/>
          </p:nvSpPr>
          <p:spPr>
            <a:xfrm>
              <a:off x="6715312" y="1925509"/>
              <a:ext cx="12643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Pro Semibold"/>
                  <a:ea typeface="+mn-ea"/>
                  <a:cs typeface="+mn-cs"/>
                </a:rPr>
                <a:t>Customer Application</a:t>
              </a:r>
            </a:p>
          </p:txBody>
        </p:sp>
        <p:grpSp>
          <p:nvGrpSpPr>
            <p:cNvPr id="64" name="Group 63">
              <a:extLst>
                <a:ext uri="{FF2B5EF4-FFF2-40B4-BE49-F238E27FC236}">
                  <a16:creationId xmlns:a16="http://schemas.microsoft.com/office/drawing/2014/main" id="{941A4F62-1203-4066-C280-56C72561C7D9}"/>
                </a:ext>
              </a:extLst>
            </p:cNvPr>
            <p:cNvGrpSpPr/>
            <p:nvPr/>
          </p:nvGrpSpPr>
          <p:grpSpPr>
            <a:xfrm>
              <a:off x="9050372" y="3919756"/>
              <a:ext cx="1169980" cy="485873"/>
              <a:chOff x="9074941" y="3919756"/>
              <a:chExt cx="1169980" cy="485873"/>
            </a:xfrm>
          </p:grpSpPr>
          <p:cxnSp>
            <p:nvCxnSpPr>
              <p:cNvPr id="61" name="Straight Arrow Connector 60">
                <a:extLst>
                  <a:ext uri="{FF2B5EF4-FFF2-40B4-BE49-F238E27FC236}">
                    <a16:creationId xmlns:a16="http://schemas.microsoft.com/office/drawing/2014/main" id="{21684471-EFEC-4A45-AB44-3B985B831F62}"/>
                  </a:ext>
                </a:extLst>
              </p:cNvPr>
              <p:cNvCxnSpPr>
                <a:cxnSpLocks/>
              </p:cNvCxnSpPr>
              <p:nvPr/>
            </p:nvCxnSpPr>
            <p:spPr>
              <a:xfrm>
                <a:off x="9958385" y="3919756"/>
                <a:ext cx="286536" cy="485873"/>
              </a:xfrm>
              <a:prstGeom prst="straightConnector1">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5051D73-7C6A-EE86-FDC0-6A8BC7D3F42F}"/>
                  </a:ext>
                </a:extLst>
              </p:cNvPr>
              <p:cNvCxnSpPr>
                <a:cxnSpLocks/>
              </p:cNvCxnSpPr>
              <p:nvPr/>
            </p:nvCxnSpPr>
            <p:spPr>
              <a:xfrm flipH="1">
                <a:off x="9074941" y="3919756"/>
                <a:ext cx="286536" cy="485873"/>
              </a:xfrm>
              <a:prstGeom prst="straightConnector1">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4" name="Flowchart: Terminator 36">
              <a:extLst>
                <a:ext uri="{FF2B5EF4-FFF2-40B4-BE49-F238E27FC236}">
                  <a16:creationId xmlns:a16="http://schemas.microsoft.com/office/drawing/2014/main" id="{3485828C-5EFB-1247-BBA5-A5BFC8142ADE}"/>
                </a:ext>
              </a:extLst>
            </p:cNvPr>
            <p:cNvSpPr/>
            <p:nvPr/>
          </p:nvSpPr>
          <p:spPr>
            <a:xfrm>
              <a:off x="8798875" y="3422067"/>
              <a:ext cx="1672975" cy="653225"/>
            </a:xfrm>
            <a:prstGeom prst="flowChartTermina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Semibold"/>
                  <a:ea typeface="+mn-ea"/>
                  <a:cs typeface="+mn-cs"/>
                </a:rPr>
                <a:t>Content Management</a:t>
              </a:r>
            </a:p>
          </p:txBody>
        </p:sp>
      </p:grpSp>
    </p:spTree>
    <p:extLst>
      <p:ext uri="{BB962C8B-B14F-4D97-AF65-F5344CB8AC3E}">
        <p14:creationId xmlns:p14="http://schemas.microsoft.com/office/powerpoint/2010/main" val="22630934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rrow: Down 37">
            <a:extLst>
              <a:ext uri="{FF2B5EF4-FFF2-40B4-BE49-F238E27FC236}">
                <a16:creationId xmlns:a16="http://schemas.microsoft.com/office/drawing/2014/main" id="{CC435D15-8E28-74F6-A328-7A4DDDD345F0}"/>
              </a:ext>
              <a:ext uri="{C183D7F6-B498-43B3-948B-1728B52AA6E4}">
                <adec:decorative xmlns:adec="http://schemas.microsoft.com/office/drawing/2017/decorative" val="1"/>
              </a:ext>
            </a:extLst>
          </p:cNvPr>
          <p:cNvSpPr/>
          <p:nvPr/>
        </p:nvSpPr>
        <p:spPr>
          <a:xfrm rot="16200000">
            <a:off x="8809343" y="2246388"/>
            <a:ext cx="328484" cy="240080"/>
          </a:xfrm>
          <a:prstGeom prst="downArrow">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261" name="Arrow: Down 260">
            <a:extLst>
              <a:ext uri="{FF2B5EF4-FFF2-40B4-BE49-F238E27FC236}">
                <a16:creationId xmlns:a16="http://schemas.microsoft.com/office/drawing/2014/main" id="{2C494414-F4EE-EAB7-6E7F-47979706A899}"/>
              </a:ext>
              <a:ext uri="{C183D7F6-B498-43B3-948B-1728B52AA6E4}">
                <adec:decorative xmlns:adec="http://schemas.microsoft.com/office/drawing/2017/decorative" val="1"/>
              </a:ext>
            </a:extLst>
          </p:cNvPr>
          <p:cNvSpPr/>
          <p:nvPr/>
        </p:nvSpPr>
        <p:spPr>
          <a:xfrm rot="16200000">
            <a:off x="6668123" y="2246388"/>
            <a:ext cx="328484" cy="240080"/>
          </a:xfrm>
          <a:prstGeom prst="downArrow">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cxnSp>
        <p:nvCxnSpPr>
          <p:cNvPr id="249" name="Straight Arrow Connector 248">
            <a:extLst>
              <a:ext uri="{FF2B5EF4-FFF2-40B4-BE49-F238E27FC236}">
                <a16:creationId xmlns:a16="http://schemas.microsoft.com/office/drawing/2014/main" id="{667322E7-EB0D-4A02-ACD4-E7DDA7BC818C}"/>
              </a:ext>
              <a:ext uri="{C183D7F6-B498-43B3-948B-1728B52AA6E4}">
                <adec:decorative xmlns:adec="http://schemas.microsoft.com/office/drawing/2017/decorative" val="1"/>
              </a:ext>
            </a:extLst>
          </p:cNvPr>
          <p:cNvCxnSpPr>
            <a:cxnSpLocks/>
          </p:cNvCxnSpPr>
          <p:nvPr/>
        </p:nvCxnSpPr>
        <p:spPr>
          <a:xfrm>
            <a:off x="6958140" y="679369"/>
            <a:ext cx="569137"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5E4DEBD-0813-4831-A614-CC5DB5B0FFD4}"/>
              </a:ext>
              <a:ext uri="{C183D7F6-B498-43B3-948B-1728B52AA6E4}">
                <adec:decorative xmlns:adec="http://schemas.microsoft.com/office/drawing/2017/decorative" val="1"/>
              </a:ext>
            </a:extLst>
          </p:cNvPr>
          <p:cNvSpPr/>
          <p:nvPr/>
        </p:nvSpPr>
        <p:spPr>
          <a:xfrm>
            <a:off x="10215278" y="552539"/>
            <a:ext cx="253660" cy="253660"/>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 name="Rectangle 3">
            <a:extLst>
              <a:ext uri="{FF2B5EF4-FFF2-40B4-BE49-F238E27FC236}">
                <a16:creationId xmlns:a16="http://schemas.microsoft.com/office/drawing/2014/main" id="{83F39CE6-1B40-4220-AD48-EBDCAC2B03EE}"/>
              </a:ext>
              <a:ext uri="{C183D7F6-B498-43B3-948B-1728B52AA6E4}">
                <adec:decorative xmlns:adec="http://schemas.microsoft.com/office/drawing/2017/decorative" val="1"/>
              </a:ext>
            </a:extLst>
          </p:cNvPr>
          <p:cNvSpPr/>
          <p:nvPr/>
        </p:nvSpPr>
        <p:spPr>
          <a:xfrm>
            <a:off x="9153274" y="552539"/>
            <a:ext cx="253660" cy="253660"/>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p:txBody>
      </p:sp>
      <p:sp>
        <p:nvSpPr>
          <p:cNvPr id="101" name="Rectangle 100">
            <a:extLst>
              <a:ext uri="{FF2B5EF4-FFF2-40B4-BE49-F238E27FC236}">
                <a16:creationId xmlns:a16="http://schemas.microsoft.com/office/drawing/2014/main" id="{7F78C489-523B-4AE0-B228-535E744C0EAC}"/>
              </a:ext>
              <a:ext uri="{C183D7F6-B498-43B3-948B-1728B52AA6E4}">
                <adec:decorative xmlns:adec="http://schemas.microsoft.com/office/drawing/2017/decorative" val="1"/>
              </a:ext>
            </a:extLst>
          </p:cNvPr>
          <p:cNvSpPr/>
          <p:nvPr/>
        </p:nvSpPr>
        <p:spPr>
          <a:xfrm>
            <a:off x="596803" y="3331895"/>
            <a:ext cx="1742006" cy="818379"/>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120" name="Rectangle 119">
            <a:extLst>
              <a:ext uri="{FF2B5EF4-FFF2-40B4-BE49-F238E27FC236}">
                <a16:creationId xmlns:a16="http://schemas.microsoft.com/office/drawing/2014/main" id="{6F0F00C8-D230-40C9-8498-2B4D0C28961D}"/>
              </a:ext>
              <a:ext uri="{C183D7F6-B498-43B3-948B-1728B52AA6E4}">
                <adec:decorative xmlns:adec="http://schemas.microsoft.com/office/drawing/2017/decorative" val="1"/>
              </a:ext>
            </a:extLst>
          </p:cNvPr>
          <p:cNvSpPr/>
          <p:nvPr/>
        </p:nvSpPr>
        <p:spPr>
          <a:xfrm>
            <a:off x="602319" y="1706247"/>
            <a:ext cx="1730974" cy="1376739"/>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11" name="Rectangle 10">
            <a:extLst>
              <a:ext uri="{FF2B5EF4-FFF2-40B4-BE49-F238E27FC236}">
                <a16:creationId xmlns:a16="http://schemas.microsoft.com/office/drawing/2014/main" id="{97B87F72-0282-4D07-9186-E5DAE7836509}"/>
              </a:ext>
              <a:ext uri="{C183D7F6-B498-43B3-948B-1728B52AA6E4}">
                <adec:decorative xmlns:adec="http://schemas.microsoft.com/office/drawing/2017/decorative" val="1"/>
              </a:ext>
            </a:extLst>
          </p:cNvPr>
          <p:cNvSpPr/>
          <p:nvPr/>
        </p:nvSpPr>
        <p:spPr>
          <a:xfrm>
            <a:off x="2653788" y="4234689"/>
            <a:ext cx="8937189" cy="1105278"/>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grpSp>
        <p:nvGrpSpPr>
          <p:cNvPr id="201" name="Group 200">
            <a:extLst>
              <a:ext uri="{FF2B5EF4-FFF2-40B4-BE49-F238E27FC236}">
                <a16:creationId xmlns:a16="http://schemas.microsoft.com/office/drawing/2014/main" id="{6A888943-922B-D963-1F3A-634BC39EB100}"/>
              </a:ext>
              <a:ext uri="{C183D7F6-B498-43B3-948B-1728B52AA6E4}">
                <adec:decorative xmlns:adec="http://schemas.microsoft.com/office/drawing/2017/decorative" val="1"/>
              </a:ext>
            </a:extLst>
          </p:cNvPr>
          <p:cNvGrpSpPr/>
          <p:nvPr/>
        </p:nvGrpSpPr>
        <p:grpSpPr>
          <a:xfrm>
            <a:off x="711679" y="3523914"/>
            <a:ext cx="1512254" cy="403605"/>
            <a:chOff x="714428" y="3523914"/>
            <a:chExt cx="1512254" cy="403605"/>
          </a:xfrm>
        </p:grpSpPr>
        <p:sp>
          <p:nvSpPr>
            <p:cNvPr id="10" name="Rectangle 9">
              <a:extLst>
                <a:ext uri="{FF2B5EF4-FFF2-40B4-BE49-F238E27FC236}">
                  <a16:creationId xmlns:a16="http://schemas.microsoft.com/office/drawing/2014/main" id="{F6D9D598-3DA9-4EA6-BEC1-1641A5E422D1}"/>
                </a:ext>
              </a:extLst>
            </p:cNvPr>
            <p:cNvSpPr/>
            <p:nvPr/>
          </p:nvSpPr>
          <p:spPr>
            <a:xfrm>
              <a:off x="714428" y="3523914"/>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Appeal </a:t>
              </a:r>
            </a:p>
            <a:p>
              <a:pPr algn="ctr" defTabSz="914400">
                <a:spcBef>
                  <a:spcPts val="100"/>
                </a:spcBef>
              </a:pPr>
              <a:r>
                <a:rPr lang="en-US" sz="900">
                  <a:solidFill>
                    <a:schemeClr val="bg1"/>
                  </a:solidFill>
                </a:rPr>
                <a:t>Throttling</a:t>
              </a:r>
            </a:p>
          </p:txBody>
        </p:sp>
        <p:sp>
          <p:nvSpPr>
            <p:cNvPr id="13" name="Rectangle 12">
              <a:extLst>
                <a:ext uri="{FF2B5EF4-FFF2-40B4-BE49-F238E27FC236}">
                  <a16:creationId xmlns:a16="http://schemas.microsoft.com/office/drawing/2014/main" id="{2515C9A4-2F86-4907-8701-F87AB7B8E38D}"/>
                </a:ext>
              </a:extLst>
            </p:cNvPr>
            <p:cNvSpPr/>
            <p:nvPr/>
          </p:nvSpPr>
          <p:spPr>
            <a:xfrm>
              <a:off x="1536694" y="3523914"/>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Appeal  </a:t>
              </a:r>
            </a:p>
            <a:p>
              <a:pPr algn="ctr" defTabSz="914400">
                <a:spcBef>
                  <a:spcPts val="100"/>
                </a:spcBef>
              </a:pPr>
              <a:r>
                <a:rPr lang="en-US" sz="900">
                  <a:solidFill>
                    <a:schemeClr val="bg1"/>
                  </a:solidFill>
                </a:rPr>
                <a:t>Suspension</a:t>
              </a:r>
            </a:p>
          </p:txBody>
        </p:sp>
      </p:grpSp>
      <p:sp>
        <p:nvSpPr>
          <p:cNvPr id="197" name="Rectangle 196">
            <a:extLst>
              <a:ext uri="{FF2B5EF4-FFF2-40B4-BE49-F238E27FC236}">
                <a16:creationId xmlns:a16="http://schemas.microsoft.com/office/drawing/2014/main" id="{25A23820-0232-4CF1-87E9-9ED79D2D7C63}"/>
              </a:ext>
              <a:ext uri="{C183D7F6-B498-43B3-948B-1728B52AA6E4}">
                <adec:decorative xmlns:adec="http://schemas.microsoft.com/office/drawing/2017/decorative" val="1"/>
              </a:ext>
            </a:extLst>
          </p:cNvPr>
          <p:cNvSpPr/>
          <p:nvPr/>
        </p:nvSpPr>
        <p:spPr>
          <a:xfrm>
            <a:off x="3952608" y="4486304"/>
            <a:ext cx="1003632" cy="566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Data Labeling for  Enrichment</a:t>
            </a:r>
          </a:p>
        </p:txBody>
      </p:sp>
      <p:sp>
        <p:nvSpPr>
          <p:cNvPr id="268" name="Rectangle 267">
            <a:extLst>
              <a:ext uri="{FF2B5EF4-FFF2-40B4-BE49-F238E27FC236}">
                <a16:creationId xmlns:a16="http://schemas.microsoft.com/office/drawing/2014/main" id="{19D70D3F-6AE2-4775-BBFD-2C8B15556C03}"/>
              </a:ext>
              <a:ext uri="{C183D7F6-B498-43B3-948B-1728B52AA6E4}">
                <adec:decorative xmlns:adec="http://schemas.microsoft.com/office/drawing/2017/decorative" val="1"/>
              </a:ext>
            </a:extLst>
          </p:cNvPr>
          <p:cNvSpPr/>
          <p:nvPr/>
        </p:nvSpPr>
        <p:spPr>
          <a:xfrm>
            <a:off x="5731247" y="4484359"/>
            <a:ext cx="1003632" cy="570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Sampling</a:t>
            </a:r>
          </a:p>
        </p:txBody>
      </p:sp>
      <p:sp>
        <p:nvSpPr>
          <p:cNvPr id="272" name="Rectangle 271">
            <a:extLst>
              <a:ext uri="{FF2B5EF4-FFF2-40B4-BE49-F238E27FC236}">
                <a16:creationId xmlns:a16="http://schemas.microsoft.com/office/drawing/2014/main" id="{9ED884B0-318E-46B7-9ECA-A8115455794A}"/>
              </a:ext>
              <a:ext uri="{C183D7F6-B498-43B3-948B-1728B52AA6E4}">
                <adec:decorative xmlns:adec="http://schemas.microsoft.com/office/drawing/2017/decorative" val="1"/>
              </a:ext>
            </a:extLst>
          </p:cNvPr>
          <p:cNvSpPr/>
          <p:nvPr/>
        </p:nvSpPr>
        <p:spPr>
          <a:xfrm>
            <a:off x="7509886" y="4484359"/>
            <a:ext cx="1003632" cy="570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RAI System Improvements</a:t>
            </a:r>
          </a:p>
        </p:txBody>
      </p:sp>
      <p:sp>
        <p:nvSpPr>
          <p:cNvPr id="276" name="Rectangle 275">
            <a:extLst>
              <a:ext uri="{FF2B5EF4-FFF2-40B4-BE49-F238E27FC236}">
                <a16:creationId xmlns:a16="http://schemas.microsoft.com/office/drawing/2014/main" id="{EA2DFFB5-EDBC-4799-BB7D-6C8B7ECF10F2}"/>
              </a:ext>
              <a:ext uri="{C183D7F6-B498-43B3-948B-1728B52AA6E4}">
                <adec:decorative xmlns:adec="http://schemas.microsoft.com/office/drawing/2017/decorative" val="1"/>
              </a:ext>
            </a:extLst>
          </p:cNvPr>
          <p:cNvSpPr/>
          <p:nvPr/>
        </p:nvSpPr>
        <p:spPr>
          <a:xfrm>
            <a:off x="9288524" y="4484359"/>
            <a:ext cx="1003632" cy="570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Metrics</a:t>
            </a:r>
          </a:p>
        </p:txBody>
      </p:sp>
      <p:sp>
        <p:nvSpPr>
          <p:cNvPr id="169" name="Rectangle 168">
            <a:extLst>
              <a:ext uri="{FF2B5EF4-FFF2-40B4-BE49-F238E27FC236}">
                <a16:creationId xmlns:a16="http://schemas.microsoft.com/office/drawing/2014/main" id="{2C9800F8-34F5-4E5F-AD2B-8D9750C6DA42}"/>
              </a:ext>
              <a:ext uri="{C183D7F6-B498-43B3-948B-1728B52AA6E4}">
                <adec:decorative xmlns:adec="http://schemas.microsoft.com/office/drawing/2017/decorative" val="1"/>
              </a:ext>
            </a:extLst>
          </p:cNvPr>
          <p:cNvSpPr/>
          <p:nvPr/>
        </p:nvSpPr>
        <p:spPr>
          <a:xfrm>
            <a:off x="596803" y="4408493"/>
            <a:ext cx="1742006" cy="818379"/>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grpSp>
        <p:nvGrpSpPr>
          <p:cNvPr id="200" name="Group 199">
            <a:extLst>
              <a:ext uri="{FF2B5EF4-FFF2-40B4-BE49-F238E27FC236}">
                <a16:creationId xmlns:a16="http://schemas.microsoft.com/office/drawing/2014/main" id="{78D100BA-DB91-977E-F527-5FF4935FBE85}"/>
              </a:ext>
              <a:ext uri="{C183D7F6-B498-43B3-948B-1728B52AA6E4}">
                <adec:decorative xmlns:adec="http://schemas.microsoft.com/office/drawing/2017/decorative" val="1"/>
              </a:ext>
            </a:extLst>
          </p:cNvPr>
          <p:cNvGrpSpPr/>
          <p:nvPr/>
        </p:nvGrpSpPr>
        <p:grpSpPr>
          <a:xfrm>
            <a:off x="711679" y="4600512"/>
            <a:ext cx="1512254" cy="403605"/>
            <a:chOff x="714428" y="4600512"/>
            <a:chExt cx="1512254" cy="403605"/>
          </a:xfrm>
        </p:grpSpPr>
        <p:sp>
          <p:nvSpPr>
            <p:cNvPr id="172" name="Rectangle 171">
              <a:extLst>
                <a:ext uri="{FF2B5EF4-FFF2-40B4-BE49-F238E27FC236}">
                  <a16:creationId xmlns:a16="http://schemas.microsoft.com/office/drawing/2014/main" id="{A6F089E7-BD8C-4B03-913C-1520B24300B2}"/>
                </a:ext>
              </a:extLst>
            </p:cNvPr>
            <p:cNvSpPr/>
            <p:nvPr/>
          </p:nvSpPr>
          <p:spPr>
            <a:xfrm>
              <a:off x="714428" y="4600512"/>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Report Abuse </a:t>
              </a:r>
            </a:p>
          </p:txBody>
        </p:sp>
        <p:sp>
          <p:nvSpPr>
            <p:cNvPr id="173" name="Rectangle 172">
              <a:extLst>
                <a:ext uri="{FF2B5EF4-FFF2-40B4-BE49-F238E27FC236}">
                  <a16:creationId xmlns:a16="http://schemas.microsoft.com/office/drawing/2014/main" id="{4757827D-63A1-4B7E-BFB9-1A738D680BD4}"/>
                </a:ext>
              </a:extLst>
            </p:cNvPr>
            <p:cNvSpPr/>
            <p:nvPr/>
          </p:nvSpPr>
          <p:spPr>
            <a:xfrm>
              <a:off x="1536694" y="4600512"/>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Report Filter Issue </a:t>
              </a:r>
            </a:p>
          </p:txBody>
        </p:sp>
      </p:grpSp>
      <p:grpSp>
        <p:nvGrpSpPr>
          <p:cNvPr id="192" name="Group 191">
            <a:extLst>
              <a:ext uri="{FF2B5EF4-FFF2-40B4-BE49-F238E27FC236}">
                <a16:creationId xmlns:a16="http://schemas.microsoft.com/office/drawing/2014/main" id="{9E242266-7AEF-3C55-9479-ACAD1071EB9E}"/>
              </a:ext>
              <a:ext uri="{C183D7F6-B498-43B3-948B-1728B52AA6E4}">
                <adec:decorative xmlns:adec="http://schemas.microsoft.com/office/drawing/2017/decorative" val="1"/>
              </a:ext>
            </a:extLst>
          </p:cNvPr>
          <p:cNvGrpSpPr/>
          <p:nvPr/>
        </p:nvGrpSpPr>
        <p:grpSpPr>
          <a:xfrm>
            <a:off x="669116" y="2096770"/>
            <a:ext cx="1597380" cy="582483"/>
            <a:chOff x="692314" y="2096770"/>
            <a:chExt cx="1597380" cy="582483"/>
          </a:xfrm>
        </p:grpSpPr>
        <p:sp>
          <p:nvSpPr>
            <p:cNvPr id="85" name="Rectangle 84">
              <a:extLst>
                <a:ext uri="{FF2B5EF4-FFF2-40B4-BE49-F238E27FC236}">
                  <a16:creationId xmlns:a16="http://schemas.microsoft.com/office/drawing/2014/main" id="{08F3D55D-7597-4FB5-96C4-22B83E4115DF}"/>
                </a:ext>
              </a:extLst>
            </p:cNvPr>
            <p:cNvSpPr/>
            <p:nvPr/>
          </p:nvSpPr>
          <p:spPr>
            <a:xfrm>
              <a:off x="692314" y="2096770"/>
              <a:ext cx="660583" cy="5824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ea typeface="+mn-ea"/>
                  <a:cs typeface="+mn-cs"/>
                </a:rPr>
                <a:t>Customer Application</a:t>
              </a:r>
              <a:endParaRPr kumimoji="0" lang="en-US" sz="1600" b="0" i="0" u="none" strike="noStrike" kern="1200" cap="none" spc="0" normalizeH="0" baseline="0" noProof="0">
                <a:ln>
                  <a:noFill/>
                </a:ln>
                <a:solidFill>
                  <a:schemeClr val="bg1"/>
                </a:solidFill>
                <a:effectLst/>
                <a:uLnTx/>
                <a:uFillTx/>
                <a:ea typeface="+mn-ea"/>
                <a:cs typeface="+mn-cs"/>
              </a:endParaRPr>
            </a:p>
          </p:txBody>
        </p:sp>
        <p:sp>
          <p:nvSpPr>
            <p:cNvPr id="86" name="Rectangle 85">
              <a:extLst>
                <a:ext uri="{FF2B5EF4-FFF2-40B4-BE49-F238E27FC236}">
                  <a16:creationId xmlns:a16="http://schemas.microsoft.com/office/drawing/2014/main" id="{02FE6EB2-2F9C-40A4-BDFA-12E011F5BB50}"/>
                </a:ext>
              </a:extLst>
            </p:cNvPr>
            <p:cNvSpPr/>
            <p:nvPr/>
          </p:nvSpPr>
          <p:spPr>
            <a:xfrm>
              <a:off x="1629111" y="2096770"/>
              <a:ext cx="660583" cy="5824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ea typeface="+mn-ea"/>
                  <a:cs typeface="+mn-cs"/>
                </a:rPr>
                <a:t>AOAI Endpoint</a:t>
              </a:r>
              <a:endParaRPr kumimoji="0" lang="en-US" sz="1600" b="0" i="0" u="none" strike="noStrike" kern="1200" cap="none" spc="0" normalizeH="0" baseline="0" noProof="0">
                <a:ln>
                  <a:noFill/>
                </a:ln>
                <a:solidFill>
                  <a:schemeClr val="bg1"/>
                </a:solidFill>
                <a:effectLst/>
                <a:uLnTx/>
                <a:uFillTx/>
                <a:ea typeface="+mn-ea"/>
                <a:cs typeface="+mn-cs"/>
              </a:endParaRPr>
            </a:p>
          </p:txBody>
        </p:sp>
      </p:grpSp>
      <p:sp>
        <p:nvSpPr>
          <p:cNvPr id="3" name="TextBox 2">
            <a:extLst>
              <a:ext uri="{FF2B5EF4-FFF2-40B4-BE49-F238E27FC236}">
                <a16:creationId xmlns:a16="http://schemas.microsoft.com/office/drawing/2014/main" id="{6B24D87C-CE9F-4A85-9FE5-0BA4A7E66FB5}"/>
              </a:ext>
              <a:ext uri="{C183D7F6-B498-43B3-948B-1728B52AA6E4}">
                <adec:decorative xmlns:adec="http://schemas.microsoft.com/office/drawing/2017/decorative" val="1"/>
              </a:ext>
            </a:extLst>
          </p:cNvPr>
          <p:cNvSpPr txBox="1"/>
          <p:nvPr/>
        </p:nvSpPr>
        <p:spPr>
          <a:xfrm>
            <a:off x="1163662" y="1826173"/>
            <a:ext cx="608289"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rPr>
              <a:t>Prompt</a:t>
            </a:r>
            <a:endParaRPr kumimoji="0" lang="en-US" sz="1000" b="0" i="0" u="none" strike="noStrike" kern="1200" cap="none" spc="0" normalizeH="0" baseline="0" noProof="0">
              <a:ln>
                <a:noFill/>
              </a:ln>
              <a:effectLst/>
              <a:uLnTx/>
              <a:uFillTx/>
              <a:ea typeface="+mn-ea"/>
              <a:cs typeface="Calibri"/>
            </a:endParaRPr>
          </a:p>
        </p:txBody>
      </p:sp>
      <p:sp>
        <p:nvSpPr>
          <p:cNvPr id="91" name="TextBox 90">
            <a:extLst>
              <a:ext uri="{FF2B5EF4-FFF2-40B4-BE49-F238E27FC236}">
                <a16:creationId xmlns:a16="http://schemas.microsoft.com/office/drawing/2014/main" id="{56ED1F79-3469-43CE-98C2-0B641CA736CA}"/>
              </a:ext>
              <a:ext uri="{C183D7F6-B498-43B3-948B-1728B52AA6E4}">
                <adec:decorative xmlns:adec="http://schemas.microsoft.com/office/drawing/2017/decorative" val="1"/>
              </a:ext>
            </a:extLst>
          </p:cNvPr>
          <p:cNvSpPr txBox="1"/>
          <p:nvPr/>
        </p:nvSpPr>
        <p:spPr>
          <a:xfrm>
            <a:off x="800256" y="2724594"/>
            <a:ext cx="13351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cs typeface="Calibri"/>
              </a:rPr>
              <a:t>Filtered Response</a:t>
            </a:r>
          </a:p>
        </p:txBody>
      </p:sp>
      <p:sp>
        <p:nvSpPr>
          <p:cNvPr id="105" name="Rectangle 104">
            <a:extLst>
              <a:ext uri="{FF2B5EF4-FFF2-40B4-BE49-F238E27FC236}">
                <a16:creationId xmlns:a16="http://schemas.microsoft.com/office/drawing/2014/main" id="{923A392A-AD84-45F6-AB0D-565E9497D5EB}"/>
              </a:ext>
              <a:ext uri="{C183D7F6-B498-43B3-948B-1728B52AA6E4}">
                <adec:decorative xmlns:adec="http://schemas.microsoft.com/office/drawing/2017/decorative" val="1"/>
              </a:ext>
            </a:extLst>
          </p:cNvPr>
          <p:cNvSpPr/>
          <p:nvPr/>
        </p:nvSpPr>
        <p:spPr>
          <a:xfrm>
            <a:off x="596803" y="5450659"/>
            <a:ext cx="1742006" cy="818379"/>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grpSp>
        <p:nvGrpSpPr>
          <p:cNvPr id="199" name="Group 198">
            <a:extLst>
              <a:ext uri="{FF2B5EF4-FFF2-40B4-BE49-F238E27FC236}">
                <a16:creationId xmlns:a16="http://schemas.microsoft.com/office/drawing/2014/main" id="{C3DAF900-CF2A-23B4-9E31-C264167ECE47}"/>
              </a:ext>
              <a:ext uri="{C183D7F6-B498-43B3-948B-1728B52AA6E4}">
                <adec:decorative xmlns:adec="http://schemas.microsoft.com/office/drawing/2017/decorative" val="1"/>
              </a:ext>
            </a:extLst>
          </p:cNvPr>
          <p:cNvGrpSpPr/>
          <p:nvPr/>
        </p:nvGrpSpPr>
        <p:grpSpPr>
          <a:xfrm>
            <a:off x="711679" y="5642678"/>
            <a:ext cx="1512254" cy="403605"/>
            <a:chOff x="714428" y="5642678"/>
            <a:chExt cx="1512254" cy="403605"/>
          </a:xfrm>
        </p:grpSpPr>
        <p:sp>
          <p:nvSpPr>
            <p:cNvPr id="107" name="Rectangle 106">
              <a:extLst>
                <a:ext uri="{FF2B5EF4-FFF2-40B4-BE49-F238E27FC236}">
                  <a16:creationId xmlns:a16="http://schemas.microsoft.com/office/drawing/2014/main" id="{1FBC9A87-D105-477A-ACCB-455A4C6553CB}"/>
                </a:ext>
              </a:extLst>
            </p:cNvPr>
            <p:cNvSpPr/>
            <p:nvPr/>
          </p:nvSpPr>
          <p:spPr>
            <a:xfrm>
              <a:off x="714428" y="5642678"/>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Article Finds Issue</a:t>
              </a:r>
            </a:p>
          </p:txBody>
        </p:sp>
        <p:sp>
          <p:nvSpPr>
            <p:cNvPr id="108" name="Rectangle 107">
              <a:extLst>
                <a:ext uri="{FF2B5EF4-FFF2-40B4-BE49-F238E27FC236}">
                  <a16:creationId xmlns:a16="http://schemas.microsoft.com/office/drawing/2014/main" id="{A7B81B61-7FD8-4B9B-A699-1A2A43579633}"/>
                </a:ext>
              </a:extLst>
            </p:cNvPr>
            <p:cNvSpPr/>
            <p:nvPr/>
          </p:nvSpPr>
          <p:spPr>
            <a:xfrm>
              <a:off x="1536694" y="5642678"/>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Study Finds Issue</a:t>
              </a:r>
            </a:p>
          </p:txBody>
        </p:sp>
      </p:grpSp>
      <p:sp>
        <p:nvSpPr>
          <p:cNvPr id="29" name="Rectangle 28">
            <a:extLst>
              <a:ext uri="{FF2B5EF4-FFF2-40B4-BE49-F238E27FC236}">
                <a16:creationId xmlns:a16="http://schemas.microsoft.com/office/drawing/2014/main" id="{2B4092BD-FBDB-4C46-BDC1-9B4A0623D1DD}"/>
              </a:ext>
              <a:ext uri="{C183D7F6-B498-43B3-948B-1728B52AA6E4}">
                <adec:decorative xmlns:adec="http://schemas.microsoft.com/office/drawing/2017/decorative" val="1"/>
              </a:ext>
            </a:extLst>
          </p:cNvPr>
          <p:cNvSpPr/>
          <p:nvPr/>
        </p:nvSpPr>
        <p:spPr>
          <a:xfrm>
            <a:off x="9197189" y="1706247"/>
            <a:ext cx="2393788" cy="1685837"/>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44" name="Rectangle 43">
            <a:extLst>
              <a:ext uri="{FF2B5EF4-FFF2-40B4-BE49-F238E27FC236}">
                <a16:creationId xmlns:a16="http://schemas.microsoft.com/office/drawing/2014/main" id="{1E96546D-8097-465A-AEAC-0DDB04121C81}"/>
              </a:ext>
              <a:ext uri="{C183D7F6-B498-43B3-948B-1728B52AA6E4}">
                <adec:decorative xmlns:adec="http://schemas.microsoft.com/office/drawing/2017/decorative" val="1"/>
              </a:ext>
            </a:extLst>
          </p:cNvPr>
          <p:cNvSpPr/>
          <p:nvPr/>
        </p:nvSpPr>
        <p:spPr>
          <a:xfrm>
            <a:off x="6982690" y="1686409"/>
            <a:ext cx="1887803" cy="1705675"/>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50" name="Rectangle 49">
            <a:extLst>
              <a:ext uri="{FF2B5EF4-FFF2-40B4-BE49-F238E27FC236}">
                <a16:creationId xmlns:a16="http://schemas.microsoft.com/office/drawing/2014/main" id="{B7E7DECD-A7D5-4DCB-A197-0596AC4F30F6}"/>
              </a:ext>
              <a:ext uri="{C183D7F6-B498-43B3-948B-1728B52AA6E4}">
                <adec:decorative xmlns:adec="http://schemas.microsoft.com/office/drawing/2017/decorative" val="1"/>
              </a:ext>
            </a:extLst>
          </p:cNvPr>
          <p:cNvSpPr/>
          <p:nvPr/>
        </p:nvSpPr>
        <p:spPr>
          <a:xfrm>
            <a:off x="10539762" y="2029508"/>
            <a:ext cx="843517" cy="48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User/Account Actions</a:t>
            </a:r>
          </a:p>
        </p:txBody>
      </p:sp>
      <p:sp>
        <p:nvSpPr>
          <p:cNvPr id="54" name="Rectangle 53">
            <a:extLst>
              <a:ext uri="{FF2B5EF4-FFF2-40B4-BE49-F238E27FC236}">
                <a16:creationId xmlns:a16="http://schemas.microsoft.com/office/drawing/2014/main" id="{492C5EE8-F088-4BA1-AC1C-FFC7F5754B78}"/>
              </a:ext>
              <a:ext uri="{C183D7F6-B498-43B3-948B-1728B52AA6E4}">
                <adec:decorative xmlns:adec="http://schemas.microsoft.com/office/drawing/2017/decorative" val="1"/>
              </a:ext>
            </a:extLst>
          </p:cNvPr>
          <p:cNvSpPr/>
          <p:nvPr/>
        </p:nvSpPr>
        <p:spPr>
          <a:xfrm>
            <a:off x="7517334" y="2654328"/>
            <a:ext cx="818515" cy="411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Filtering Concerns</a:t>
            </a:r>
          </a:p>
        </p:txBody>
      </p:sp>
      <p:sp>
        <p:nvSpPr>
          <p:cNvPr id="62" name="Diamond 61">
            <a:extLst>
              <a:ext uri="{FF2B5EF4-FFF2-40B4-BE49-F238E27FC236}">
                <a16:creationId xmlns:a16="http://schemas.microsoft.com/office/drawing/2014/main" id="{2EA381EB-C3A6-4E0D-ABC9-D4C3F08F09DA}"/>
              </a:ext>
              <a:ext uri="{C183D7F6-B498-43B3-948B-1728B52AA6E4}">
                <adec:decorative xmlns:adec="http://schemas.microsoft.com/office/drawing/2017/decorative" val="1"/>
              </a:ext>
            </a:extLst>
          </p:cNvPr>
          <p:cNvSpPr/>
          <p:nvPr/>
        </p:nvSpPr>
        <p:spPr>
          <a:xfrm>
            <a:off x="9323774" y="2323175"/>
            <a:ext cx="847025" cy="58796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14400">
              <a:spcBef>
                <a:spcPts val="100"/>
              </a:spcBef>
            </a:pPr>
            <a:r>
              <a:rPr lang="en-US" sz="800">
                <a:solidFill>
                  <a:schemeClr val="bg1"/>
                </a:solidFill>
              </a:rPr>
              <a:t>Action </a:t>
            </a:r>
            <a:br>
              <a:rPr lang="en-US" sz="800">
                <a:solidFill>
                  <a:schemeClr val="bg1"/>
                </a:solidFill>
              </a:rPr>
            </a:br>
            <a:r>
              <a:rPr lang="en-US" sz="800">
                <a:solidFill>
                  <a:schemeClr val="bg1"/>
                </a:solidFill>
              </a:rPr>
              <a:t>needed?</a:t>
            </a:r>
          </a:p>
        </p:txBody>
      </p:sp>
      <p:sp>
        <p:nvSpPr>
          <p:cNvPr id="78" name="Rectangle 77">
            <a:extLst>
              <a:ext uri="{FF2B5EF4-FFF2-40B4-BE49-F238E27FC236}">
                <a16:creationId xmlns:a16="http://schemas.microsoft.com/office/drawing/2014/main" id="{7588619C-04F2-4901-B362-1733152C88D4}"/>
              </a:ext>
              <a:ext uri="{C183D7F6-B498-43B3-948B-1728B52AA6E4}">
                <adec:decorative xmlns:adec="http://schemas.microsoft.com/office/drawing/2017/decorative" val="1"/>
              </a:ext>
            </a:extLst>
          </p:cNvPr>
          <p:cNvSpPr/>
          <p:nvPr/>
        </p:nvSpPr>
        <p:spPr>
          <a:xfrm>
            <a:off x="7514642" y="2187707"/>
            <a:ext cx="823899" cy="34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Abuse </a:t>
            </a:r>
          </a:p>
          <a:p>
            <a:pPr algn="ctr" defTabSz="914400">
              <a:spcBef>
                <a:spcPts val="100"/>
              </a:spcBef>
            </a:pPr>
            <a:r>
              <a:rPr lang="en-US" sz="900">
                <a:solidFill>
                  <a:schemeClr val="bg1"/>
                </a:solidFill>
              </a:rPr>
              <a:t>Concern</a:t>
            </a:r>
          </a:p>
        </p:txBody>
      </p:sp>
      <p:cxnSp>
        <p:nvCxnSpPr>
          <p:cNvPr id="87" name="Straight Arrow Connector 86">
            <a:extLst>
              <a:ext uri="{FF2B5EF4-FFF2-40B4-BE49-F238E27FC236}">
                <a16:creationId xmlns:a16="http://schemas.microsoft.com/office/drawing/2014/main" id="{67D8C767-A50D-46AE-84AF-FE79FDFA9225}"/>
              </a:ext>
              <a:ext uri="{C183D7F6-B498-43B3-948B-1728B52AA6E4}">
                <adec:decorative xmlns:adec="http://schemas.microsoft.com/office/drawing/2017/decorative" val="1"/>
              </a:ext>
            </a:extLst>
          </p:cNvPr>
          <p:cNvCxnSpPr>
            <a:cxnSpLocks/>
          </p:cNvCxnSpPr>
          <p:nvPr/>
        </p:nvCxnSpPr>
        <p:spPr>
          <a:xfrm flipV="1">
            <a:off x="3909364" y="2398195"/>
            <a:ext cx="570473" cy="5343"/>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4778FD6E-8128-4549-9BE0-D2D912633455}"/>
              </a:ext>
              <a:ext uri="{C183D7F6-B498-43B3-948B-1728B52AA6E4}">
                <adec:decorative xmlns:adec="http://schemas.microsoft.com/office/drawing/2017/decorative" val="1"/>
              </a:ext>
            </a:extLst>
          </p:cNvPr>
          <p:cNvSpPr/>
          <p:nvPr/>
        </p:nvSpPr>
        <p:spPr>
          <a:xfrm>
            <a:off x="10539870" y="2804133"/>
            <a:ext cx="843517" cy="48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Filter </a:t>
            </a:r>
          </a:p>
          <a:p>
            <a:pPr algn="ctr" defTabSz="914400">
              <a:spcBef>
                <a:spcPts val="100"/>
              </a:spcBef>
            </a:pPr>
            <a:r>
              <a:rPr lang="en-US" sz="900">
                <a:solidFill>
                  <a:schemeClr val="bg1"/>
                </a:solidFill>
              </a:rPr>
              <a:t>Improvement</a:t>
            </a:r>
          </a:p>
        </p:txBody>
      </p:sp>
      <p:sp>
        <p:nvSpPr>
          <p:cNvPr id="32" name="Rectangle 31">
            <a:extLst>
              <a:ext uri="{FF2B5EF4-FFF2-40B4-BE49-F238E27FC236}">
                <a16:creationId xmlns:a16="http://schemas.microsoft.com/office/drawing/2014/main" id="{E01BC4FD-BE1F-4E02-BEF7-911F3B7EBDE5}"/>
              </a:ext>
              <a:ext uri="{C183D7F6-B498-43B3-948B-1728B52AA6E4}">
                <adec:decorative xmlns:adec="http://schemas.microsoft.com/office/drawing/2017/decorative" val="1"/>
              </a:ext>
            </a:extLst>
          </p:cNvPr>
          <p:cNvSpPr/>
          <p:nvPr/>
        </p:nvSpPr>
        <p:spPr>
          <a:xfrm>
            <a:off x="2679917" y="1709287"/>
            <a:ext cx="4099253" cy="1682797"/>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37" name="Flowchart: Terminator 36">
            <a:extLst>
              <a:ext uri="{FF2B5EF4-FFF2-40B4-BE49-F238E27FC236}">
                <a16:creationId xmlns:a16="http://schemas.microsoft.com/office/drawing/2014/main" id="{0539B516-BC84-4861-B686-D089C1D51C5C}"/>
              </a:ext>
              <a:ext uri="{C183D7F6-B498-43B3-948B-1728B52AA6E4}">
                <adec:decorative xmlns:adec="http://schemas.microsoft.com/office/drawing/2017/decorative" val="1"/>
              </a:ext>
            </a:extLst>
          </p:cNvPr>
          <p:cNvSpPr/>
          <p:nvPr/>
        </p:nvSpPr>
        <p:spPr>
          <a:xfrm>
            <a:off x="2868323" y="2128512"/>
            <a:ext cx="1035410" cy="278559"/>
          </a:xfrm>
          <a:prstGeom prst="flowChartTermina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ea typeface="+mn-ea"/>
                <a:cs typeface="+mn-cs"/>
              </a:rPr>
              <a:t>RAI Model Ensemble</a:t>
            </a:r>
          </a:p>
        </p:txBody>
      </p:sp>
      <p:sp>
        <p:nvSpPr>
          <p:cNvPr id="80" name="TextBox 79">
            <a:extLst>
              <a:ext uri="{FF2B5EF4-FFF2-40B4-BE49-F238E27FC236}">
                <a16:creationId xmlns:a16="http://schemas.microsoft.com/office/drawing/2014/main" id="{B7DAD1B7-AED2-4933-BBA9-791FC5DCF0F2}"/>
              </a:ext>
              <a:ext uri="{C183D7F6-B498-43B3-948B-1728B52AA6E4}">
                <adec:decorative xmlns:adec="http://schemas.microsoft.com/office/drawing/2017/decorative" val="1"/>
              </a:ext>
            </a:extLst>
          </p:cNvPr>
          <p:cNvSpPr txBox="1"/>
          <p:nvPr/>
        </p:nvSpPr>
        <p:spPr>
          <a:xfrm>
            <a:off x="6158648" y="2123443"/>
            <a:ext cx="37373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cs typeface="+mn-cs"/>
              </a:rPr>
              <a:t>Yes</a:t>
            </a:r>
          </a:p>
        </p:txBody>
      </p:sp>
      <p:sp>
        <p:nvSpPr>
          <p:cNvPr id="84" name="TextBox 83">
            <a:extLst>
              <a:ext uri="{FF2B5EF4-FFF2-40B4-BE49-F238E27FC236}">
                <a16:creationId xmlns:a16="http://schemas.microsoft.com/office/drawing/2014/main" id="{736835A2-B790-4FBE-B01E-5FCB4879A478}"/>
              </a:ext>
              <a:ext uri="{C183D7F6-B498-43B3-948B-1728B52AA6E4}">
                <adec:decorative xmlns:adec="http://schemas.microsoft.com/office/drawing/2017/decorative" val="1"/>
              </a:ext>
            </a:extLst>
          </p:cNvPr>
          <p:cNvSpPr txBox="1"/>
          <p:nvPr/>
        </p:nvSpPr>
        <p:spPr>
          <a:xfrm>
            <a:off x="6178811" y="2994284"/>
            <a:ext cx="34463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cs typeface="+mn-cs"/>
              </a:rPr>
              <a:t>No</a:t>
            </a:r>
          </a:p>
        </p:txBody>
      </p:sp>
      <p:cxnSp>
        <p:nvCxnSpPr>
          <p:cNvPr id="113" name="Connector: Elbow 112">
            <a:extLst>
              <a:ext uri="{FF2B5EF4-FFF2-40B4-BE49-F238E27FC236}">
                <a16:creationId xmlns:a16="http://schemas.microsoft.com/office/drawing/2014/main" id="{1EABE762-C5B1-4BAC-9DB8-E5BE6CA8571D}"/>
              </a:ext>
              <a:ext uri="{C183D7F6-B498-43B3-948B-1728B52AA6E4}">
                <adec:decorative xmlns:adec="http://schemas.microsoft.com/office/drawing/2017/decorative" val="1"/>
              </a:ext>
            </a:extLst>
          </p:cNvPr>
          <p:cNvCxnSpPr>
            <a:cxnSpLocks/>
            <a:stCxn id="62" idx="0"/>
            <a:endCxn id="50" idx="1"/>
          </p:cNvCxnSpPr>
          <p:nvPr/>
        </p:nvCxnSpPr>
        <p:spPr>
          <a:xfrm rot="5400000" flipH="1" flipV="1">
            <a:off x="10117180" y="1900594"/>
            <a:ext cx="52688" cy="7924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A6B86B2-CB8A-433C-8124-3E14F6949537}"/>
              </a:ext>
              <a:ext uri="{C183D7F6-B498-43B3-948B-1728B52AA6E4}">
                <adec:decorative xmlns:adec="http://schemas.microsoft.com/office/drawing/2017/decorative" val="1"/>
              </a:ext>
            </a:extLst>
          </p:cNvPr>
          <p:cNvSpPr txBox="1"/>
          <p:nvPr/>
        </p:nvSpPr>
        <p:spPr>
          <a:xfrm>
            <a:off x="9408494" y="2067690"/>
            <a:ext cx="37373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cs typeface="+mn-cs"/>
              </a:rPr>
              <a:t>Yes</a:t>
            </a:r>
          </a:p>
        </p:txBody>
      </p:sp>
      <p:sp>
        <p:nvSpPr>
          <p:cNvPr id="139" name="TextBox 138">
            <a:extLst>
              <a:ext uri="{FF2B5EF4-FFF2-40B4-BE49-F238E27FC236}">
                <a16:creationId xmlns:a16="http://schemas.microsoft.com/office/drawing/2014/main" id="{AB5E0CBD-3FFC-4D55-9857-F4CD05385784}"/>
              </a:ext>
              <a:ext uri="{C183D7F6-B498-43B3-948B-1728B52AA6E4}">
                <adec:decorative xmlns:adec="http://schemas.microsoft.com/office/drawing/2017/decorative" val="1"/>
              </a:ext>
            </a:extLst>
          </p:cNvPr>
          <p:cNvSpPr txBox="1"/>
          <p:nvPr/>
        </p:nvSpPr>
        <p:spPr>
          <a:xfrm>
            <a:off x="9441563" y="2974138"/>
            <a:ext cx="34463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cs typeface="+mn-cs"/>
              </a:rPr>
              <a:t>No</a:t>
            </a:r>
          </a:p>
        </p:txBody>
      </p:sp>
      <p:sp>
        <p:nvSpPr>
          <p:cNvPr id="7" name="Star: 24 Points 6">
            <a:extLst>
              <a:ext uri="{FF2B5EF4-FFF2-40B4-BE49-F238E27FC236}">
                <a16:creationId xmlns:a16="http://schemas.microsoft.com/office/drawing/2014/main" id="{F318D109-F70A-4958-8326-4E6500125574}"/>
              </a:ext>
              <a:ext uri="{C183D7F6-B498-43B3-948B-1728B52AA6E4}">
                <adec:decorative xmlns:adec="http://schemas.microsoft.com/office/drawing/2017/decorative" val="1"/>
              </a:ext>
            </a:extLst>
          </p:cNvPr>
          <p:cNvSpPr/>
          <p:nvPr/>
        </p:nvSpPr>
        <p:spPr>
          <a:xfrm>
            <a:off x="4289664" y="2968625"/>
            <a:ext cx="793979" cy="362104"/>
          </a:xfrm>
          <a:prstGeom prst="star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ea typeface="+mn-ea"/>
                <a:cs typeface="Calibri"/>
              </a:rPr>
              <a:t>Alert</a:t>
            </a:r>
            <a:endParaRPr kumimoji="0" lang="en-US" sz="1600" b="0" i="0" u="none" strike="noStrike" kern="1200" cap="none" spc="0" normalizeH="0" baseline="0" noProof="0">
              <a:ln>
                <a:noFill/>
              </a:ln>
              <a:solidFill>
                <a:schemeClr val="tx1"/>
              </a:solidFill>
              <a:effectLst/>
              <a:uLnTx/>
              <a:uFillTx/>
              <a:ea typeface="+mn-ea"/>
            </a:endParaRPr>
          </a:p>
        </p:txBody>
      </p:sp>
      <p:grpSp>
        <p:nvGrpSpPr>
          <p:cNvPr id="207" name="Group 206">
            <a:extLst>
              <a:ext uri="{FF2B5EF4-FFF2-40B4-BE49-F238E27FC236}">
                <a16:creationId xmlns:a16="http://schemas.microsoft.com/office/drawing/2014/main" id="{43736C9C-ACD8-5F5D-03C3-B570D6872156}"/>
              </a:ext>
              <a:ext uri="{C183D7F6-B498-43B3-948B-1728B52AA6E4}">
                <adec:decorative xmlns:adec="http://schemas.microsoft.com/office/drawing/2017/decorative" val="1"/>
              </a:ext>
            </a:extLst>
          </p:cNvPr>
          <p:cNvGrpSpPr/>
          <p:nvPr/>
        </p:nvGrpSpPr>
        <p:grpSpPr>
          <a:xfrm>
            <a:off x="4141340" y="1806070"/>
            <a:ext cx="922553" cy="923443"/>
            <a:chOff x="4141340" y="1868586"/>
            <a:chExt cx="922553" cy="923443"/>
          </a:xfrm>
        </p:grpSpPr>
        <p:sp>
          <p:nvSpPr>
            <p:cNvPr id="128" name="Rectangle: Rounded Corners 127">
              <a:extLst>
                <a:ext uri="{FF2B5EF4-FFF2-40B4-BE49-F238E27FC236}">
                  <a16:creationId xmlns:a16="http://schemas.microsoft.com/office/drawing/2014/main" id="{766ACC25-5B1D-4DC1-9569-37A9323A63AD}"/>
                </a:ext>
              </a:extLst>
            </p:cNvPr>
            <p:cNvSpPr/>
            <p:nvPr/>
          </p:nvSpPr>
          <p:spPr>
            <a:xfrm>
              <a:off x="4141340" y="1868586"/>
              <a:ext cx="922553" cy="92344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grpSp>
          <p:nvGrpSpPr>
            <p:cNvPr id="206" name="Group 205">
              <a:extLst>
                <a:ext uri="{FF2B5EF4-FFF2-40B4-BE49-F238E27FC236}">
                  <a16:creationId xmlns:a16="http://schemas.microsoft.com/office/drawing/2014/main" id="{5AA9394D-E808-E4B4-A000-0C5C973F6BC5}"/>
                </a:ext>
              </a:extLst>
            </p:cNvPr>
            <p:cNvGrpSpPr/>
            <p:nvPr/>
          </p:nvGrpSpPr>
          <p:grpSpPr>
            <a:xfrm>
              <a:off x="4292785" y="1990109"/>
              <a:ext cx="619662" cy="680397"/>
              <a:chOff x="4302919" y="1905526"/>
              <a:chExt cx="823998" cy="904760"/>
            </a:xfrm>
          </p:grpSpPr>
          <p:sp>
            <p:nvSpPr>
              <p:cNvPr id="129" name="Rectangle 128">
                <a:extLst>
                  <a:ext uri="{FF2B5EF4-FFF2-40B4-BE49-F238E27FC236}">
                    <a16:creationId xmlns:a16="http://schemas.microsoft.com/office/drawing/2014/main" id="{E2F117BD-9325-4852-8CD5-A62038475C41}"/>
                  </a:ext>
                </a:extLst>
              </p:cNvPr>
              <p:cNvSpPr/>
              <p:nvPr/>
            </p:nvSpPr>
            <p:spPr>
              <a:xfrm>
                <a:off x="4665011" y="1905526"/>
                <a:ext cx="461906" cy="4619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ea typeface="+mn-ea"/>
                    <a:cs typeface="Calibri"/>
                  </a:rPr>
                  <a:t>....</a:t>
                </a:r>
              </a:p>
            </p:txBody>
          </p:sp>
          <p:sp>
            <p:nvSpPr>
              <p:cNvPr id="130" name="Rectangle 129">
                <a:extLst>
                  <a:ext uri="{FF2B5EF4-FFF2-40B4-BE49-F238E27FC236}">
                    <a16:creationId xmlns:a16="http://schemas.microsoft.com/office/drawing/2014/main" id="{F68E17EA-0CE6-4891-99DE-2353E9556515}"/>
                  </a:ext>
                </a:extLst>
              </p:cNvPr>
              <p:cNvSpPr/>
              <p:nvPr/>
            </p:nvSpPr>
            <p:spPr>
              <a:xfrm>
                <a:off x="4544313" y="2053144"/>
                <a:ext cx="461906" cy="4619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ea typeface="+mn-ea"/>
                    <a:cs typeface="Calibri"/>
                  </a:rPr>
                  <a:t>PII</a:t>
                </a:r>
                <a:endParaRPr kumimoji="0" lang="en-US" sz="700" b="0" i="0" u="none" strike="noStrike" kern="1200" cap="none" spc="0" normalizeH="0" baseline="0" noProof="0">
                  <a:ln>
                    <a:noFill/>
                  </a:ln>
                  <a:solidFill>
                    <a:schemeClr val="tx1"/>
                  </a:solidFill>
                  <a:effectLst/>
                  <a:uLnTx/>
                  <a:uFillTx/>
                  <a:ea typeface="+mn-ea"/>
                </a:endParaRPr>
              </a:p>
            </p:txBody>
          </p:sp>
          <p:sp>
            <p:nvSpPr>
              <p:cNvPr id="131" name="Rectangle 130">
                <a:extLst>
                  <a:ext uri="{FF2B5EF4-FFF2-40B4-BE49-F238E27FC236}">
                    <a16:creationId xmlns:a16="http://schemas.microsoft.com/office/drawing/2014/main" id="{B82C3222-463A-41DB-8F4E-F5F9D0F0BC13}"/>
                  </a:ext>
                </a:extLst>
              </p:cNvPr>
              <p:cNvSpPr/>
              <p:nvPr/>
            </p:nvSpPr>
            <p:spPr>
              <a:xfrm>
                <a:off x="4423616" y="2200762"/>
                <a:ext cx="461906" cy="4619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ea typeface="+mn-ea"/>
                    <a:cs typeface="Calibri"/>
                  </a:rPr>
                  <a:t>Sexual</a:t>
                </a:r>
              </a:p>
            </p:txBody>
          </p:sp>
          <p:sp>
            <p:nvSpPr>
              <p:cNvPr id="132" name="Rectangle 131">
                <a:extLst>
                  <a:ext uri="{FF2B5EF4-FFF2-40B4-BE49-F238E27FC236}">
                    <a16:creationId xmlns:a16="http://schemas.microsoft.com/office/drawing/2014/main" id="{C9B06744-5436-44A5-8C78-7B0391A7FDC7}"/>
                  </a:ext>
                </a:extLst>
              </p:cNvPr>
              <p:cNvSpPr/>
              <p:nvPr/>
            </p:nvSpPr>
            <p:spPr>
              <a:xfrm>
                <a:off x="4302919" y="2348380"/>
                <a:ext cx="461906" cy="4619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ea typeface="+mn-ea"/>
                    <a:cs typeface="Calibri"/>
                  </a:rPr>
                  <a:t>Hate</a:t>
                </a:r>
              </a:p>
            </p:txBody>
          </p:sp>
        </p:grpSp>
      </p:grpSp>
      <p:cxnSp>
        <p:nvCxnSpPr>
          <p:cNvPr id="133" name="Straight Arrow Connector 132">
            <a:extLst>
              <a:ext uri="{FF2B5EF4-FFF2-40B4-BE49-F238E27FC236}">
                <a16:creationId xmlns:a16="http://schemas.microsoft.com/office/drawing/2014/main" id="{71E21506-3049-403D-9F32-0AA7D68EC4B4}"/>
              </a:ext>
              <a:ext uri="{C183D7F6-B498-43B3-948B-1728B52AA6E4}">
                <adec:decorative xmlns:adec="http://schemas.microsoft.com/office/drawing/2017/decorative" val="1"/>
              </a:ext>
            </a:extLst>
          </p:cNvPr>
          <p:cNvCxnSpPr>
            <a:cxnSpLocks/>
          </p:cNvCxnSpPr>
          <p:nvPr/>
        </p:nvCxnSpPr>
        <p:spPr>
          <a:xfrm flipV="1">
            <a:off x="3907942" y="2265847"/>
            <a:ext cx="235578" cy="3888"/>
          </a:xfrm>
          <a:prstGeom prst="straightConnector1">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0ACC961-85A6-4B48-A480-2B957BE8099E}"/>
              </a:ext>
              <a:ext uri="{C183D7F6-B498-43B3-948B-1728B52AA6E4}">
                <adec:decorative xmlns:adec="http://schemas.microsoft.com/office/drawing/2017/decorative" val="1"/>
              </a:ext>
            </a:extLst>
          </p:cNvPr>
          <p:cNvCxnSpPr>
            <a:cxnSpLocks/>
          </p:cNvCxnSpPr>
          <p:nvPr/>
        </p:nvCxnSpPr>
        <p:spPr>
          <a:xfrm flipH="1">
            <a:off x="3385155" y="2426610"/>
            <a:ext cx="1746" cy="57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FC98A85B-E4FD-4602-82FC-F25567B1F2B6}"/>
              </a:ext>
              <a:ext uri="{C183D7F6-B498-43B3-948B-1728B52AA6E4}">
                <adec:decorative xmlns:adec="http://schemas.microsoft.com/office/drawing/2017/decorative" val="1"/>
              </a:ext>
            </a:extLst>
          </p:cNvPr>
          <p:cNvCxnSpPr>
            <a:cxnSpLocks/>
          </p:cNvCxnSpPr>
          <p:nvPr/>
        </p:nvCxnSpPr>
        <p:spPr>
          <a:xfrm flipV="1">
            <a:off x="3873043" y="3148899"/>
            <a:ext cx="399607" cy="1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Diamond 54">
            <a:extLst>
              <a:ext uri="{FF2B5EF4-FFF2-40B4-BE49-F238E27FC236}">
                <a16:creationId xmlns:a16="http://schemas.microsoft.com/office/drawing/2014/main" id="{865308B8-505F-4074-AAE1-ECC7043AC4F7}"/>
              </a:ext>
              <a:ext uri="{C183D7F6-B498-43B3-948B-1728B52AA6E4}">
                <adec:decorative xmlns:adec="http://schemas.microsoft.com/office/drawing/2017/decorative" val="1"/>
              </a:ext>
            </a:extLst>
          </p:cNvPr>
          <p:cNvSpPr/>
          <p:nvPr/>
        </p:nvSpPr>
        <p:spPr>
          <a:xfrm>
            <a:off x="5563505" y="2255061"/>
            <a:ext cx="922552" cy="58796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14400">
              <a:spcBef>
                <a:spcPts val="100"/>
              </a:spcBef>
            </a:pPr>
            <a:r>
              <a:rPr lang="en-US" sz="800">
                <a:solidFill>
                  <a:schemeClr val="bg1"/>
                </a:solidFill>
              </a:rPr>
              <a:t>Investigation </a:t>
            </a:r>
            <a:br>
              <a:rPr lang="en-US" sz="800">
                <a:solidFill>
                  <a:schemeClr val="bg1"/>
                </a:solidFill>
              </a:rPr>
            </a:br>
            <a:r>
              <a:rPr lang="en-US" sz="800">
                <a:solidFill>
                  <a:schemeClr val="bg1"/>
                </a:solidFill>
              </a:rPr>
              <a:t>needed?</a:t>
            </a:r>
          </a:p>
        </p:txBody>
      </p:sp>
      <p:grpSp>
        <p:nvGrpSpPr>
          <p:cNvPr id="194" name="Group 193">
            <a:extLst>
              <a:ext uri="{FF2B5EF4-FFF2-40B4-BE49-F238E27FC236}">
                <a16:creationId xmlns:a16="http://schemas.microsoft.com/office/drawing/2014/main" id="{5807D076-175E-E039-E4F3-AFCB093F5300}"/>
              </a:ext>
              <a:ext uri="{C183D7F6-B498-43B3-948B-1728B52AA6E4}">
                <adec:decorative xmlns:adec="http://schemas.microsoft.com/office/drawing/2017/decorative" val="1"/>
              </a:ext>
            </a:extLst>
          </p:cNvPr>
          <p:cNvGrpSpPr/>
          <p:nvPr/>
        </p:nvGrpSpPr>
        <p:grpSpPr>
          <a:xfrm>
            <a:off x="1328403" y="2240374"/>
            <a:ext cx="276214" cy="295275"/>
            <a:chOff x="1352897" y="2240374"/>
            <a:chExt cx="276214" cy="295275"/>
          </a:xfrm>
        </p:grpSpPr>
        <p:cxnSp>
          <p:nvCxnSpPr>
            <p:cNvPr id="89" name="Straight Arrow Connector 88">
              <a:extLst>
                <a:ext uri="{FF2B5EF4-FFF2-40B4-BE49-F238E27FC236}">
                  <a16:creationId xmlns:a16="http://schemas.microsoft.com/office/drawing/2014/main" id="{7EA3A5E0-81A1-44A2-B08D-02CFACD2356B}"/>
                </a:ext>
              </a:extLst>
            </p:cNvPr>
            <p:cNvCxnSpPr>
              <a:cxnSpLocks/>
            </p:cNvCxnSpPr>
            <p:nvPr/>
          </p:nvCxnSpPr>
          <p:spPr>
            <a:xfrm flipH="1">
              <a:off x="1352897" y="2535649"/>
              <a:ext cx="27621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9EED1E8-3731-DA0D-163B-0EEF1023D3C1}"/>
                </a:ext>
              </a:extLst>
            </p:cNvPr>
            <p:cNvCxnSpPr>
              <a:cxnSpLocks/>
            </p:cNvCxnSpPr>
            <p:nvPr/>
          </p:nvCxnSpPr>
          <p:spPr>
            <a:xfrm>
              <a:off x="1352897" y="2240374"/>
              <a:ext cx="27621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367E1B16-939C-BFB5-A968-EC1B24979DB4}"/>
              </a:ext>
              <a:ext uri="{C183D7F6-B498-43B3-948B-1728B52AA6E4}">
                <adec:decorative xmlns:adec="http://schemas.microsoft.com/office/drawing/2017/decorative" val="1"/>
              </a:ext>
            </a:extLst>
          </p:cNvPr>
          <p:cNvGrpSpPr/>
          <p:nvPr/>
        </p:nvGrpSpPr>
        <p:grpSpPr>
          <a:xfrm>
            <a:off x="2653788" y="5660848"/>
            <a:ext cx="8937189" cy="608190"/>
            <a:chOff x="2613740" y="5660848"/>
            <a:chExt cx="8937189" cy="608190"/>
          </a:xfrm>
        </p:grpSpPr>
        <p:sp>
          <p:nvSpPr>
            <p:cNvPr id="262" name="Rectangle 261">
              <a:extLst>
                <a:ext uri="{FF2B5EF4-FFF2-40B4-BE49-F238E27FC236}">
                  <a16:creationId xmlns:a16="http://schemas.microsoft.com/office/drawing/2014/main" id="{894936FE-B73D-4763-886A-D42B6B197700}"/>
                </a:ext>
              </a:extLst>
            </p:cNvPr>
            <p:cNvSpPr/>
            <p:nvPr/>
          </p:nvSpPr>
          <p:spPr>
            <a:xfrm>
              <a:off x="2613740" y="5660848"/>
              <a:ext cx="8937189" cy="608190"/>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algn="ctr" defTabSz="914367" rtl="0" eaLnBrk="1" fontAlgn="auto" latinLnBrk="0" hangingPunct="1">
                <a:lnSpc>
                  <a:spcPct val="100000"/>
                </a:lnSpc>
                <a:spcBef>
                  <a:spcPts val="100"/>
                </a:spcBef>
                <a:spcAft>
                  <a:spcPts val="0"/>
                </a:spcAft>
                <a:buClr>
                  <a:srgbClr val="70AD47">
                    <a:lumMod val="75000"/>
                  </a:srgbClr>
                </a:buClr>
                <a:buSzPct val="100000"/>
                <a:tabLst/>
                <a:defRPr/>
              </a:pPr>
              <a:endParaRPr kumimoji="0" lang="en-US" sz="1100" b="0" i="0" u="none" strike="noStrike" kern="1200" cap="none" spc="0" normalizeH="0" baseline="0" noProof="0">
                <a:ln>
                  <a:noFill/>
                </a:ln>
                <a:solidFill>
                  <a:schemeClr val="tx1"/>
                </a:solidFill>
                <a:effectLst/>
                <a:uLnTx/>
                <a:uFillTx/>
                <a:ea typeface="+mn-ea"/>
                <a:cs typeface="+mn-cs"/>
              </a:endParaRPr>
            </a:p>
          </p:txBody>
        </p:sp>
        <p:grpSp>
          <p:nvGrpSpPr>
            <p:cNvPr id="203" name="Group 202">
              <a:extLst>
                <a:ext uri="{FF2B5EF4-FFF2-40B4-BE49-F238E27FC236}">
                  <a16:creationId xmlns:a16="http://schemas.microsoft.com/office/drawing/2014/main" id="{81F1D0FA-6DB4-3DF0-679F-416205182645}"/>
                </a:ext>
              </a:extLst>
            </p:cNvPr>
            <p:cNvGrpSpPr/>
            <p:nvPr/>
          </p:nvGrpSpPr>
          <p:grpSpPr>
            <a:xfrm>
              <a:off x="2761014" y="5813441"/>
              <a:ext cx="8642640" cy="261610"/>
              <a:chOff x="2209309" y="6828408"/>
              <a:chExt cx="8642640" cy="261610"/>
            </a:xfrm>
          </p:grpSpPr>
          <p:sp>
            <p:nvSpPr>
              <p:cNvPr id="284" name="TextBox 283">
                <a:extLst>
                  <a:ext uri="{FF2B5EF4-FFF2-40B4-BE49-F238E27FC236}">
                    <a16:creationId xmlns:a16="http://schemas.microsoft.com/office/drawing/2014/main" id="{B1B3B358-4784-4CB1-97F6-91FF91A03626}"/>
                  </a:ext>
                </a:extLst>
              </p:cNvPr>
              <p:cNvSpPr txBox="1"/>
              <p:nvPr/>
            </p:nvSpPr>
            <p:spPr>
              <a:xfrm flipH="1">
                <a:off x="7456849" y="6828408"/>
                <a:ext cx="1645920" cy="261610"/>
              </a:xfrm>
              <a:prstGeom prst="rect">
                <a:avLst/>
              </a:prstGeom>
              <a:noFill/>
            </p:spPr>
            <p:txBody>
              <a:bodyPr wrap="square" rtlCol="0">
                <a:spAutoFit/>
              </a:bodyPr>
              <a:lstStyle/>
              <a:p>
                <a:pPr marL="0" marR="0" lvl="1" algn="ctr" defTabSz="914367" rtl="0" eaLnBrk="1" fontAlgn="auto" latinLnBrk="0" hangingPunct="1">
                  <a:lnSpc>
                    <a:spcPct val="100000"/>
                  </a:lnSpc>
                  <a:spcBef>
                    <a:spcPts val="100"/>
                  </a:spcBef>
                  <a:spcAft>
                    <a:spcPts val="0"/>
                  </a:spcAft>
                  <a:buClr>
                    <a:srgbClr val="70AD47">
                      <a:lumMod val="75000"/>
                    </a:srgbClr>
                  </a:buClr>
                  <a:buSzPct val="100000"/>
                  <a:tabLst/>
                  <a:defRPr/>
                </a:pPr>
                <a:r>
                  <a:rPr kumimoji="0" lang="en-US" sz="1100" b="0" i="0" u="none" strike="noStrike" kern="1200" cap="none" spc="0" normalizeH="0" baseline="0" noProof="0">
                    <a:ln>
                      <a:noFill/>
                    </a:ln>
                    <a:effectLst/>
                    <a:uLnTx/>
                    <a:uFillTx/>
                    <a:ea typeface="+mn-ea"/>
                    <a:cs typeface="+mn-cs"/>
                  </a:rPr>
                  <a:t>Code of Conduct</a:t>
                </a:r>
              </a:p>
            </p:txBody>
          </p:sp>
          <p:sp>
            <p:nvSpPr>
              <p:cNvPr id="162" name="TextBox 161">
                <a:extLst>
                  <a:ext uri="{FF2B5EF4-FFF2-40B4-BE49-F238E27FC236}">
                    <a16:creationId xmlns:a16="http://schemas.microsoft.com/office/drawing/2014/main" id="{7AA17BF0-8D09-4BAB-B8C4-205AD5E2479A}"/>
                  </a:ext>
                </a:extLst>
              </p:cNvPr>
              <p:cNvSpPr txBox="1"/>
              <p:nvPr/>
            </p:nvSpPr>
            <p:spPr>
              <a:xfrm flipH="1">
                <a:off x="9206029" y="6828408"/>
                <a:ext cx="1645920" cy="261610"/>
              </a:xfrm>
              <a:prstGeom prst="rect">
                <a:avLst/>
              </a:prstGeom>
              <a:noFill/>
            </p:spPr>
            <p:txBody>
              <a:bodyPr wrap="square" rtlCol="0">
                <a:spAutoFit/>
              </a:bodyPr>
              <a:lstStyle/>
              <a:p>
                <a:pPr marL="0" marR="0" lvl="1" algn="ctr" defTabSz="914367" rtl="0" eaLnBrk="1" fontAlgn="auto" latinLnBrk="0" hangingPunct="1">
                  <a:lnSpc>
                    <a:spcPct val="100000"/>
                  </a:lnSpc>
                  <a:spcBef>
                    <a:spcPts val="100"/>
                  </a:spcBef>
                  <a:spcAft>
                    <a:spcPts val="0"/>
                  </a:spcAft>
                  <a:buClr>
                    <a:srgbClr val="70AD47">
                      <a:lumMod val="75000"/>
                    </a:srgbClr>
                  </a:buClr>
                  <a:buSzPct val="100000"/>
                  <a:tabLst/>
                  <a:defRPr/>
                </a:pPr>
                <a:r>
                  <a:rPr kumimoji="0" lang="en-US" sz="1100" b="0" i="0" u="none" strike="noStrike" kern="1200" cap="none" spc="0" normalizeH="0" baseline="0" noProof="0">
                    <a:ln>
                      <a:noFill/>
                    </a:ln>
                    <a:effectLst/>
                    <a:uLnTx/>
                    <a:uFillTx/>
                    <a:ea typeface="+mn-ea"/>
                    <a:cs typeface="+mn-cs"/>
                  </a:rPr>
                  <a:t>Supporting Operations Procedures</a:t>
                </a:r>
              </a:p>
            </p:txBody>
          </p:sp>
          <p:sp>
            <p:nvSpPr>
              <p:cNvPr id="81" name="TextBox 80">
                <a:extLst>
                  <a:ext uri="{FF2B5EF4-FFF2-40B4-BE49-F238E27FC236}">
                    <a16:creationId xmlns:a16="http://schemas.microsoft.com/office/drawing/2014/main" id="{B4043CB9-CCBE-4FAC-90C2-9164D3EA1FF3}"/>
                  </a:ext>
                </a:extLst>
              </p:cNvPr>
              <p:cNvSpPr txBox="1"/>
              <p:nvPr/>
            </p:nvSpPr>
            <p:spPr>
              <a:xfrm flipH="1">
                <a:off x="3958489" y="6828408"/>
                <a:ext cx="1645920" cy="261610"/>
              </a:xfrm>
              <a:prstGeom prst="rect">
                <a:avLst/>
              </a:prstGeom>
              <a:noFill/>
            </p:spPr>
            <p:txBody>
              <a:bodyPr wrap="square" lIns="91440" tIns="45720" rIns="91440" bIns="45720" rtlCol="0" anchor="t">
                <a:spAutoFit/>
              </a:bodyPr>
              <a:lstStyle/>
              <a:p>
                <a:pPr marL="0" marR="0" lvl="1" algn="ctr" defTabSz="914367" rtl="0" eaLnBrk="1" fontAlgn="auto" latinLnBrk="0" hangingPunct="1">
                  <a:lnSpc>
                    <a:spcPct val="100000"/>
                  </a:lnSpc>
                  <a:spcBef>
                    <a:spcPts val="100"/>
                  </a:spcBef>
                  <a:spcAft>
                    <a:spcPts val="0"/>
                  </a:spcAft>
                  <a:buClr>
                    <a:srgbClr val="548235"/>
                  </a:buClr>
                  <a:buSzPct val="100000"/>
                  <a:tabLst/>
                  <a:defRPr/>
                </a:pPr>
                <a:r>
                  <a:rPr kumimoji="0" lang="en-US" sz="1100" b="0" i="0" u="none" strike="noStrike" kern="1200" cap="none" spc="0" normalizeH="0" baseline="0" noProof="0">
                    <a:ln>
                      <a:noFill/>
                    </a:ln>
                    <a:effectLst/>
                    <a:uLnTx/>
                    <a:uFillTx/>
                    <a:ea typeface="+mn-ea"/>
                  </a:rPr>
                  <a:t>Limited Access</a:t>
                </a:r>
                <a:endParaRPr kumimoji="0" lang="en-US" sz="1600" b="0" i="0" u="none" strike="noStrike" kern="1200" cap="none" spc="0" normalizeH="0" baseline="0" noProof="0">
                  <a:ln>
                    <a:noFill/>
                  </a:ln>
                  <a:effectLst/>
                  <a:uLnTx/>
                  <a:uFillTx/>
                  <a:ea typeface="+mn-ea"/>
                  <a:cs typeface="Calibri"/>
                </a:endParaRPr>
              </a:p>
            </p:txBody>
          </p:sp>
          <p:sp>
            <p:nvSpPr>
              <p:cNvPr id="83" name="TextBox 82">
                <a:extLst>
                  <a:ext uri="{FF2B5EF4-FFF2-40B4-BE49-F238E27FC236}">
                    <a16:creationId xmlns:a16="http://schemas.microsoft.com/office/drawing/2014/main" id="{1349A84D-1E3A-4F59-ADE9-A59821C50AEC}"/>
                  </a:ext>
                </a:extLst>
              </p:cNvPr>
              <p:cNvSpPr txBox="1"/>
              <p:nvPr/>
            </p:nvSpPr>
            <p:spPr>
              <a:xfrm flipH="1">
                <a:off x="5707669" y="6828408"/>
                <a:ext cx="1645920" cy="261610"/>
              </a:xfrm>
              <a:prstGeom prst="rect">
                <a:avLst/>
              </a:prstGeom>
              <a:noFill/>
            </p:spPr>
            <p:txBody>
              <a:bodyPr wrap="square" lIns="91440" tIns="45720" rIns="91440" bIns="45720" rtlCol="0" anchor="t">
                <a:spAutoFit/>
              </a:bodyPr>
              <a:lstStyle/>
              <a:p>
                <a:pPr marL="0" marR="0" lvl="1" algn="ctr" defTabSz="914367" rtl="0" eaLnBrk="1" fontAlgn="auto" latinLnBrk="0" hangingPunct="1">
                  <a:lnSpc>
                    <a:spcPct val="100000"/>
                  </a:lnSpc>
                  <a:spcBef>
                    <a:spcPts val="100"/>
                  </a:spcBef>
                  <a:spcAft>
                    <a:spcPts val="0"/>
                  </a:spcAft>
                  <a:buClr>
                    <a:srgbClr val="548235"/>
                  </a:buClr>
                  <a:buSzPct val="100000"/>
                  <a:tabLst/>
                  <a:defRPr/>
                </a:pPr>
                <a:r>
                  <a:rPr kumimoji="0" lang="en-US" sz="1100" b="0" i="0" u="none" strike="noStrike" kern="1200" cap="none" spc="0" normalizeH="0" baseline="0" noProof="0">
                    <a:ln>
                      <a:noFill/>
                    </a:ln>
                    <a:effectLst/>
                    <a:uLnTx/>
                    <a:uFillTx/>
                    <a:ea typeface="+mn-ea"/>
                  </a:rPr>
                  <a:t>RAI Guidance</a:t>
                </a:r>
                <a:endParaRPr kumimoji="0" lang="en-US" sz="1600" b="0" i="0" u="none" strike="noStrike" kern="1200" cap="none" spc="0" normalizeH="0" baseline="0" noProof="0">
                  <a:ln>
                    <a:noFill/>
                  </a:ln>
                  <a:effectLst/>
                  <a:uLnTx/>
                  <a:uFillTx/>
                  <a:ea typeface="+mn-ea"/>
                  <a:cs typeface="Calibri"/>
                </a:endParaRPr>
              </a:p>
            </p:txBody>
          </p:sp>
          <p:sp>
            <p:nvSpPr>
              <p:cNvPr id="202" name="TextBox 201">
                <a:extLst>
                  <a:ext uri="{FF2B5EF4-FFF2-40B4-BE49-F238E27FC236}">
                    <a16:creationId xmlns:a16="http://schemas.microsoft.com/office/drawing/2014/main" id="{53B492FC-5139-2174-7E20-1CAFF3513B8E}"/>
                  </a:ext>
                </a:extLst>
              </p:cNvPr>
              <p:cNvSpPr txBox="1"/>
              <p:nvPr/>
            </p:nvSpPr>
            <p:spPr>
              <a:xfrm flipH="1">
                <a:off x="2209309" y="6828408"/>
                <a:ext cx="1645920" cy="261610"/>
              </a:xfrm>
              <a:prstGeom prst="rect">
                <a:avLst/>
              </a:prstGeom>
              <a:noFill/>
            </p:spPr>
            <p:txBody>
              <a:bodyPr wrap="square" lIns="91440" tIns="45720" rIns="91440" bIns="45720" rtlCol="0" anchor="t">
                <a:spAutoFit/>
              </a:bodyPr>
              <a:lstStyle/>
              <a:p>
                <a:pPr marL="0" marR="0" lvl="1" algn="ctr" defTabSz="914367" rtl="0" eaLnBrk="1" fontAlgn="auto" latinLnBrk="0" hangingPunct="1">
                  <a:lnSpc>
                    <a:spcPct val="100000"/>
                  </a:lnSpc>
                  <a:spcBef>
                    <a:spcPts val="100"/>
                  </a:spcBef>
                  <a:spcAft>
                    <a:spcPts val="0"/>
                  </a:spcAft>
                  <a:buClr>
                    <a:srgbClr val="548235"/>
                  </a:buClr>
                  <a:buSzPct val="100000"/>
                  <a:tabLst/>
                  <a:defRPr/>
                </a:pPr>
                <a:r>
                  <a:rPr kumimoji="0" lang="en-US" sz="1100" b="0" i="0" u="none" strike="noStrike" kern="1200" cap="none" spc="0" normalizeH="0" baseline="0" noProof="0">
                    <a:ln>
                      <a:noFill/>
                    </a:ln>
                    <a:effectLst/>
                    <a:uLnTx/>
                    <a:uFillTx/>
                    <a:ea typeface="+mn-ea"/>
                  </a:rPr>
                  <a:t>Policy &amp; Standards</a:t>
                </a:r>
              </a:p>
            </p:txBody>
          </p:sp>
        </p:grpSp>
      </p:grpSp>
      <p:cxnSp>
        <p:nvCxnSpPr>
          <p:cNvPr id="9" name="Straight Arrow Connector 8">
            <a:extLst>
              <a:ext uri="{FF2B5EF4-FFF2-40B4-BE49-F238E27FC236}">
                <a16:creationId xmlns:a16="http://schemas.microsoft.com/office/drawing/2014/main" id="{9E82A23E-BC04-4C94-BC3B-0789E9CEC11D}"/>
              </a:ext>
              <a:ext uri="{C183D7F6-B498-43B3-948B-1728B52AA6E4}">
                <adec:decorative xmlns:adec="http://schemas.microsoft.com/office/drawing/2017/decorative" val="1"/>
              </a:ext>
            </a:extLst>
          </p:cNvPr>
          <p:cNvCxnSpPr/>
          <p:nvPr/>
        </p:nvCxnSpPr>
        <p:spPr>
          <a:xfrm flipV="1">
            <a:off x="2291631" y="2275340"/>
            <a:ext cx="578470" cy="155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Flowchart: Terminator 95">
            <a:extLst>
              <a:ext uri="{FF2B5EF4-FFF2-40B4-BE49-F238E27FC236}">
                <a16:creationId xmlns:a16="http://schemas.microsoft.com/office/drawing/2014/main" id="{60BE0953-7FB1-49A1-82DE-7B50DB184E6C}"/>
              </a:ext>
              <a:ext uri="{C183D7F6-B498-43B3-948B-1728B52AA6E4}">
                <adec:decorative xmlns:adec="http://schemas.microsoft.com/office/drawing/2017/decorative" val="1"/>
              </a:ext>
            </a:extLst>
          </p:cNvPr>
          <p:cNvSpPr/>
          <p:nvPr/>
        </p:nvSpPr>
        <p:spPr>
          <a:xfrm>
            <a:off x="2868323" y="3010398"/>
            <a:ext cx="1035410" cy="278559"/>
          </a:xfrm>
          <a:prstGeom prst="flowChartTermina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ea typeface="+mn-ea"/>
              </a:rPr>
              <a:t>RAI Logs</a:t>
            </a:r>
            <a:endParaRPr kumimoji="0" lang="en-US" sz="900" b="1" i="0" u="none" strike="noStrike" kern="1200" cap="none" spc="0" normalizeH="0" baseline="0" noProof="0">
              <a:ln>
                <a:noFill/>
              </a:ln>
              <a:solidFill>
                <a:schemeClr val="tx1"/>
              </a:solidFill>
              <a:effectLst/>
              <a:uLnTx/>
              <a:uFillTx/>
              <a:ea typeface="+mn-ea"/>
              <a:cs typeface="Calibri"/>
            </a:endParaRPr>
          </a:p>
        </p:txBody>
      </p:sp>
      <p:cxnSp>
        <p:nvCxnSpPr>
          <p:cNvPr id="219" name="Connector: Elbow 218">
            <a:extLst>
              <a:ext uri="{FF2B5EF4-FFF2-40B4-BE49-F238E27FC236}">
                <a16:creationId xmlns:a16="http://schemas.microsoft.com/office/drawing/2014/main" id="{94547256-F024-BB9F-FBBA-241E20AB8C72}"/>
              </a:ext>
              <a:ext uri="{C183D7F6-B498-43B3-948B-1728B52AA6E4}">
                <adec:decorative xmlns:adec="http://schemas.microsoft.com/office/drawing/2017/decorative" val="1"/>
              </a:ext>
            </a:extLst>
          </p:cNvPr>
          <p:cNvCxnSpPr>
            <a:stCxn id="101" idx="3"/>
            <a:endCxn id="105" idx="3"/>
          </p:cNvCxnSpPr>
          <p:nvPr/>
        </p:nvCxnSpPr>
        <p:spPr>
          <a:xfrm>
            <a:off x="2338809" y="3741085"/>
            <a:ext cx="12700" cy="2118764"/>
          </a:xfrm>
          <a:prstGeom prst="bentConnector3">
            <a:avLst>
              <a:gd name="adj1" fmla="val 10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E0041B-D8E1-01D2-E168-FE3AFA0D7A0C}"/>
              </a:ext>
              <a:ext uri="{C183D7F6-B498-43B3-948B-1728B52AA6E4}">
                <adec:decorative xmlns:adec="http://schemas.microsoft.com/office/drawing/2017/decorative" val="1"/>
              </a:ext>
            </a:extLst>
          </p:cNvPr>
          <p:cNvCxnSpPr>
            <a:stCxn id="169" idx="3"/>
          </p:cNvCxnSpPr>
          <p:nvPr/>
        </p:nvCxnSpPr>
        <p:spPr>
          <a:xfrm>
            <a:off x="2338809" y="4817683"/>
            <a:ext cx="1313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C611E521-57F3-B104-0CFD-AF86C1C91941}"/>
              </a:ext>
              <a:ext uri="{C183D7F6-B498-43B3-948B-1728B52AA6E4}">
                <adec:decorative xmlns:adec="http://schemas.microsoft.com/office/drawing/2017/decorative" val="1"/>
              </a:ext>
            </a:extLst>
          </p:cNvPr>
          <p:cNvCxnSpPr>
            <a:stCxn id="101" idx="3"/>
            <a:endCxn id="55" idx="1"/>
          </p:cNvCxnSpPr>
          <p:nvPr/>
        </p:nvCxnSpPr>
        <p:spPr>
          <a:xfrm flipV="1">
            <a:off x="2338809" y="2549045"/>
            <a:ext cx="3224696" cy="1192040"/>
          </a:xfrm>
          <a:prstGeom prst="bentConnector3">
            <a:avLst>
              <a:gd name="adj1" fmla="val 9229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E5F0EB3-7D31-622F-CFED-247647C03B6C}"/>
              </a:ext>
              <a:ext uri="{C183D7F6-B498-43B3-948B-1728B52AA6E4}">
                <adec:decorative xmlns:adec="http://schemas.microsoft.com/office/drawing/2017/decorative" val="1"/>
              </a:ext>
            </a:extLst>
          </p:cNvPr>
          <p:cNvCxnSpPr>
            <a:cxnSpLocks/>
            <a:stCxn id="7" idx="3"/>
          </p:cNvCxnSpPr>
          <p:nvPr/>
        </p:nvCxnSpPr>
        <p:spPr>
          <a:xfrm>
            <a:off x="5083643" y="3149677"/>
            <a:ext cx="2289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F5E5A79-38A3-ADC3-9E5A-6EFC77F9EE17}"/>
              </a:ext>
              <a:ext uri="{C183D7F6-B498-43B3-948B-1728B52AA6E4}">
                <adec:decorative xmlns:adec="http://schemas.microsoft.com/office/drawing/2017/decorative" val="1"/>
              </a:ext>
            </a:extLst>
          </p:cNvPr>
          <p:cNvCxnSpPr>
            <a:stCxn id="55" idx="0"/>
            <a:endCxn id="78" idx="1"/>
          </p:cNvCxnSpPr>
          <p:nvPr/>
        </p:nvCxnSpPr>
        <p:spPr>
          <a:xfrm rot="16200000" flipH="1">
            <a:off x="6717899" y="1561943"/>
            <a:ext cx="103624" cy="1489861"/>
          </a:xfrm>
          <a:prstGeom prst="bentConnector4">
            <a:avLst>
              <a:gd name="adj1" fmla="val -220605"/>
              <a:gd name="adj2" fmla="val 8466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9DC1D2B8-4CF0-F918-9C62-A06C8D3085DE}"/>
              </a:ext>
              <a:ext uri="{C183D7F6-B498-43B3-948B-1728B52AA6E4}">
                <adec:decorative xmlns:adec="http://schemas.microsoft.com/office/drawing/2017/decorative" val="1"/>
              </a:ext>
            </a:extLst>
          </p:cNvPr>
          <p:cNvCxnSpPr>
            <a:stCxn id="78" idx="1"/>
            <a:endCxn id="54" idx="1"/>
          </p:cNvCxnSpPr>
          <p:nvPr/>
        </p:nvCxnSpPr>
        <p:spPr>
          <a:xfrm rot="10800000" flipH="1" flipV="1">
            <a:off x="7514642" y="2358684"/>
            <a:ext cx="2692" cy="501633"/>
          </a:xfrm>
          <a:prstGeom prst="bentConnector3">
            <a:avLst>
              <a:gd name="adj1" fmla="val -849182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C79306D2-647D-A212-AA68-19C261717333}"/>
              </a:ext>
              <a:ext uri="{C183D7F6-B498-43B3-948B-1728B52AA6E4}">
                <adec:decorative xmlns:adec="http://schemas.microsoft.com/office/drawing/2017/decorative" val="1"/>
              </a:ext>
            </a:extLst>
          </p:cNvPr>
          <p:cNvCxnSpPr>
            <a:stCxn id="78" idx="3"/>
            <a:endCxn id="54" idx="3"/>
          </p:cNvCxnSpPr>
          <p:nvPr/>
        </p:nvCxnSpPr>
        <p:spPr>
          <a:xfrm flipH="1">
            <a:off x="8335849" y="2358685"/>
            <a:ext cx="2692" cy="501633"/>
          </a:xfrm>
          <a:prstGeom prst="bentConnector3">
            <a:avLst>
              <a:gd name="adj1" fmla="val -849182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D4EEE3FA-8202-D478-14DD-D867B8BFE75B}"/>
              </a:ext>
              <a:ext uri="{C183D7F6-B498-43B3-948B-1728B52AA6E4}">
                <adec:decorative xmlns:adec="http://schemas.microsoft.com/office/drawing/2017/decorative" val="1"/>
              </a:ext>
            </a:extLst>
          </p:cNvPr>
          <p:cNvCxnSpPr>
            <a:cxnSpLocks/>
          </p:cNvCxnSpPr>
          <p:nvPr/>
        </p:nvCxnSpPr>
        <p:spPr>
          <a:xfrm>
            <a:off x="8570119" y="2617159"/>
            <a:ext cx="75365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2CD12C8D-8472-2E51-A6F2-97F9EF2D8165}"/>
              </a:ext>
              <a:ext uri="{C183D7F6-B498-43B3-948B-1728B52AA6E4}">
                <adec:decorative xmlns:adec="http://schemas.microsoft.com/office/drawing/2017/decorative" val="1"/>
              </a:ext>
            </a:extLst>
          </p:cNvPr>
          <p:cNvCxnSpPr>
            <a:stCxn id="50" idx="1"/>
            <a:endCxn id="193" idx="1"/>
          </p:cNvCxnSpPr>
          <p:nvPr/>
        </p:nvCxnSpPr>
        <p:spPr>
          <a:xfrm rot="10800000" flipH="1" flipV="1">
            <a:off x="10539762" y="2270486"/>
            <a:ext cx="108" cy="774625"/>
          </a:xfrm>
          <a:prstGeom prst="bentConnector3">
            <a:avLst>
              <a:gd name="adj1" fmla="val -21166666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B51088EF-2C4C-4236-834F-865A2EBABDDB}"/>
              </a:ext>
              <a:ext uri="{C183D7F6-B498-43B3-948B-1728B52AA6E4}">
                <adec:decorative xmlns:adec="http://schemas.microsoft.com/office/drawing/2017/decorative" val="1"/>
              </a:ext>
            </a:extLst>
          </p:cNvPr>
          <p:cNvCxnSpPr>
            <a:cxnSpLocks/>
            <a:stCxn id="62" idx="2"/>
          </p:cNvCxnSpPr>
          <p:nvPr/>
        </p:nvCxnSpPr>
        <p:spPr>
          <a:xfrm rot="5400000">
            <a:off x="5583091" y="-309747"/>
            <a:ext cx="943307" cy="7385087"/>
          </a:xfrm>
          <a:prstGeom prst="bentConnector2">
            <a:avLst/>
          </a:prstGeom>
          <a:ln w="1905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5459BA6A-D2D9-E88E-99F4-6D3566A7E6EA}"/>
              </a:ext>
              <a:ext uri="{C183D7F6-B498-43B3-948B-1728B52AA6E4}">
                <adec:decorative xmlns:adec="http://schemas.microsoft.com/office/drawing/2017/decorative" val="1"/>
              </a:ext>
            </a:extLst>
          </p:cNvPr>
          <p:cNvCxnSpPr>
            <a:cxnSpLocks/>
            <a:stCxn id="11" idx="3"/>
            <a:endCxn id="29" idx="3"/>
          </p:cNvCxnSpPr>
          <p:nvPr/>
        </p:nvCxnSpPr>
        <p:spPr>
          <a:xfrm flipV="1">
            <a:off x="11590977" y="2549166"/>
            <a:ext cx="12700" cy="2238162"/>
          </a:xfrm>
          <a:prstGeom prst="bentConnector3">
            <a:avLst>
              <a:gd name="adj1" fmla="val 1800000"/>
            </a:avLst>
          </a:prstGeom>
          <a:ln w="1905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49" name="Arrow: Down 148">
            <a:extLst>
              <a:ext uri="{FF2B5EF4-FFF2-40B4-BE49-F238E27FC236}">
                <a16:creationId xmlns:a16="http://schemas.microsoft.com/office/drawing/2014/main" id="{FE23B34B-93C7-44A6-BF22-F22B703185A8}"/>
              </a:ext>
              <a:ext uri="{C183D7F6-B498-43B3-948B-1728B52AA6E4}">
                <adec:decorative xmlns:adec="http://schemas.microsoft.com/office/drawing/2017/decorative" val="1"/>
              </a:ext>
            </a:extLst>
          </p:cNvPr>
          <p:cNvSpPr/>
          <p:nvPr/>
        </p:nvSpPr>
        <p:spPr>
          <a:xfrm rot="10800000">
            <a:off x="3826057" y="3928958"/>
            <a:ext cx="328484" cy="240080"/>
          </a:xfrm>
          <a:prstGeom prst="downArrow">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258" name="Arrow: Down 257">
            <a:extLst>
              <a:ext uri="{FF2B5EF4-FFF2-40B4-BE49-F238E27FC236}">
                <a16:creationId xmlns:a16="http://schemas.microsoft.com/office/drawing/2014/main" id="{7625273A-BEAE-39FF-1FBD-9B0BC6C5EB9C}"/>
              </a:ext>
              <a:ext uri="{C183D7F6-B498-43B3-948B-1728B52AA6E4}">
                <adec:decorative xmlns:adec="http://schemas.microsoft.com/office/drawing/2017/decorative" val="1"/>
              </a:ext>
            </a:extLst>
          </p:cNvPr>
          <p:cNvSpPr/>
          <p:nvPr/>
        </p:nvSpPr>
        <p:spPr>
          <a:xfrm rot="10800000" flipV="1">
            <a:off x="10090223" y="3928961"/>
            <a:ext cx="328484" cy="240078"/>
          </a:xfrm>
          <a:prstGeom prst="downArrow">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260" name="Arrow: Down 259">
            <a:extLst>
              <a:ext uri="{FF2B5EF4-FFF2-40B4-BE49-F238E27FC236}">
                <a16:creationId xmlns:a16="http://schemas.microsoft.com/office/drawing/2014/main" id="{2E950884-4646-ADE0-B498-CE868CBBF65C}"/>
              </a:ext>
              <a:ext uri="{C183D7F6-B498-43B3-948B-1728B52AA6E4}">
                <adec:decorative xmlns:adec="http://schemas.microsoft.com/office/drawing/2017/decorative" val="1"/>
              </a:ext>
            </a:extLst>
          </p:cNvPr>
          <p:cNvSpPr/>
          <p:nvPr/>
        </p:nvSpPr>
        <p:spPr>
          <a:xfrm rot="10800000">
            <a:off x="6958141" y="5157787"/>
            <a:ext cx="328484" cy="240080"/>
          </a:xfrm>
          <a:prstGeom prst="downArrow">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grpSp>
        <p:nvGrpSpPr>
          <p:cNvPr id="269" name="Group 268">
            <a:extLst>
              <a:ext uri="{FF2B5EF4-FFF2-40B4-BE49-F238E27FC236}">
                <a16:creationId xmlns:a16="http://schemas.microsoft.com/office/drawing/2014/main" id="{9B847554-BEAD-E2B3-9566-F61598A4239C}"/>
              </a:ext>
              <a:ext uri="{C183D7F6-B498-43B3-948B-1728B52AA6E4}">
                <adec:decorative xmlns:adec="http://schemas.microsoft.com/office/drawing/2017/decorative" val="1"/>
              </a:ext>
            </a:extLst>
          </p:cNvPr>
          <p:cNvGrpSpPr/>
          <p:nvPr/>
        </p:nvGrpSpPr>
        <p:grpSpPr>
          <a:xfrm>
            <a:off x="462147" y="3205753"/>
            <a:ext cx="284025" cy="284023"/>
            <a:chOff x="216430" y="3490914"/>
            <a:chExt cx="376892" cy="376890"/>
          </a:xfrm>
        </p:grpSpPr>
        <p:sp>
          <p:nvSpPr>
            <p:cNvPr id="267" name="Oval 266">
              <a:extLst>
                <a:ext uri="{FF2B5EF4-FFF2-40B4-BE49-F238E27FC236}">
                  <a16:creationId xmlns:a16="http://schemas.microsoft.com/office/drawing/2014/main" id="{DD65F8D0-D6C4-B93F-D07A-AC929A32E313}"/>
                </a:ext>
              </a:extLst>
            </p:cNvPr>
            <p:cNvSpPr/>
            <p:nvPr/>
          </p:nvSpPr>
          <p:spPr bwMode="auto">
            <a:xfrm>
              <a:off x="216430" y="3490914"/>
              <a:ext cx="376892" cy="37689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err="1">
                <a:solidFill>
                  <a:schemeClr val="tx1"/>
                </a:solidFill>
              </a:endParaRPr>
            </a:p>
          </p:txBody>
        </p:sp>
        <p:pic>
          <p:nvPicPr>
            <p:cNvPr id="265" name="Graphic 264" descr="Call center outline">
              <a:extLst>
                <a:ext uri="{FF2B5EF4-FFF2-40B4-BE49-F238E27FC236}">
                  <a16:creationId xmlns:a16="http://schemas.microsoft.com/office/drawing/2014/main" id="{E172FF40-A046-615F-562B-11CE0B3E74B9}"/>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56" y="3555051"/>
              <a:ext cx="220038" cy="220038"/>
            </a:xfrm>
            <a:prstGeom prst="rect">
              <a:avLst/>
            </a:prstGeom>
          </p:spPr>
        </p:pic>
      </p:grpSp>
      <p:grpSp>
        <p:nvGrpSpPr>
          <p:cNvPr id="270" name="Group 269">
            <a:extLst>
              <a:ext uri="{FF2B5EF4-FFF2-40B4-BE49-F238E27FC236}">
                <a16:creationId xmlns:a16="http://schemas.microsoft.com/office/drawing/2014/main" id="{D4F17E8C-6F60-9E67-D192-BFA4026463B1}"/>
              </a:ext>
              <a:ext uri="{C183D7F6-B498-43B3-948B-1728B52AA6E4}">
                <adec:decorative xmlns:adec="http://schemas.microsoft.com/office/drawing/2017/decorative" val="1"/>
              </a:ext>
            </a:extLst>
          </p:cNvPr>
          <p:cNvGrpSpPr/>
          <p:nvPr/>
        </p:nvGrpSpPr>
        <p:grpSpPr>
          <a:xfrm>
            <a:off x="462147" y="4259853"/>
            <a:ext cx="284025" cy="284023"/>
            <a:chOff x="216430" y="3490914"/>
            <a:chExt cx="376892" cy="376890"/>
          </a:xfrm>
        </p:grpSpPr>
        <p:sp>
          <p:nvSpPr>
            <p:cNvPr id="271" name="Oval 270">
              <a:extLst>
                <a:ext uri="{FF2B5EF4-FFF2-40B4-BE49-F238E27FC236}">
                  <a16:creationId xmlns:a16="http://schemas.microsoft.com/office/drawing/2014/main" id="{E45967AA-AB93-5F42-10C8-8E3B52E0024C}"/>
                </a:ext>
              </a:extLst>
            </p:cNvPr>
            <p:cNvSpPr/>
            <p:nvPr/>
          </p:nvSpPr>
          <p:spPr bwMode="auto">
            <a:xfrm>
              <a:off x="216430" y="3490914"/>
              <a:ext cx="376892" cy="37689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err="1">
                <a:solidFill>
                  <a:schemeClr val="tx1"/>
                </a:solidFill>
              </a:endParaRPr>
            </a:p>
          </p:txBody>
        </p:sp>
        <p:pic>
          <p:nvPicPr>
            <p:cNvPr id="273" name="Graphic 272" descr="Call center outline">
              <a:extLst>
                <a:ext uri="{FF2B5EF4-FFF2-40B4-BE49-F238E27FC236}">
                  <a16:creationId xmlns:a16="http://schemas.microsoft.com/office/drawing/2014/main" id="{3848460B-9E92-BE70-FD42-B88128722C76}"/>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56" y="3555051"/>
              <a:ext cx="220038" cy="220038"/>
            </a:xfrm>
            <a:prstGeom prst="rect">
              <a:avLst/>
            </a:prstGeom>
          </p:spPr>
        </p:pic>
      </p:grpSp>
      <p:grpSp>
        <p:nvGrpSpPr>
          <p:cNvPr id="274" name="Group 273">
            <a:extLst>
              <a:ext uri="{FF2B5EF4-FFF2-40B4-BE49-F238E27FC236}">
                <a16:creationId xmlns:a16="http://schemas.microsoft.com/office/drawing/2014/main" id="{98A94F81-9AA1-F9CA-319D-D2B29E7079F7}"/>
              </a:ext>
              <a:ext uri="{C183D7F6-B498-43B3-948B-1728B52AA6E4}">
                <adec:decorative xmlns:adec="http://schemas.microsoft.com/office/drawing/2017/decorative" val="1"/>
              </a:ext>
            </a:extLst>
          </p:cNvPr>
          <p:cNvGrpSpPr/>
          <p:nvPr/>
        </p:nvGrpSpPr>
        <p:grpSpPr>
          <a:xfrm>
            <a:off x="462147" y="5307603"/>
            <a:ext cx="284025" cy="284023"/>
            <a:chOff x="216430" y="3490914"/>
            <a:chExt cx="376892" cy="376890"/>
          </a:xfrm>
        </p:grpSpPr>
        <p:sp>
          <p:nvSpPr>
            <p:cNvPr id="275" name="Oval 274">
              <a:extLst>
                <a:ext uri="{FF2B5EF4-FFF2-40B4-BE49-F238E27FC236}">
                  <a16:creationId xmlns:a16="http://schemas.microsoft.com/office/drawing/2014/main" id="{078C9822-B749-8440-6EDC-80D679347FD6}"/>
                </a:ext>
              </a:extLst>
            </p:cNvPr>
            <p:cNvSpPr/>
            <p:nvPr/>
          </p:nvSpPr>
          <p:spPr bwMode="auto">
            <a:xfrm>
              <a:off x="216430" y="3490914"/>
              <a:ext cx="376892" cy="37689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err="1">
                <a:solidFill>
                  <a:schemeClr val="tx1"/>
                </a:solidFill>
              </a:endParaRPr>
            </a:p>
          </p:txBody>
        </p:sp>
        <p:pic>
          <p:nvPicPr>
            <p:cNvPr id="277" name="Graphic 276" descr="Call center outline">
              <a:extLst>
                <a:ext uri="{FF2B5EF4-FFF2-40B4-BE49-F238E27FC236}">
                  <a16:creationId xmlns:a16="http://schemas.microsoft.com/office/drawing/2014/main" id="{11D792A2-9289-4F6C-18C3-A3A5F8BC659C}"/>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56" y="3555051"/>
              <a:ext cx="220038" cy="220038"/>
            </a:xfrm>
            <a:prstGeom prst="rect">
              <a:avLst/>
            </a:prstGeom>
          </p:spPr>
        </p:pic>
      </p:grpSp>
      <p:sp>
        <p:nvSpPr>
          <p:cNvPr id="2" name="Title 1">
            <a:extLst>
              <a:ext uri="{FF2B5EF4-FFF2-40B4-BE49-F238E27FC236}">
                <a16:creationId xmlns:a16="http://schemas.microsoft.com/office/drawing/2014/main" id="{E2A8CEAF-CB10-4348-B922-9DB5BB8B190B}"/>
              </a:ext>
            </a:extLst>
          </p:cNvPr>
          <p:cNvSpPr>
            <a:spLocks noGrp="1"/>
          </p:cNvSpPr>
          <p:nvPr>
            <p:ph type="title"/>
          </p:nvPr>
        </p:nvSpPr>
        <p:spPr/>
        <p:txBody>
          <a:bodyPr/>
          <a:lstStyle/>
          <a:p>
            <a:r>
              <a:rPr lang="en-US"/>
              <a:t>Safety Execution Flow</a:t>
            </a:r>
          </a:p>
        </p:txBody>
      </p:sp>
      <p:sp>
        <p:nvSpPr>
          <p:cNvPr id="256" name="TextBox 255">
            <a:extLst>
              <a:ext uri="{FF2B5EF4-FFF2-40B4-BE49-F238E27FC236}">
                <a16:creationId xmlns:a16="http://schemas.microsoft.com/office/drawing/2014/main" id="{06C0FAF1-FD5A-4BFE-A57B-C40F2A92BA35}"/>
              </a:ext>
              <a:ext uri="{C183D7F6-B498-43B3-948B-1728B52AA6E4}">
                <adec:decorative xmlns:adec="http://schemas.microsoft.com/office/drawing/2017/decorative" val="0"/>
              </a:ext>
            </a:extLst>
          </p:cNvPr>
          <p:cNvSpPr txBox="1"/>
          <p:nvPr/>
        </p:nvSpPr>
        <p:spPr>
          <a:xfrm>
            <a:off x="7560240" y="463926"/>
            <a:ext cx="1745093" cy="430887"/>
          </a:xfrm>
          <a:prstGeom prst="rect">
            <a:avLst/>
          </a:prstGeom>
          <a:noFill/>
        </p:spPr>
        <p:txBody>
          <a:bodyPr wrap="square">
            <a:spAutoFit/>
          </a:bodyPr>
          <a:lstStyle/>
          <a:p>
            <a:pPr defTabSz="914400">
              <a:defRPr/>
            </a:pPr>
            <a:r>
              <a:rPr lang="en-US" sz="1100"/>
              <a:t>System/Tech Improvement Loop</a:t>
            </a:r>
          </a:p>
        </p:txBody>
      </p:sp>
      <p:sp>
        <p:nvSpPr>
          <p:cNvPr id="16" name="TextBox 15">
            <a:extLst>
              <a:ext uri="{FF2B5EF4-FFF2-40B4-BE49-F238E27FC236}">
                <a16:creationId xmlns:a16="http://schemas.microsoft.com/office/drawing/2014/main" id="{6306659A-62A0-4FEA-A82E-617E934CABC6}"/>
              </a:ext>
            </a:extLst>
          </p:cNvPr>
          <p:cNvSpPr txBox="1"/>
          <p:nvPr/>
        </p:nvSpPr>
        <p:spPr>
          <a:xfrm>
            <a:off x="9467747" y="548564"/>
            <a:ext cx="1188720" cy="26161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ea typeface="+mn-ea"/>
                <a:cs typeface="+mn-cs"/>
              </a:rPr>
              <a:t>Tech</a:t>
            </a:r>
            <a:endParaRPr kumimoji="0" lang="en-US" sz="1800" b="0" i="0" u="none" strike="noStrike" kern="1200" cap="none" spc="0" normalizeH="0" baseline="0" noProof="0">
              <a:ln>
                <a:noFill/>
              </a:ln>
              <a:effectLst/>
              <a:uLnTx/>
              <a:uFillTx/>
              <a:ea typeface="+mn-ea"/>
              <a:cs typeface="+mn-cs"/>
            </a:endParaRPr>
          </a:p>
        </p:txBody>
      </p:sp>
      <p:sp>
        <p:nvSpPr>
          <p:cNvPr id="15" name="TextBox 14">
            <a:extLst>
              <a:ext uri="{FF2B5EF4-FFF2-40B4-BE49-F238E27FC236}">
                <a16:creationId xmlns:a16="http://schemas.microsoft.com/office/drawing/2014/main" id="{90463A59-D52F-4643-8323-3998C320AF6D}"/>
              </a:ext>
            </a:extLst>
          </p:cNvPr>
          <p:cNvSpPr txBox="1"/>
          <p:nvPr/>
        </p:nvSpPr>
        <p:spPr>
          <a:xfrm>
            <a:off x="10529751" y="548564"/>
            <a:ext cx="1188720" cy="26161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ea typeface="+mn-ea"/>
                <a:cs typeface="+mn-cs"/>
              </a:rPr>
              <a:t>People &amp; Policy</a:t>
            </a:r>
            <a:endParaRPr kumimoji="0" lang="en-US" sz="1800" b="0" i="0" u="none" strike="noStrike" kern="1200" cap="none" spc="0" normalizeH="0" baseline="0" noProof="0">
              <a:ln>
                <a:noFill/>
              </a:ln>
              <a:effectLst/>
              <a:uLnTx/>
              <a:uFillTx/>
              <a:ea typeface="+mn-ea"/>
              <a:cs typeface="+mn-cs"/>
            </a:endParaRPr>
          </a:p>
        </p:txBody>
      </p:sp>
      <p:sp>
        <p:nvSpPr>
          <p:cNvPr id="122" name="TextBox 121">
            <a:extLst>
              <a:ext uri="{FF2B5EF4-FFF2-40B4-BE49-F238E27FC236}">
                <a16:creationId xmlns:a16="http://schemas.microsoft.com/office/drawing/2014/main" id="{91F857DE-8A0F-4211-829C-F2F7571B390D}"/>
              </a:ext>
              <a:ext uri="{C183D7F6-B498-43B3-948B-1728B52AA6E4}">
                <adec:decorative xmlns:adec="http://schemas.microsoft.com/office/drawing/2017/decorative" val="0"/>
              </a:ext>
            </a:extLst>
          </p:cNvPr>
          <p:cNvSpPr txBox="1"/>
          <p:nvPr/>
        </p:nvSpPr>
        <p:spPr>
          <a:xfrm flipH="1">
            <a:off x="864038" y="1490003"/>
            <a:ext cx="1207536" cy="307777"/>
          </a:xfrm>
          <a:prstGeom prst="rect">
            <a:avLst/>
          </a:prstGeom>
          <a:solidFill>
            <a:schemeClr val="bg1"/>
          </a:solidFill>
        </p:spPr>
        <p:txBody>
          <a:bodyPr wrap="square" lIns="91440" tIns="45720" rIns="91440" bIns="45720" rtlCol="0" anchor="t">
            <a:spAutoFit/>
          </a:bodyPr>
          <a:lstStyle>
            <a:defPPr>
              <a:defRPr lang="en-US"/>
            </a:defPPr>
            <a:lvl1pPr algn="ctr">
              <a:defRPr sz="1600"/>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Application</a:t>
            </a:r>
          </a:p>
        </p:txBody>
      </p:sp>
      <p:sp>
        <p:nvSpPr>
          <p:cNvPr id="104" name="TextBox 103">
            <a:extLst>
              <a:ext uri="{FF2B5EF4-FFF2-40B4-BE49-F238E27FC236}">
                <a16:creationId xmlns:a16="http://schemas.microsoft.com/office/drawing/2014/main" id="{E1A790FF-F003-4F39-8176-83324F99F2E7}"/>
              </a:ext>
              <a:ext uri="{C183D7F6-B498-43B3-948B-1728B52AA6E4}">
                <adec:decorative xmlns:adec="http://schemas.microsoft.com/office/drawing/2017/decorative" val="0"/>
              </a:ext>
            </a:extLst>
          </p:cNvPr>
          <p:cNvSpPr txBox="1"/>
          <p:nvPr/>
        </p:nvSpPr>
        <p:spPr>
          <a:xfrm flipH="1">
            <a:off x="916726" y="3147861"/>
            <a:ext cx="1102161" cy="307777"/>
          </a:xfrm>
          <a:prstGeom prst="rect">
            <a:avLst/>
          </a:prstGeom>
          <a:solidFill>
            <a:schemeClr val="bg1"/>
          </a:solidFill>
        </p:spPr>
        <p:txBody>
          <a:bodyPr wrap="square" rtlCol="0">
            <a:spAutoFit/>
          </a:bodyPr>
          <a:lstStyle>
            <a:defPPr>
              <a:defRPr lang="en-US"/>
            </a:defPPr>
            <a:lvl1pPr algn="ctr">
              <a:defRPr sz="1600"/>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Appeals</a:t>
            </a:r>
          </a:p>
        </p:txBody>
      </p:sp>
      <p:sp>
        <p:nvSpPr>
          <p:cNvPr id="171" name="TextBox 170">
            <a:extLst>
              <a:ext uri="{FF2B5EF4-FFF2-40B4-BE49-F238E27FC236}">
                <a16:creationId xmlns:a16="http://schemas.microsoft.com/office/drawing/2014/main" id="{3587FADC-4988-40A7-A6F0-0D0BA3889842}"/>
              </a:ext>
              <a:ext uri="{C183D7F6-B498-43B3-948B-1728B52AA6E4}">
                <adec:decorative xmlns:adec="http://schemas.microsoft.com/office/drawing/2017/decorative" val="0"/>
              </a:ext>
            </a:extLst>
          </p:cNvPr>
          <p:cNvSpPr txBox="1"/>
          <p:nvPr/>
        </p:nvSpPr>
        <p:spPr>
          <a:xfrm flipH="1">
            <a:off x="829946" y="4223775"/>
            <a:ext cx="1275721" cy="307777"/>
          </a:xfrm>
          <a:prstGeom prst="rect">
            <a:avLst/>
          </a:prstGeom>
          <a:solidFill>
            <a:schemeClr val="bg1"/>
          </a:solidFill>
        </p:spPr>
        <p:txBody>
          <a:bodyPr wrap="square" rtlCol="0">
            <a:spAutoFit/>
          </a:bodyPr>
          <a:lstStyle>
            <a:defPPr>
              <a:defRPr lang="en-US"/>
            </a:defPPr>
            <a:lvl1pPr algn="ctr">
              <a:defRPr sz="1600"/>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User Reports </a:t>
            </a:r>
          </a:p>
        </p:txBody>
      </p:sp>
      <p:sp>
        <p:nvSpPr>
          <p:cNvPr id="106" name="TextBox 105">
            <a:extLst>
              <a:ext uri="{FF2B5EF4-FFF2-40B4-BE49-F238E27FC236}">
                <a16:creationId xmlns:a16="http://schemas.microsoft.com/office/drawing/2014/main" id="{72455837-5118-41FD-99E9-DEDF6D597BD5}"/>
              </a:ext>
              <a:ext uri="{C183D7F6-B498-43B3-948B-1728B52AA6E4}">
                <adec:decorative xmlns:adec="http://schemas.microsoft.com/office/drawing/2017/decorative" val="0"/>
              </a:ext>
            </a:extLst>
          </p:cNvPr>
          <p:cNvSpPr txBox="1"/>
          <p:nvPr/>
        </p:nvSpPr>
        <p:spPr>
          <a:xfrm flipH="1">
            <a:off x="748029" y="5262051"/>
            <a:ext cx="1439554" cy="307777"/>
          </a:xfrm>
          <a:prstGeom prst="rect">
            <a:avLst/>
          </a:prstGeom>
          <a:solidFill>
            <a:schemeClr val="bg1"/>
          </a:solidFill>
        </p:spPr>
        <p:txBody>
          <a:bodyPr wrap="square" lIns="91440" tIns="45720" rIns="91440" bIns="45720" rtlCol="0" anchor="t">
            <a:spAutoFit/>
          </a:bodyPr>
          <a:lstStyle>
            <a:defPPr>
              <a:defRPr lang="en-US"/>
            </a:defPPr>
            <a:lvl1pPr algn="ctr">
              <a:defRPr sz="1600"/>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External Report </a:t>
            </a:r>
          </a:p>
        </p:txBody>
      </p:sp>
      <p:cxnSp>
        <p:nvCxnSpPr>
          <p:cNvPr id="252" name="Straight Arrow Connector 251">
            <a:extLst>
              <a:ext uri="{FF2B5EF4-FFF2-40B4-BE49-F238E27FC236}">
                <a16:creationId xmlns:a16="http://schemas.microsoft.com/office/drawing/2014/main" id="{0331F8BF-4E38-6A21-6A30-7542E0946A75}"/>
              </a:ext>
              <a:ext uri="{C183D7F6-B498-43B3-948B-1728B52AA6E4}">
                <adec:decorative xmlns:adec="http://schemas.microsoft.com/office/drawing/2017/decorative" val="1"/>
              </a:ext>
            </a:extLst>
          </p:cNvPr>
          <p:cNvCxnSpPr>
            <a:cxnSpLocks/>
          </p:cNvCxnSpPr>
          <p:nvPr/>
        </p:nvCxnSpPr>
        <p:spPr>
          <a:xfrm>
            <a:off x="7122382" y="3854450"/>
            <a:ext cx="0" cy="248444"/>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A467C9-542E-BEA5-C2FD-4E6A41C54310}"/>
              </a:ext>
              <a:ext uri="{C183D7F6-B498-43B3-948B-1728B52AA6E4}">
                <adec:decorative xmlns:adec="http://schemas.microsoft.com/office/drawing/2017/decorative" val="1"/>
              </a:ext>
            </a:extLst>
          </p:cNvPr>
          <p:cNvCxnSpPr>
            <a:stCxn id="55" idx="2"/>
          </p:cNvCxnSpPr>
          <p:nvPr/>
        </p:nvCxnSpPr>
        <p:spPr>
          <a:xfrm flipH="1">
            <a:off x="6024780" y="2843029"/>
            <a:ext cx="1" cy="1011421"/>
          </a:xfrm>
          <a:prstGeom prst="line">
            <a:avLst/>
          </a:prstGeom>
          <a:ln w="1905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28B9901-8992-784C-42C7-22A609CD5EFC}"/>
              </a:ext>
              <a:ext uri="{C183D7F6-B498-43B3-948B-1728B52AA6E4}">
                <adec:decorative xmlns:adec="http://schemas.microsoft.com/office/drawing/2017/decorative" val="1"/>
              </a:ext>
            </a:extLst>
          </p:cNvPr>
          <p:cNvSpPr/>
          <p:nvPr/>
        </p:nvSpPr>
        <p:spPr bwMode="auto">
          <a:xfrm>
            <a:off x="2679917" y="1709738"/>
            <a:ext cx="4095075" cy="168234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F6B0B249-496C-EE79-707C-A43BFF89B166}"/>
              </a:ext>
              <a:ext uri="{C183D7F6-B498-43B3-948B-1728B52AA6E4}">
                <adec:decorative xmlns:adec="http://schemas.microsoft.com/office/drawing/2017/decorative" val="1"/>
              </a:ext>
            </a:extLst>
          </p:cNvPr>
          <p:cNvSpPr/>
          <p:nvPr/>
        </p:nvSpPr>
        <p:spPr bwMode="auto">
          <a:xfrm>
            <a:off x="9196388" y="1709738"/>
            <a:ext cx="2398254" cy="168234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D394D328-4772-EB49-3A57-871C7FD5638A}"/>
              </a:ext>
              <a:ext uri="{C183D7F6-B498-43B3-948B-1728B52AA6E4}">
                <adec:decorative xmlns:adec="http://schemas.microsoft.com/office/drawing/2017/decorative" val="1"/>
              </a:ext>
            </a:extLst>
          </p:cNvPr>
          <p:cNvSpPr/>
          <p:nvPr/>
        </p:nvSpPr>
        <p:spPr bwMode="auto">
          <a:xfrm>
            <a:off x="6991350" y="1709738"/>
            <a:ext cx="1879600" cy="168234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817B6B69-8A04-008A-AD30-8F7275033F2D}"/>
              </a:ext>
              <a:ext uri="{C183D7F6-B498-43B3-948B-1728B52AA6E4}">
                <adec:decorative xmlns:adec="http://schemas.microsoft.com/office/drawing/2017/decorative" val="1"/>
              </a:ext>
            </a:extLst>
          </p:cNvPr>
          <p:cNvSpPr/>
          <p:nvPr/>
        </p:nvSpPr>
        <p:spPr bwMode="auto">
          <a:xfrm>
            <a:off x="2667000" y="4235450"/>
            <a:ext cx="8927642" cy="109855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12E37013-DCDE-6B22-99D9-8A67C64A70FA}"/>
              </a:ext>
              <a:ext uri="{C183D7F6-B498-43B3-948B-1728B52AA6E4}">
                <adec:decorative xmlns:adec="http://schemas.microsoft.com/office/drawing/2017/decorative" val="1"/>
              </a:ext>
            </a:extLst>
          </p:cNvPr>
          <p:cNvSpPr/>
          <p:nvPr/>
        </p:nvSpPr>
        <p:spPr bwMode="auto">
          <a:xfrm>
            <a:off x="2667000" y="5673725"/>
            <a:ext cx="8927642" cy="593725"/>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45" name="TextBox 44">
            <a:extLst>
              <a:ext uri="{FF2B5EF4-FFF2-40B4-BE49-F238E27FC236}">
                <a16:creationId xmlns:a16="http://schemas.microsoft.com/office/drawing/2014/main" id="{4CF7B769-4BBE-450D-ACB4-FA72BA29FBD8}"/>
              </a:ext>
              <a:ext uri="{C183D7F6-B498-43B3-948B-1728B52AA6E4}">
                <adec:decorative xmlns:adec="http://schemas.microsoft.com/office/drawing/2017/decorative" val="0"/>
              </a:ext>
            </a:extLst>
          </p:cNvPr>
          <p:cNvSpPr txBox="1"/>
          <p:nvPr/>
        </p:nvSpPr>
        <p:spPr>
          <a:xfrm flipH="1">
            <a:off x="3356244" y="2289301"/>
            <a:ext cx="27424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latin typeface="+mj-lt"/>
              </a:rPr>
              <a:t>Detect</a:t>
            </a:r>
            <a:r>
              <a:rPr kumimoji="0" lang="en-US" sz="1600" b="0" i="0" u="none" strike="noStrike" kern="1200" cap="none" spc="0" normalizeH="0" baseline="0" noProof="0">
                <a:ln>
                  <a:noFill/>
                </a:ln>
                <a:solidFill>
                  <a:schemeClr val="bg1"/>
                </a:solidFill>
                <a:effectLst/>
                <a:uLnTx/>
                <a:uFillTx/>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ea typeface="+mn-ea"/>
                <a:cs typeface="+mn-cs"/>
              </a:rPr>
              <a:t>RAI Safety Architecture</a:t>
            </a:r>
          </a:p>
        </p:txBody>
      </p:sp>
      <p:sp>
        <p:nvSpPr>
          <p:cNvPr id="195" name="TextBox 194">
            <a:extLst>
              <a:ext uri="{FF2B5EF4-FFF2-40B4-BE49-F238E27FC236}">
                <a16:creationId xmlns:a16="http://schemas.microsoft.com/office/drawing/2014/main" id="{C9173447-BF55-4082-82EB-BB19557C3955}"/>
              </a:ext>
              <a:ext uri="{C183D7F6-B498-43B3-948B-1728B52AA6E4}">
                <adec:decorative xmlns:adec="http://schemas.microsoft.com/office/drawing/2017/decorative" val="0"/>
              </a:ext>
            </a:extLst>
          </p:cNvPr>
          <p:cNvSpPr txBox="1"/>
          <p:nvPr/>
        </p:nvSpPr>
        <p:spPr>
          <a:xfrm flipH="1">
            <a:off x="7042150" y="2289301"/>
            <a:ext cx="17780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latin typeface="+mj-lt"/>
              </a:rPr>
              <a:t>Review</a:t>
            </a:r>
            <a:r>
              <a:rPr kumimoji="0" lang="en-US" sz="1600" b="0" i="0" u="none" strike="noStrike" kern="1200" cap="none" spc="0" normalizeH="0" baseline="0" noProof="0">
                <a:ln>
                  <a:noFill/>
                </a:ln>
                <a:effectLst/>
                <a:uLnTx/>
                <a:uFillTx/>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ea typeface="+mn-ea"/>
                <a:cs typeface="+mn-cs"/>
              </a:rPr>
              <a:t>Human Review</a:t>
            </a:r>
          </a:p>
        </p:txBody>
      </p:sp>
      <p:sp>
        <p:nvSpPr>
          <p:cNvPr id="46" name="TextBox 45">
            <a:extLst>
              <a:ext uri="{FF2B5EF4-FFF2-40B4-BE49-F238E27FC236}">
                <a16:creationId xmlns:a16="http://schemas.microsoft.com/office/drawing/2014/main" id="{A6C0137D-476E-4B98-8937-56C9139B9A73}"/>
              </a:ext>
              <a:ext uri="{C183D7F6-B498-43B3-948B-1728B52AA6E4}">
                <adec:decorative xmlns:adec="http://schemas.microsoft.com/office/drawing/2017/decorative" val="0"/>
              </a:ext>
            </a:extLst>
          </p:cNvPr>
          <p:cNvSpPr txBox="1"/>
          <p:nvPr/>
        </p:nvSpPr>
        <p:spPr>
          <a:xfrm flipH="1">
            <a:off x="9788794" y="2289301"/>
            <a:ext cx="1213442" cy="584775"/>
          </a:xfrm>
          <a:prstGeom prst="rect">
            <a:avLst/>
          </a:prstGeom>
          <a:noFill/>
        </p:spPr>
        <p:txBody>
          <a:bodyPr wrap="square" rtlCol="0">
            <a:spAutoFit/>
          </a:bodyPr>
          <a:lstStyle>
            <a:defPPr>
              <a:defRPr lang="en-US"/>
            </a:defPPr>
            <a:lvl1pPr algn="ctr">
              <a:defRPr sz="1600"/>
            </a:lvl1pPr>
          </a:lstStyle>
          <a:p>
            <a:pPr defTabSz="914400">
              <a:defRPr/>
            </a:pPr>
            <a:r>
              <a:rPr lang="en-US">
                <a:solidFill>
                  <a:schemeClr val="bg1"/>
                </a:solidFill>
                <a:latin typeface="+mj-lt"/>
              </a:rPr>
              <a:t>Act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bg1"/>
                </a:solidFill>
                <a:effectLst/>
                <a:uLnTx/>
                <a:uFillTx/>
                <a:ea typeface="+mn-ea"/>
                <a:cs typeface="+mn-cs"/>
              </a:rPr>
              <a:t>Decision</a:t>
            </a:r>
          </a:p>
        </p:txBody>
      </p:sp>
      <p:sp>
        <p:nvSpPr>
          <p:cNvPr id="12" name="TextBox 11">
            <a:extLst>
              <a:ext uri="{FF2B5EF4-FFF2-40B4-BE49-F238E27FC236}">
                <a16:creationId xmlns:a16="http://schemas.microsoft.com/office/drawing/2014/main" id="{11D99DED-DF1C-4921-B558-D004B80CE37B}"/>
              </a:ext>
              <a:ext uri="{C183D7F6-B498-43B3-948B-1728B52AA6E4}">
                <adec:decorative xmlns:adec="http://schemas.microsoft.com/office/drawing/2017/decorative" val="0"/>
              </a:ext>
            </a:extLst>
          </p:cNvPr>
          <p:cNvSpPr txBox="1"/>
          <p:nvPr/>
        </p:nvSpPr>
        <p:spPr>
          <a:xfrm flipH="1">
            <a:off x="4909947" y="4630837"/>
            <a:ext cx="444174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latin typeface="+mj-lt"/>
              </a:rPr>
              <a:t>Understand</a:t>
            </a:r>
            <a:r>
              <a:rPr kumimoji="0" lang="en-US" sz="1600" b="0" i="0" u="none" strike="noStrike" kern="1200" cap="none" spc="0" normalizeH="0" baseline="0" noProof="0">
                <a:ln>
                  <a:noFill/>
                </a:ln>
                <a:solidFill>
                  <a:schemeClr val="bg1"/>
                </a:solidFill>
                <a:effectLst/>
                <a:uLnTx/>
                <a:uFillTx/>
                <a:ea typeface="+mn-ea"/>
                <a:cs typeface="+mn-cs"/>
              </a:rPr>
              <a:t> | Continuous Improvements</a:t>
            </a:r>
          </a:p>
        </p:txBody>
      </p:sp>
      <p:sp>
        <p:nvSpPr>
          <p:cNvPr id="264" name="TextBox 263">
            <a:extLst>
              <a:ext uri="{FF2B5EF4-FFF2-40B4-BE49-F238E27FC236}">
                <a16:creationId xmlns:a16="http://schemas.microsoft.com/office/drawing/2014/main" id="{083BE506-93B3-41BE-92B4-F11C5205836C}"/>
              </a:ext>
              <a:ext uri="{C183D7F6-B498-43B3-948B-1728B52AA6E4}">
                <adec:decorative xmlns:adec="http://schemas.microsoft.com/office/drawing/2017/decorative" val="0"/>
              </a:ext>
            </a:extLst>
          </p:cNvPr>
          <p:cNvSpPr txBox="1"/>
          <p:nvPr/>
        </p:nvSpPr>
        <p:spPr>
          <a:xfrm flipH="1">
            <a:off x="5857034" y="5816699"/>
            <a:ext cx="2547574" cy="338554"/>
          </a:xfrm>
          <a:prstGeom prst="rect">
            <a:avLst/>
          </a:prstGeom>
          <a:noFill/>
        </p:spPr>
        <p:txBody>
          <a:bodyPr wrap="square" rtlCol="0">
            <a:spAutoFit/>
          </a:bodyPr>
          <a:lstStyle>
            <a:defPPr>
              <a:defRPr lang="en-US"/>
            </a:defPPr>
            <a:lvl1pPr algn="ctr">
              <a:defRPr sz="1600"/>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mj-lt"/>
                <a:ea typeface="+mn-ea"/>
                <a:cs typeface="+mn-cs"/>
              </a:rPr>
              <a:t>Policy &amp; Governance</a:t>
            </a:r>
          </a:p>
        </p:txBody>
      </p:sp>
    </p:spTree>
    <p:extLst>
      <p:ext uri="{BB962C8B-B14F-4D97-AF65-F5344CB8AC3E}">
        <p14:creationId xmlns:p14="http://schemas.microsoft.com/office/powerpoint/2010/main" val="2687109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Arrow: Down 260">
            <a:extLst>
              <a:ext uri="{FF2B5EF4-FFF2-40B4-BE49-F238E27FC236}">
                <a16:creationId xmlns:a16="http://schemas.microsoft.com/office/drawing/2014/main" id="{2C494414-F4EE-EAB7-6E7F-47979706A899}"/>
              </a:ext>
              <a:ext uri="{C183D7F6-B498-43B3-948B-1728B52AA6E4}">
                <adec:decorative xmlns:adec="http://schemas.microsoft.com/office/drawing/2017/decorative" val="1"/>
              </a:ext>
            </a:extLst>
          </p:cNvPr>
          <p:cNvSpPr/>
          <p:nvPr/>
        </p:nvSpPr>
        <p:spPr>
          <a:xfrm rot="16200000">
            <a:off x="5891939" y="1313963"/>
            <a:ext cx="328484" cy="240080"/>
          </a:xfrm>
          <a:prstGeom prst="downArrow">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cxnSp>
        <p:nvCxnSpPr>
          <p:cNvPr id="249" name="Straight Arrow Connector 248">
            <a:extLst>
              <a:ext uri="{FF2B5EF4-FFF2-40B4-BE49-F238E27FC236}">
                <a16:creationId xmlns:a16="http://schemas.microsoft.com/office/drawing/2014/main" id="{667322E7-EB0D-4A02-ACD4-E7DDA7BC818C}"/>
              </a:ext>
              <a:ext uri="{C183D7F6-B498-43B3-948B-1728B52AA6E4}">
                <adec:decorative xmlns:adec="http://schemas.microsoft.com/office/drawing/2017/decorative" val="1"/>
              </a:ext>
            </a:extLst>
          </p:cNvPr>
          <p:cNvCxnSpPr>
            <a:cxnSpLocks/>
          </p:cNvCxnSpPr>
          <p:nvPr/>
        </p:nvCxnSpPr>
        <p:spPr>
          <a:xfrm>
            <a:off x="5392182" y="679369"/>
            <a:ext cx="569137"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5E4DEBD-0813-4831-A614-CC5DB5B0FFD4}"/>
              </a:ext>
              <a:ext uri="{C183D7F6-B498-43B3-948B-1728B52AA6E4}">
                <adec:decorative xmlns:adec="http://schemas.microsoft.com/office/drawing/2017/decorative" val="1"/>
              </a:ext>
            </a:extLst>
          </p:cNvPr>
          <p:cNvSpPr/>
          <p:nvPr/>
        </p:nvSpPr>
        <p:spPr>
          <a:xfrm>
            <a:off x="8649320" y="552539"/>
            <a:ext cx="253660" cy="253660"/>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 name="Rectangle 3">
            <a:extLst>
              <a:ext uri="{FF2B5EF4-FFF2-40B4-BE49-F238E27FC236}">
                <a16:creationId xmlns:a16="http://schemas.microsoft.com/office/drawing/2014/main" id="{83F39CE6-1B40-4220-AD48-EBDCAC2B03EE}"/>
              </a:ext>
              <a:ext uri="{C183D7F6-B498-43B3-948B-1728B52AA6E4}">
                <adec:decorative xmlns:adec="http://schemas.microsoft.com/office/drawing/2017/decorative" val="1"/>
              </a:ext>
            </a:extLst>
          </p:cNvPr>
          <p:cNvSpPr/>
          <p:nvPr/>
        </p:nvSpPr>
        <p:spPr>
          <a:xfrm>
            <a:off x="7587316" y="552539"/>
            <a:ext cx="253660" cy="253660"/>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p:txBody>
      </p:sp>
      <p:sp>
        <p:nvSpPr>
          <p:cNvPr id="23" name="Rounded Rectangle 20">
            <a:extLst>
              <a:ext uri="{FF2B5EF4-FFF2-40B4-BE49-F238E27FC236}">
                <a16:creationId xmlns:a16="http://schemas.microsoft.com/office/drawing/2014/main" id="{26C49FB8-6981-498F-A8B8-6795BB6268F0}"/>
              </a:ext>
              <a:ext uri="{C183D7F6-B498-43B3-948B-1728B52AA6E4}">
                <adec:decorative xmlns:adec="http://schemas.microsoft.com/office/drawing/2017/decorative" val="1"/>
              </a:ext>
            </a:extLst>
          </p:cNvPr>
          <p:cNvSpPr/>
          <p:nvPr/>
        </p:nvSpPr>
        <p:spPr>
          <a:xfrm>
            <a:off x="10292156" y="552539"/>
            <a:ext cx="253660" cy="253660"/>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101" name="Rectangle 100">
            <a:extLst>
              <a:ext uri="{FF2B5EF4-FFF2-40B4-BE49-F238E27FC236}">
                <a16:creationId xmlns:a16="http://schemas.microsoft.com/office/drawing/2014/main" id="{7F78C489-523B-4AE0-B228-535E744C0EAC}"/>
              </a:ext>
              <a:ext uri="{C183D7F6-B498-43B3-948B-1728B52AA6E4}">
                <adec:decorative xmlns:adec="http://schemas.microsoft.com/office/drawing/2017/decorative" val="1"/>
              </a:ext>
            </a:extLst>
          </p:cNvPr>
          <p:cNvSpPr/>
          <p:nvPr/>
        </p:nvSpPr>
        <p:spPr>
          <a:xfrm>
            <a:off x="596803" y="3331895"/>
            <a:ext cx="1742006" cy="818379"/>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120" name="Rectangle 119">
            <a:extLst>
              <a:ext uri="{FF2B5EF4-FFF2-40B4-BE49-F238E27FC236}">
                <a16:creationId xmlns:a16="http://schemas.microsoft.com/office/drawing/2014/main" id="{6F0F00C8-D230-40C9-8498-2B4D0C28961D}"/>
              </a:ext>
              <a:ext uri="{C183D7F6-B498-43B3-948B-1728B52AA6E4}">
                <adec:decorative xmlns:adec="http://schemas.microsoft.com/office/drawing/2017/decorative" val="1"/>
              </a:ext>
            </a:extLst>
          </p:cNvPr>
          <p:cNvSpPr/>
          <p:nvPr/>
        </p:nvSpPr>
        <p:spPr>
          <a:xfrm>
            <a:off x="602319" y="1706247"/>
            <a:ext cx="1730974" cy="1376739"/>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11" name="Rectangle 10">
            <a:extLst>
              <a:ext uri="{FF2B5EF4-FFF2-40B4-BE49-F238E27FC236}">
                <a16:creationId xmlns:a16="http://schemas.microsoft.com/office/drawing/2014/main" id="{97B87F72-0282-4D07-9186-E5DAE7836509}"/>
              </a:ext>
              <a:ext uri="{C183D7F6-B498-43B3-948B-1728B52AA6E4}">
                <adec:decorative xmlns:adec="http://schemas.microsoft.com/office/drawing/2017/decorative" val="1"/>
              </a:ext>
            </a:extLst>
          </p:cNvPr>
          <p:cNvSpPr/>
          <p:nvPr/>
        </p:nvSpPr>
        <p:spPr>
          <a:xfrm>
            <a:off x="2653788" y="4234689"/>
            <a:ext cx="8937189" cy="1105278"/>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grpSp>
        <p:nvGrpSpPr>
          <p:cNvPr id="201" name="Group 200">
            <a:extLst>
              <a:ext uri="{FF2B5EF4-FFF2-40B4-BE49-F238E27FC236}">
                <a16:creationId xmlns:a16="http://schemas.microsoft.com/office/drawing/2014/main" id="{6A888943-922B-D963-1F3A-634BC39EB100}"/>
              </a:ext>
              <a:ext uri="{C183D7F6-B498-43B3-948B-1728B52AA6E4}">
                <adec:decorative xmlns:adec="http://schemas.microsoft.com/office/drawing/2017/decorative" val="1"/>
              </a:ext>
            </a:extLst>
          </p:cNvPr>
          <p:cNvGrpSpPr/>
          <p:nvPr/>
        </p:nvGrpSpPr>
        <p:grpSpPr>
          <a:xfrm>
            <a:off x="711679" y="3523914"/>
            <a:ext cx="1512254" cy="403605"/>
            <a:chOff x="714428" y="3523914"/>
            <a:chExt cx="1512254" cy="403605"/>
          </a:xfrm>
        </p:grpSpPr>
        <p:sp>
          <p:nvSpPr>
            <p:cNvPr id="10" name="Rectangle 9">
              <a:extLst>
                <a:ext uri="{FF2B5EF4-FFF2-40B4-BE49-F238E27FC236}">
                  <a16:creationId xmlns:a16="http://schemas.microsoft.com/office/drawing/2014/main" id="{F6D9D598-3DA9-4EA6-BEC1-1641A5E422D1}"/>
                </a:ext>
              </a:extLst>
            </p:cNvPr>
            <p:cNvSpPr/>
            <p:nvPr/>
          </p:nvSpPr>
          <p:spPr>
            <a:xfrm>
              <a:off x="714428" y="3523914"/>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Appeal </a:t>
              </a:r>
            </a:p>
            <a:p>
              <a:pPr algn="ctr" defTabSz="914400">
                <a:spcBef>
                  <a:spcPts val="100"/>
                </a:spcBef>
              </a:pPr>
              <a:r>
                <a:rPr lang="en-US" sz="900">
                  <a:solidFill>
                    <a:schemeClr val="bg1"/>
                  </a:solidFill>
                </a:rPr>
                <a:t>Throttling</a:t>
              </a:r>
            </a:p>
          </p:txBody>
        </p:sp>
        <p:sp>
          <p:nvSpPr>
            <p:cNvPr id="13" name="Rectangle 12">
              <a:extLst>
                <a:ext uri="{FF2B5EF4-FFF2-40B4-BE49-F238E27FC236}">
                  <a16:creationId xmlns:a16="http://schemas.microsoft.com/office/drawing/2014/main" id="{2515C9A4-2F86-4907-8701-F87AB7B8E38D}"/>
                </a:ext>
              </a:extLst>
            </p:cNvPr>
            <p:cNvSpPr/>
            <p:nvPr/>
          </p:nvSpPr>
          <p:spPr>
            <a:xfrm>
              <a:off x="1536694" y="3523914"/>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Appeal  </a:t>
              </a:r>
            </a:p>
            <a:p>
              <a:pPr algn="ctr" defTabSz="914400">
                <a:spcBef>
                  <a:spcPts val="100"/>
                </a:spcBef>
              </a:pPr>
              <a:r>
                <a:rPr lang="en-US" sz="900">
                  <a:solidFill>
                    <a:schemeClr val="bg1"/>
                  </a:solidFill>
                </a:rPr>
                <a:t>Suspension</a:t>
              </a:r>
            </a:p>
          </p:txBody>
        </p:sp>
      </p:grpSp>
      <p:sp>
        <p:nvSpPr>
          <p:cNvPr id="197" name="Rectangle 196">
            <a:extLst>
              <a:ext uri="{FF2B5EF4-FFF2-40B4-BE49-F238E27FC236}">
                <a16:creationId xmlns:a16="http://schemas.microsoft.com/office/drawing/2014/main" id="{25A23820-0232-4CF1-87E9-9ED79D2D7C63}"/>
              </a:ext>
              <a:ext uri="{C183D7F6-B498-43B3-948B-1728B52AA6E4}">
                <adec:decorative xmlns:adec="http://schemas.microsoft.com/office/drawing/2017/decorative" val="1"/>
              </a:ext>
            </a:extLst>
          </p:cNvPr>
          <p:cNvSpPr/>
          <p:nvPr/>
        </p:nvSpPr>
        <p:spPr>
          <a:xfrm>
            <a:off x="3952608" y="4486304"/>
            <a:ext cx="1003632" cy="566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Data Labeling for  Enrichment</a:t>
            </a:r>
          </a:p>
        </p:txBody>
      </p:sp>
      <p:sp>
        <p:nvSpPr>
          <p:cNvPr id="268" name="Rectangle 267">
            <a:extLst>
              <a:ext uri="{FF2B5EF4-FFF2-40B4-BE49-F238E27FC236}">
                <a16:creationId xmlns:a16="http://schemas.microsoft.com/office/drawing/2014/main" id="{19D70D3F-6AE2-4775-BBFD-2C8B15556C03}"/>
              </a:ext>
              <a:ext uri="{C183D7F6-B498-43B3-948B-1728B52AA6E4}">
                <adec:decorative xmlns:adec="http://schemas.microsoft.com/office/drawing/2017/decorative" val="1"/>
              </a:ext>
            </a:extLst>
          </p:cNvPr>
          <p:cNvSpPr/>
          <p:nvPr/>
        </p:nvSpPr>
        <p:spPr>
          <a:xfrm>
            <a:off x="5731247" y="4484359"/>
            <a:ext cx="1003632" cy="570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Sampling</a:t>
            </a:r>
          </a:p>
        </p:txBody>
      </p:sp>
      <p:sp>
        <p:nvSpPr>
          <p:cNvPr id="272" name="Rectangle 271">
            <a:extLst>
              <a:ext uri="{FF2B5EF4-FFF2-40B4-BE49-F238E27FC236}">
                <a16:creationId xmlns:a16="http://schemas.microsoft.com/office/drawing/2014/main" id="{9ED884B0-318E-46B7-9ECA-A8115455794A}"/>
              </a:ext>
              <a:ext uri="{C183D7F6-B498-43B3-948B-1728B52AA6E4}">
                <adec:decorative xmlns:adec="http://schemas.microsoft.com/office/drawing/2017/decorative" val="1"/>
              </a:ext>
            </a:extLst>
          </p:cNvPr>
          <p:cNvSpPr/>
          <p:nvPr/>
        </p:nvSpPr>
        <p:spPr>
          <a:xfrm>
            <a:off x="7509886" y="4484359"/>
            <a:ext cx="1003632" cy="570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RAI System Improvements</a:t>
            </a:r>
          </a:p>
        </p:txBody>
      </p:sp>
      <p:sp>
        <p:nvSpPr>
          <p:cNvPr id="276" name="Rectangle 275">
            <a:extLst>
              <a:ext uri="{FF2B5EF4-FFF2-40B4-BE49-F238E27FC236}">
                <a16:creationId xmlns:a16="http://schemas.microsoft.com/office/drawing/2014/main" id="{EA2DFFB5-EDBC-4799-BB7D-6C8B7ECF10F2}"/>
              </a:ext>
              <a:ext uri="{C183D7F6-B498-43B3-948B-1728B52AA6E4}">
                <adec:decorative xmlns:adec="http://schemas.microsoft.com/office/drawing/2017/decorative" val="1"/>
              </a:ext>
            </a:extLst>
          </p:cNvPr>
          <p:cNvSpPr/>
          <p:nvPr/>
        </p:nvSpPr>
        <p:spPr>
          <a:xfrm>
            <a:off x="9288524" y="4484359"/>
            <a:ext cx="1003632" cy="570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Metrics</a:t>
            </a:r>
          </a:p>
        </p:txBody>
      </p:sp>
      <p:sp>
        <p:nvSpPr>
          <p:cNvPr id="169" name="Rectangle 168">
            <a:extLst>
              <a:ext uri="{FF2B5EF4-FFF2-40B4-BE49-F238E27FC236}">
                <a16:creationId xmlns:a16="http://schemas.microsoft.com/office/drawing/2014/main" id="{2C9800F8-34F5-4E5F-AD2B-8D9750C6DA42}"/>
              </a:ext>
              <a:ext uri="{C183D7F6-B498-43B3-948B-1728B52AA6E4}">
                <adec:decorative xmlns:adec="http://schemas.microsoft.com/office/drawing/2017/decorative" val="1"/>
              </a:ext>
            </a:extLst>
          </p:cNvPr>
          <p:cNvSpPr/>
          <p:nvPr/>
        </p:nvSpPr>
        <p:spPr>
          <a:xfrm>
            <a:off x="596803" y="4408493"/>
            <a:ext cx="1742006" cy="818379"/>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grpSp>
        <p:nvGrpSpPr>
          <p:cNvPr id="200" name="Group 199">
            <a:extLst>
              <a:ext uri="{FF2B5EF4-FFF2-40B4-BE49-F238E27FC236}">
                <a16:creationId xmlns:a16="http://schemas.microsoft.com/office/drawing/2014/main" id="{78D100BA-DB91-977E-F527-5FF4935FBE85}"/>
              </a:ext>
              <a:ext uri="{C183D7F6-B498-43B3-948B-1728B52AA6E4}">
                <adec:decorative xmlns:adec="http://schemas.microsoft.com/office/drawing/2017/decorative" val="1"/>
              </a:ext>
            </a:extLst>
          </p:cNvPr>
          <p:cNvGrpSpPr/>
          <p:nvPr/>
        </p:nvGrpSpPr>
        <p:grpSpPr>
          <a:xfrm>
            <a:off x="711679" y="4600512"/>
            <a:ext cx="1512254" cy="403605"/>
            <a:chOff x="714428" y="4600512"/>
            <a:chExt cx="1512254" cy="403605"/>
          </a:xfrm>
        </p:grpSpPr>
        <p:sp>
          <p:nvSpPr>
            <p:cNvPr id="172" name="Rectangle 171">
              <a:extLst>
                <a:ext uri="{FF2B5EF4-FFF2-40B4-BE49-F238E27FC236}">
                  <a16:creationId xmlns:a16="http://schemas.microsoft.com/office/drawing/2014/main" id="{A6F089E7-BD8C-4B03-913C-1520B24300B2}"/>
                </a:ext>
              </a:extLst>
            </p:cNvPr>
            <p:cNvSpPr/>
            <p:nvPr/>
          </p:nvSpPr>
          <p:spPr>
            <a:xfrm>
              <a:off x="714428" y="4600512"/>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Report Abuse </a:t>
              </a:r>
            </a:p>
          </p:txBody>
        </p:sp>
        <p:sp>
          <p:nvSpPr>
            <p:cNvPr id="173" name="Rectangle 172">
              <a:extLst>
                <a:ext uri="{FF2B5EF4-FFF2-40B4-BE49-F238E27FC236}">
                  <a16:creationId xmlns:a16="http://schemas.microsoft.com/office/drawing/2014/main" id="{4757827D-63A1-4B7E-BFB9-1A738D680BD4}"/>
                </a:ext>
              </a:extLst>
            </p:cNvPr>
            <p:cNvSpPr/>
            <p:nvPr/>
          </p:nvSpPr>
          <p:spPr>
            <a:xfrm>
              <a:off x="1536694" y="4600512"/>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Report Filter Issue </a:t>
              </a:r>
            </a:p>
          </p:txBody>
        </p:sp>
      </p:grpSp>
      <p:grpSp>
        <p:nvGrpSpPr>
          <p:cNvPr id="192" name="Group 191">
            <a:extLst>
              <a:ext uri="{FF2B5EF4-FFF2-40B4-BE49-F238E27FC236}">
                <a16:creationId xmlns:a16="http://schemas.microsoft.com/office/drawing/2014/main" id="{9E242266-7AEF-3C55-9479-ACAD1071EB9E}"/>
              </a:ext>
              <a:ext uri="{C183D7F6-B498-43B3-948B-1728B52AA6E4}">
                <adec:decorative xmlns:adec="http://schemas.microsoft.com/office/drawing/2017/decorative" val="1"/>
              </a:ext>
            </a:extLst>
          </p:cNvPr>
          <p:cNvGrpSpPr/>
          <p:nvPr/>
        </p:nvGrpSpPr>
        <p:grpSpPr>
          <a:xfrm>
            <a:off x="669116" y="2096770"/>
            <a:ext cx="1597380" cy="582483"/>
            <a:chOff x="692314" y="2096770"/>
            <a:chExt cx="1597380" cy="582483"/>
          </a:xfrm>
        </p:grpSpPr>
        <p:sp>
          <p:nvSpPr>
            <p:cNvPr id="85" name="Rectangle 84">
              <a:extLst>
                <a:ext uri="{FF2B5EF4-FFF2-40B4-BE49-F238E27FC236}">
                  <a16:creationId xmlns:a16="http://schemas.microsoft.com/office/drawing/2014/main" id="{08F3D55D-7597-4FB5-96C4-22B83E4115DF}"/>
                </a:ext>
              </a:extLst>
            </p:cNvPr>
            <p:cNvSpPr/>
            <p:nvPr/>
          </p:nvSpPr>
          <p:spPr>
            <a:xfrm>
              <a:off x="692314" y="2096770"/>
              <a:ext cx="660583" cy="5824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ea typeface="+mn-ea"/>
                  <a:cs typeface="+mn-cs"/>
                </a:rPr>
                <a:t>Customer Application</a:t>
              </a:r>
              <a:endParaRPr kumimoji="0" lang="en-US" sz="1600" b="0" i="0" u="none" strike="noStrike" kern="1200" cap="none" spc="0" normalizeH="0" baseline="0" noProof="0">
                <a:ln>
                  <a:noFill/>
                </a:ln>
                <a:solidFill>
                  <a:schemeClr val="bg1"/>
                </a:solidFill>
                <a:effectLst/>
                <a:uLnTx/>
                <a:uFillTx/>
                <a:ea typeface="+mn-ea"/>
                <a:cs typeface="+mn-cs"/>
              </a:endParaRPr>
            </a:p>
          </p:txBody>
        </p:sp>
        <p:sp>
          <p:nvSpPr>
            <p:cNvPr id="86" name="Rectangle 85">
              <a:extLst>
                <a:ext uri="{FF2B5EF4-FFF2-40B4-BE49-F238E27FC236}">
                  <a16:creationId xmlns:a16="http://schemas.microsoft.com/office/drawing/2014/main" id="{02FE6EB2-2F9C-40A4-BDFA-12E011F5BB50}"/>
                </a:ext>
              </a:extLst>
            </p:cNvPr>
            <p:cNvSpPr/>
            <p:nvPr/>
          </p:nvSpPr>
          <p:spPr>
            <a:xfrm>
              <a:off x="1629111" y="2096770"/>
              <a:ext cx="660583" cy="5824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ea typeface="+mn-ea"/>
                  <a:cs typeface="+mn-cs"/>
                </a:rPr>
                <a:t>AOAI Endpoint</a:t>
              </a:r>
              <a:endParaRPr kumimoji="0" lang="en-US" sz="1600" b="0" i="0" u="none" strike="noStrike" kern="1200" cap="none" spc="0" normalizeH="0" baseline="0" noProof="0">
                <a:ln>
                  <a:noFill/>
                </a:ln>
                <a:solidFill>
                  <a:schemeClr val="bg1"/>
                </a:solidFill>
                <a:effectLst/>
                <a:uLnTx/>
                <a:uFillTx/>
                <a:ea typeface="+mn-ea"/>
                <a:cs typeface="+mn-cs"/>
              </a:endParaRPr>
            </a:p>
          </p:txBody>
        </p:sp>
      </p:grpSp>
      <p:sp>
        <p:nvSpPr>
          <p:cNvPr id="3" name="TextBox 2">
            <a:extLst>
              <a:ext uri="{FF2B5EF4-FFF2-40B4-BE49-F238E27FC236}">
                <a16:creationId xmlns:a16="http://schemas.microsoft.com/office/drawing/2014/main" id="{6B24D87C-CE9F-4A85-9FE5-0BA4A7E66FB5}"/>
              </a:ext>
              <a:ext uri="{C183D7F6-B498-43B3-948B-1728B52AA6E4}">
                <adec:decorative xmlns:adec="http://schemas.microsoft.com/office/drawing/2017/decorative" val="1"/>
              </a:ext>
            </a:extLst>
          </p:cNvPr>
          <p:cNvSpPr txBox="1"/>
          <p:nvPr/>
        </p:nvSpPr>
        <p:spPr>
          <a:xfrm>
            <a:off x="1163662" y="1826173"/>
            <a:ext cx="608289"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rPr>
              <a:t>Prompt</a:t>
            </a:r>
            <a:endParaRPr kumimoji="0" lang="en-US" sz="1000" b="0" i="0" u="none" strike="noStrike" kern="1200" cap="none" spc="0" normalizeH="0" baseline="0" noProof="0">
              <a:ln>
                <a:noFill/>
              </a:ln>
              <a:effectLst/>
              <a:uLnTx/>
              <a:uFillTx/>
              <a:ea typeface="+mn-ea"/>
              <a:cs typeface="Calibri"/>
            </a:endParaRPr>
          </a:p>
        </p:txBody>
      </p:sp>
      <p:sp>
        <p:nvSpPr>
          <p:cNvPr id="91" name="TextBox 90">
            <a:extLst>
              <a:ext uri="{FF2B5EF4-FFF2-40B4-BE49-F238E27FC236}">
                <a16:creationId xmlns:a16="http://schemas.microsoft.com/office/drawing/2014/main" id="{56ED1F79-3469-43CE-98C2-0B641CA736CA}"/>
              </a:ext>
              <a:ext uri="{C183D7F6-B498-43B3-948B-1728B52AA6E4}">
                <adec:decorative xmlns:adec="http://schemas.microsoft.com/office/drawing/2017/decorative" val="1"/>
              </a:ext>
            </a:extLst>
          </p:cNvPr>
          <p:cNvSpPr txBox="1"/>
          <p:nvPr/>
        </p:nvSpPr>
        <p:spPr>
          <a:xfrm>
            <a:off x="800256" y="2724594"/>
            <a:ext cx="13351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cs typeface="Calibri"/>
              </a:rPr>
              <a:t>Filtered Response</a:t>
            </a:r>
          </a:p>
        </p:txBody>
      </p:sp>
      <p:sp>
        <p:nvSpPr>
          <p:cNvPr id="105" name="Rectangle 104">
            <a:extLst>
              <a:ext uri="{FF2B5EF4-FFF2-40B4-BE49-F238E27FC236}">
                <a16:creationId xmlns:a16="http://schemas.microsoft.com/office/drawing/2014/main" id="{923A392A-AD84-45F6-AB0D-565E9497D5EB}"/>
              </a:ext>
              <a:ext uri="{C183D7F6-B498-43B3-948B-1728B52AA6E4}">
                <adec:decorative xmlns:adec="http://schemas.microsoft.com/office/drawing/2017/decorative" val="1"/>
              </a:ext>
            </a:extLst>
          </p:cNvPr>
          <p:cNvSpPr/>
          <p:nvPr/>
        </p:nvSpPr>
        <p:spPr>
          <a:xfrm>
            <a:off x="596803" y="5450659"/>
            <a:ext cx="1742006" cy="818379"/>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grpSp>
        <p:nvGrpSpPr>
          <p:cNvPr id="199" name="Group 198">
            <a:extLst>
              <a:ext uri="{FF2B5EF4-FFF2-40B4-BE49-F238E27FC236}">
                <a16:creationId xmlns:a16="http://schemas.microsoft.com/office/drawing/2014/main" id="{C3DAF900-CF2A-23B4-9E31-C264167ECE47}"/>
              </a:ext>
              <a:ext uri="{C183D7F6-B498-43B3-948B-1728B52AA6E4}">
                <adec:decorative xmlns:adec="http://schemas.microsoft.com/office/drawing/2017/decorative" val="1"/>
              </a:ext>
            </a:extLst>
          </p:cNvPr>
          <p:cNvGrpSpPr/>
          <p:nvPr/>
        </p:nvGrpSpPr>
        <p:grpSpPr>
          <a:xfrm>
            <a:off x="711679" y="5642678"/>
            <a:ext cx="1512254" cy="403605"/>
            <a:chOff x="714428" y="5642678"/>
            <a:chExt cx="1512254" cy="403605"/>
          </a:xfrm>
        </p:grpSpPr>
        <p:sp>
          <p:nvSpPr>
            <p:cNvPr id="107" name="Rectangle 106">
              <a:extLst>
                <a:ext uri="{FF2B5EF4-FFF2-40B4-BE49-F238E27FC236}">
                  <a16:creationId xmlns:a16="http://schemas.microsoft.com/office/drawing/2014/main" id="{1FBC9A87-D105-477A-ACCB-455A4C6553CB}"/>
                </a:ext>
              </a:extLst>
            </p:cNvPr>
            <p:cNvSpPr/>
            <p:nvPr/>
          </p:nvSpPr>
          <p:spPr>
            <a:xfrm>
              <a:off x="714428" y="5642678"/>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Article Finds Issue</a:t>
              </a:r>
            </a:p>
          </p:txBody>
        </p:sp>
        <p:sp>
          <p:nvSpPr>
            <p:cNvPr id="108" name="Rectangle 107">
              <a:extLst>
                <a:ext uri="{FF2B5EF4-FFF2-40B4-BE49-F238E27FC236}">
                  <a16:creationId xmlns:a16="http://schemas.microsoft.com/office/drawing/2014/main" id="{A7B81B61-7FD8-4B9B-A699-1A2A43579633}"/>
                </a:ext>
              </a:extLst>
            </p:cNvPr>
            <p:cNvSpPr/>
            <p:nvPr/>
          </p:nvSpPr>
          <p:spPr>
            <a:xfrm>
              <a:off x="1536694" y="5642678"/>
              <a:ext cx="689988" cy="40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Study Finds Issue</a:t>
              </a:r>
            </a:p>
          </p:txBody>
        </p:sp>
      </p:grpSp>
      <p:sp>
        <p:nvSpPr>
          <p:cNvPr id="22" name="Rounded Rectangle 20">
            <a:extLst>
              <a:ext uri="{FF2B5EF4-FFF2-40B4-BE49-F238E27FC236}">
                <a16:creationId xmlns:a16="http://schemas.microsoft.com/office/drawing/2014/main" id="{1E51AC1C-AD52-48E3-BEAC-9C8A6DE56B1F}"/>
              </a:ext>
              <a:ext uri="{C183D7F6-B498-43B3-948B-1728B52AA6E4}">
                <adec:decorative xmlns:adec="http://schemas.microsoft.com/office/drawing/2017/decorative" val="1"/>
              </a:ext>
            </a:extLst>
          </p:cNvPr>
          <p:cNvSpPr/>
          <p:nvPr/>
        </p:nvSpPr>
        <p:spPr>
          <a:xfrm>
            <a:off x="3884410" y="4406900"/>
            <a:ext cx="1140028" cy="725746"/>
          </a:xfrm>
          <a:prstGeom prst="roundRect">
            <a:avLst>
              <a:gd name="adj" fmla="val 8562"/>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29" name="Rectangle 28">
            <a:extLst>
              <a:ext uri="{FF2B5EF4-FFF2-40B4-BE49-F238E27FC236}">
                <a16:creationId xmlns:a16="http://schemas.microsoft.com/office/drawing/2014/main" id="{2B4092BD-FBDB-4C46-BDC1-9B4A0623D1DD}"/>
              </a:ext>
              <a:ext uri="{C183D7F6-B498-43B3-948B-1728B52AA6E4}">
                <adec:decorative xmlns:adec="http://schemas.microsoft.com/office/drawing/2017/decorative" val="1"/>
              </a:ext>
            </a:extLst>
          </p:cNvPr>
          <p:cNvSpPr/>
          <p:nvPr/>
        </p:nvSpPr>
        <p:spPr>
          <a:xfrm>
            <a:off x="9197189" y="1706247"/>
            <a:ext cx="2393788" cy="1685837"/>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44" name="Rectangle 43">
            <a:extLst>
              <a:ext uri="{FF2B5EF4-FFF2-40B4-BE49-F238E27FC236}">
                <a16:creationId xmlns:a16="http://schemas.microsoft.com/office/drawing/2014/main" id="{1E96546D-8097-465A-AEAC-0DDB04121C81}"/>
              </a:ext>
              <a:ext uri="{C183D7F6-B498-43B3-948B-1728B52AA6E4}">
                <adec:decorative xmlns:adec="http://schemas.microsoft.com/office/drawing/2017/decorative" val="1"/>
              </a:ext>
            </a:extLst>
          </p:cNvPr>
          <p:cNvSpPr/>
          <p:nvPr/>
        </p:nvSpPr>
        <p:spPr>
          <a:xfrm>
            <a:off x="6982690" y="1686409"/>
            <a:ext cx="1887803" cy="1705675"/>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50" name="Rectangle 49">
            <a:extLst>
              <a:ext uri="{FF2B5EF4-FFF2-40B4-BE49-F238E27FC236}">
                <a16:creationId xmlns:a16="http://schemas.microsoft.com/office/drawing/2014/main" id="{B7E7DECD-A7D5-4DCB-A197-0596AC4F30F6}"/>
              </a:ext>
              <a:ext uri="{C183D7F6-B498-43B3-948B-1728B52AA6E4}">
                <adec:decorative xmlns:adec="http://schemas.microsoft.com/office/drawing/2017/decorative" val="1"/>
              </a:ext>
            </a:extLst>
          </p:cNvPr>
          <p:cNvSpPr/>
          <p:nvPr/>
        </p:nvSpPr>
        <p:spPr>
          <a:xfrm>
            <a:off x="10539762" y="2029508"/>
            <a:ext cx="843517" cy="48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User/Account Actions</a:t>
            </a:r>
          </a:p>
        </p:txBody>
      </p:sp>
      <p:sp>
        <p:nvSpPr>
          <p:cNvPr id="54" name="Rectangle 53">
            <a:extLst>
              <a:ext uri="{FF2B5EF4-FFF2-40B4-BE49-F238E27FC236}">
                <a16:creationId xmlns:a16="http://schemas.microsoft.com/office/drawing/2014/main" id="{492C5EE8-F088-4BA1-AC1C-FFC7F5754B78}"/>
              </a:ext>
              <a:ext uri="{C183D7F6-B498-43B3-948B-1728B52AA6E4}">
                <adec:decorative xmlns:adec="http://schemas.microsoft.com/office/drawing/2017/decorative" val="1"/>
              </a:ext>
            </a:extLst>
          </p:cNvPr>
          <p:cNvSpPr/>
          <p:nvPr/>
        </p:nvSpPr>
        <p:spPr>
          <a:xfrm>
            <a:off x="7517334" y="2654328"/>
            <a:ext cx="818515" cy="411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Filtering Concerns</a:t>
            </a:r>
          </a:p>
        </p:txBody>
      </p:sp>
      <p:sp>
        <p:nvSpPr>
          <p:cNvPr id="62" name="Diamond 61">
            <a:extLst>
              <a:ext uri="{FF2B5EF4-FFF2-40B4-BE49-F238E27FC236}">
                <a16:creationId xmlns:a16="http://schemas.microsoft.com/office/drawing/2014/main" id="{2EA381EB-C3A6-4E0D-ABC9-D4C3F08F09DA}"/>
              </a:ext>
              <a:ext uri="{C183D7F6-B498-43B3-948B-1728B52AA6E4}">
                <adec:decorative xmlns:adec="http://schemas.microsoft.com/office/drawing/2017/decorative" val="1"/>
              </a:ext>
            </a:extLst>
          </p:cNvPr>
          <p:cNvSpPr/>
          <p:nvPr/>
        </p:nvSpPr>
        <p:spPr>
          <a:xfrm>
            <a:off x="9323774" y="2323175"/>
            <a:ext cx="847025" cy="58796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14400">
              <a:spcBef>
                <a:spcPts val="100"/>
              </a:spcBef>
            </a:pPr>
            <a:r>
              <a:rPr lang="en-US" sz="800">
                <a:solidFill>
                  <a:schemeClr val="bg1"/>
                </a:solidFill>
              </a:rPr>
              <a:t>Action </a:t>
            </a:r>
            <a:br>
              <a:rPr lang="en-US" sz="800">
                <a:solidFill>
                  <a:schemeClr val="bg1"/>
                </a:solidFill>
              </a:rPr>
            </a:br>
            <a:r>
              <a:rPr lang="en-US" sz="800">
                <a:solidFill>
                  <a:schemeClr val="bg1"/>
                </a:solidFill>
              </a:rPr>
              <a:t>needed?</a:t>
            </a:r>
          </a:p>
        </p:txBody>
      </p:sp>
      <p:sp>
        <p:nvSpPr>
          <p:cNvPr id="78" name="Rectangle 77">
            <a:extLst>
              <a:ext uri="{FF2B5EF4-FFF2-40B4-BE49-F238E27FC236}">
                <a16:creationId xmlns:a16="http://schemas.microsoft.com/office/drawing/2014/main" id="{7588619C-04F2-4901-B362-1733152C88D4}"/>
              </a:ext>
              <a:ext uri="{C183D7F6-B498-43B3-948B-1728B52AA6E4}">
                <adec:decorative xmlns:adec="http://schemas.microsoft.com/office/drawing/2017/decorative" val="1"/>
              </a:ext>
            </a:extLst>
          </p:cNvPr>
          <p:cNvSpPr/>
          <p:nvPr/>
        </p:nvSpPr>
        <p:spPr>
          <a:xfrm>
            <a:off x="7514642" y="2187707"/>
            <a:ext cx="823899" cy="34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Abuse </a:t>
            </a:r>
          </a:p>
          <a:p>
            <a:pPr algn="ctr" defTabSz="914400">
              <a:spcBef>
                <a:spcPts val="100"/>
              </a:spcBef>
            </a:pPr>
            <a:r>
              <a:rPr lang="en-US" sz="900">
                <a:solidFill>
                  <a:schemeClr val="bg1"/>
                </a:solidFill>
              </a:rPr>
              <a:t>Concern</a:t>
            </a:r>
          </a:p>
        </p:txBody>
      </p:sp>
      <p:cxnSp>
        <p:nvCxnSpPr>
          <p:cNvPr id="87" name="Straight Arrow Connector 86">
            <a:extLst>
              <a:ext uri="{FF2B5EF4-FFF2-40B4-BE49-F238E27FC236}">
                <a16:creationId xmlns:a16="http://schemas.microsoft.com/office/drawing/2014/main" id="{67D8C767-A50D-46AE-84AF-FE79FDFA9225}"/>
              </a:ext>
              <a:ext uri="{C183D7F6-B498-43B3-948B-1728B52AA6E4}">
                <adec:decorative xmlns:adec="http://schemas.microsoft.com/office/drawing/2017/decorative" val="1"/>
              </a:ext>
            </a:extLst>
          </p:cNvPr>
          <p:cNvCxnSpPr>
            <a:cxnSpLocks/>
          </p:cNvCxnSpPr>
          <p:nvPr/>
        </p:nvCxnSpPr>
        <p:spPr>
          <a:xfrm flipV="1">
            <a:off x="3909364" y="2398195"/>
            <a:ext cx="570473" cy="5343"/>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4778FD6E-8128-4549-9BE0-D2D912633455}"/>
              </a:ext>
              <a:ext uri="{C183D7F6-B498-43B3-948B-1728B52AA6E4}">
                <adec:decorative xmlns:adec="http://schemas.microsoft.com/office/drawing/2017/decorative" val="1"/>
              </a:ext>
            </a:extLst>
          </p:cNvPr>
          <p:cNvSpPr/>
          <p:nvPr/>
        </p:nvSpPr>
        <p:spPr>
          <a:xfrm>
            <a:off x="10539870" y="2804133"/>
            <a:ext cx="843517" cy="48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spcBef>
                <a:spcPts val="100"/>
              </a:spcBef>
            </a:pPr>
            <a:r>
              <a:rPr lang="en-US" sz="900">
                <a:solidFill>
                  <a:schemeClr val="bg1"/>
                </a:solidFill>
              </a:rPr>
              <a:t>Filter </a:t>
            </a:r>
          </a:p>
          <a:p>
            <a:pPr algn="ctr" defTabSz="914400">
              <a:spcBef>
                <a:spcPts val="100"/>
              </a:spcBef>
            </a:pPr>
            <a:r>
              <a:rPr lang="en-US" sz="900">
                <a:solidFill>
                  <a:schemeClr val="bg1"/>
                </a:solidFill>
              </a:rPr>
              <a:t>Improvement</a:t>
            </a:r>
          </a:p>
        </p:txBody>
      </p:sp>
      <p:sp>
        <p:nvSpPr>
          <p:cNvPr id="32" name="Rectangle 31">
            <a:extLst>
              <a:ext uri="{FF2B5EF4-FFF2-40B4-BE49-F238E27FC236}">
                <a16:creationId xmlns:a16="http://schemas.microsoft.com/office/drawing/2014/main" id="{E01BC4FD-BE1F-4E02-BEF7-911F3B7EBDE5}"/>
              </a:ext>
              <a:ext uri="{C183D7F6-B498-43B3-948B-1728B52AA6E4}">
                <adec:decorative xmlns:adec="http://schemas.microsoft.com/office/drawing/2017/decorative" val="1"/>
              </a:ext>
            </a:extLst>
          </p:cNvPr>
          <p:cNvSpPr/>
          <p:nvPr/>
        </p:nvSpPr>
        <p:spPr>
          <a:xfrm>
            <a:off x="2679917" y="1709287"/>
            <a:ext cx="4099253" cy="1682797"/>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37" name="Flowchart: Terminator 36">
            <a:extLst>
              <a:ext uri="{FF2B5EF4-FFF2-40B4-BE49-F238E27FC236}">
                <a16:creationId xmlns:a16="http://schemas.microsoft.com/office/drawing/2014/main" id="{0539B516-BC84-4861-B686-D089C1D51C5C}"/>
              </a:ext>
              <a:ext uri="{C183D7F6-B498-43B3-948B-1728B52AA6E4}">
                <adec:decorative xmlns:adec="http://schemas.microsoft.com/office/drawing/2017/decorative" val="1"/>
              </a:ext>
            </a:extLst>
          </p:cNvPr>
          <p:cNvSpPr/>
          <p:nvPr/>
        </p:nvSpPr>
        <p:spPr>
          <a:xfrm>
            <a:off x="2868323" y="2128512"/>
            <a:ext cx="1035410" cy="278559"/>
          </a:xfrm>
          <a:prstGeom prst="flowChartTermina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ea typeface="+mn-ea"/>
                <a:cs typeface="+mn-cs"/>
              </a:rPr>
              <a:t>RAI Model Ensemble</a:t>
            </a:r>
          </a:p>
        </p:txBody>
      </p:sp>
      <p:sp>
        <p:nvSpPr>
          <p:cNvPr id="80" name="TextBox 79">
            <a:extLst>
              <a:ext uri="{FF2B5EF4-FFF2-40B4-BE49-F238E27FC236}">
                <a16:creationId xmlns:a16="http://schemas.microsoft.com/office/drawing/2014/main" id="{B7DAD1B7-AED2-4933-BBA9-791FC5DCF0F2}"/>
              </a:ext>
              <a:ext uri="{C183D7F6-B498-43B3-948B-1728B52AA6E4}">
                <adec:decorative xmlns:adec="http://schemas.microsoft.com/office/drawing/2017/decorative" val="1"/>
              </a:ext>
            </a:extLst>
          </p:cNvPr>
          <p:cNvSpPr txBox="1"/>
          <p:nvPr/>
        </p:nvSpPr>
        <p:spPr>
          <a:xfrm>
            <a:off x="6158648" y="2123443"/>
            <a:ext cx="37373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cs typeface="+mn-cs"/>
              </a:rPr>
              <a:t>Yes</a:t>
            </a:r>
          </a:p>
        </p:txBody>
      </p:sp>
      <p:sp>
        <p:nvSpPr>
          <p:cNvPr id="84" name="TextBox 83">
            <a:extLst>
              <a:ext uri="{FF2B5EF4-FFF2-40B4-BE49-F238E27FC236}">
                <a16:creationId xmlns:a16="http://schemas.microsoft.com/office/drawing/2014/main" id="{736835A2-B790-4FBE-B01E-5FCB4879A478}"/>
              </a:ext>
              <a:ext uri="{C183D7F6-B498-43B3-948B-1728B52AA6E4}">
                <adec:decorative xmlns:adec="http://schemas.microsoft.com/office/drawing/2017/decorative" val="1"/>
              </a:ext>
            </a:extLst>
          </p:cNvPr>
          <p:cNvSpPr txBox="1"/>
          <p:nvPr/>
        </p:nvSpPr>
        <p:spPr>
          <a:xfrm>
            <a:off x="6178811" y="2994284"/>
            <a:ext cx="34463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cs typeface="+mn-cs"/>
              </a:rPr>
              <a:t>No</a:t>
            </a:r>
          </a:p>
        </p:txBody>
      </p:sp>
      <p:cxnSp>
        <p:nvCxnSpPr>
          <p:cNvPr id="113" name="Connector: Elbow 112">
            <a:extLst>
              <a:ext uri="{FF2B5EF4-FFF2-40B4-BE49-F238E27FC236}">
                <a16:creationId xmlns:a16="http://schemas.microsoft.com/office/drawing/2014/main" id="{1EABE762-C5B1-4BAC-9DB8-E5BE6CA8571D}"/>
              </a:ext>
              <a:ext uri="{C183D7F6-B498-43B3-948B-1728B52AA6E4}">
                <adec:decorative xmlns:adec="http://schemas.microsoft.com/office/drawing/2017/decorative" val="1"/>
              </a:ext>
            </a:extLst>
          </p:cNvPr>
          <p:cNvCxnSpPr>
            <a:cxnSpLocks/>
            <a:stCxn id="62" idx="0"/>
            <a:endCxn id="50" idx="1"/>
          </p:cNvCxnSpPr>
          <p:nvPr/>
        </p:nvCxnSpPr>
        <p:spPr>
          <a:xfrm rot="5400000" flipH="1" flipV="1">
            <a:off x="10117180" y="1900594"/>
            <a:ext cx="52688" cy="7924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A6B86B2-CB8A-433C-8124-3E14F6949537}"/>
              </a:ext>
              <a:ext uri="{C183D7F6-B498-43B3-948B-1728B52AA6E4}">
                <adec:decorative xmlns:adec="http://schemas.microsoft.com/office/drawing/2017/decorative" val="1"/>
              </a:ext>
            </a:extLst>
          </p:cNvPr>
          <p:cNvSpPr txBox="1"/>
          <p:nvPr/>
        </p:nvSpPr>
        <p:spPr>
          <a:xfrm>
            <a:off x="9408494" y="2067690"/>
            <a:ext cx="37373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cs typeface="+mn-cs"/>
              </a:rPr>
              <a:t>Yes</a:t>
            </a:r>
          </a:p>
        </p:txBody>
      </p:sp>
      <p:sp>
        <p:nvSpPr>
          <p:cNvPr id="139" name="TextBox 138">
            <a:extLst>
              <a:ext uri="{FF2B5EF4-FFF2-40B4-BE49-F238E27FC236}">
                <a16:creationId xmlns:a16="http://schemas.microsoft.com/office/drawing/2014/main" id="{AB5E0CBD-3FFC-4D55-9857-F4CD05385784}"/>
              </a:ext>
              <a:ext uri="{C183D7F6-B498-43B3-948B-1728B52AA6E4}">
                <adec:decorative xmlns:adec="http://schemas.microsoft.com/office/drawing/2017/decorative" val="1"/>
              </a:ext>
            </a:extLst>
          </p:cNvPr>
          <p:cNvSpPr txBox="1"/>
          <p:nvPr/>
        </p:nvSpPr>
        <p:spPr>
          <a:xfrm>
            <a:off x="9441563" y="2974138"/>
            <a:ext cx="34463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ea typeface="+mn-ea"/>
                <a:cs typeface="+mn-cs"/>
              </a:rPr>
              <a:t>No</a:t>
            </a:r>
          </a:p>
        </p:txBody>
      </p:sp>
      <p:sp>
        <p:nvSpPr>
          <p:cNvPr id="7" name="Star: 24 Points 6">
            <a:extLst>
              <a:ext uri="{FF2B5EF4-FFF2-40B4-BE49-F238E27FC236}">
                <a16:creationId xmlns:a16="http://schemas.microsoft.com/office/drawing/2014/main" id="{F318D109-F70A-4958-8326-4E6500125574}"/>
              </a:ext>
              <a:ext uri="{C183D7F6-B498-43B3-948B-1728B52AA6E4}">
                <adec:decorative xmlns:adec="http://schemas.microsoft.com/office/drawing/2017/decorative" val="1"/>
              </a:ext>
            </a:extLst>
          </p:cNvPr>
          <p:cNvSpPr/>
          <p:nvPr/>
        </p:nvSpPr>
        <p:spPr>
          <a:xfrm>
            <a:off x="4289664" y="2968625"/>
            <a:ext cx="793979" cy="362104"/>
          </a:xfrm>
          <a:prstGeom prst="star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ea typeface="+mn-ea"/>
                <a:cs typeface="Calibri"/>
              </a:rPr>
              <a:t>Alert</a:t>
            </a:r>
            <a:endParaRPr kumimoji="0" lang="en-US" sz="1600" b="0" i="0" u="none" strike="noStrike" kern="1200" cap="none" spc="0" normalizeH="0" baseline="0" noProof="0">
              <a:ln>
                <a:noFill/>
              </a:ln>
              <a:solidFill>
                <a:schemeClr val="tx1"/>
              </a:solidFill>
              <a:effectLst/>
              <a:uLnTx/>
              <a:uFillTx/>
              <a:ea typeface="+mn-ea"/>
            </a:endParaRPr>
          </a:p>
        </p:txBody>
      </p:sp>
      <p:grpSp>
        <p:nvGrpSpPr>
          <p:cNvPr id="207" name="Group 206">
            <a:extLst>
              <a:ext uri="{FF2B5EF4-FFF2-40B4-BE49-F238E27FC236}">
                <a16:creationId xmlns:a16="http://schemas.microsoft.com/office/drawing/2014/main" id="{43736C9C-ACD8-5F5D-03C3-B570D6872156}"/>
              </a:ext>
              <a:ext uri="{C183D7F6-B498-43B3-948B-1728B52AA6E4}">
                <adec:decorative xmlns:adec="http://schemas.microsoft.com/office/drawing/2017/decorative" val="1"/>
              </a:ext>
            </a:extLst>
          </p:cNvPr>
          <p:cNvGrpSpPr/>
          <p:nvPr/>
        </p:nvGrpSpPr>
        <p:grpSpPr>
          <a:xfrm>
            <a:off x="4141340" y="1806070"/>
            <a:ext cx="922553" cy="923443"/>
            <a:chOff x="4141340" y="1868586"/>
            <a:chExt cx="922553" cy="923443"/>
          </a:xfrm>
        </p:grpSpPr>
        <p:sp>
          <p:nvSpPr>
            <p:cNvPr id="128" name="Rectangle: Rounded Corners 127">
              <a:extLst>
                <a:ext uri="{FF2B5EF4-FFF2-40B4-BE49-F238E27FC236}">
                  <a16:creationId xmlns:a16="http://schemas.microsoft.com/office/drawing/2014/main" id="{766ACC25-5B1D-4DC1-9569-37A9323A63AD}"/>
                </a:ext>
              </a:extLst>
            </p:cNvPr>
            <p:cNvSpPr/>
            <p:nvPr/>
          </p:nvSpPr>
          <p:spPr>
            <a:xfrm>
              <a:off x="4141340" y="1868586"/>
              <a:ext cx="922553" cy="92344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grpSp>
          <p:nvGrpSpPr>
            <p:cNvPr id="206" name="Group 205">
              <a:extLst>
                <a:ext uri="{FF2B5EF4-FFF2-40B4-BE49-F238E27FC236}">
                  <a16:creationId xmlns:a16="http://schemas.microsoft.com/office/drawing/2014/main" id="{5AA9394D-E808-E4B4-A000-0C5C973F6BC5}"/>
                </a:ext>
              </a:extLst>
            </p:cNvPr>
            <p:cNvGrpSpPr/>
            <p:nvPr/>
          </p:nvGrpSpPr>
          <p:grpSpPr>
            <a:xfrm>
              <a:off x="4292785" y="1990109"/>
              <a:ext cx="619662" cy="680397"/>
              <a:chOff x="4302919" y="1905526"/>
              <a:chExt cx="823998" cy="904760"/>
            </a:xfrm>
          </p:grpSpPr>
          <p:sp>
            <p:nvSpPr>
              <p:cNvPr id="129" name="Rectangle 128">
                <a:extLst>
                  <a:ext uri="{FF2B5EF4-FFF2-40B4-BE49-F238E27FC236}">
                    <a16:creationId xmlns:a16="http://schemas.microsoft.com/office/drawing/2014/main" id="{E2F117BD-9325-4852-8CD5-A62038475C41}"/>
                  </a:ext>
                </a:extLst>
              </p:cNvPr>
              <p:cNvSpPr/>
              <p:nvPr/>
            </p:nvSpPr>
            <p:spPr>
              <a:xfrm>
                <a:off x="4665011" y="1905526"/>
                <a:ext cx="461906" cy="4619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ea typeface="+mn-ea"/>
                    <a:cs typeface="Calibri"/>
                  </a:rPr>
                  <a:t>....</a:t>
                </a:r>
              </a:p>
            </p:txBody>
          </p:sp>
          <p:sp>
            <p:nvSpPr>
              <p:cNvPr id="130" name="Rectangle 129">
                <a:extLst>
                  <a:ext uri="{FF2B5EF4-FFF2-40B4-BE49-F238E27FC236}">
                    <a16:creationId xmlns:a16="http://schemas.microsoft.com/office/drawing/2014/main" id="{F68E17EA-0CE6-4891-99DE-2353E9556515}"/>
                  </a:ext>
                </a:extLst>
              </p:cNvPr>
              <p:cNvSpPr/>
              <p:nvPr/>
            </p:nvSpPr>
            <p:spPr>
              <a:xfrm>
                <a:off x="4544313" y="2053144"/>
                <a:ext cx="461906" cy="4619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ea typeface="+mn-ea"/>
                    <a:cs typeface="Calibri"/>
                  </a:rPr>
                  <a:t>PII</a:t>
                </a:r>
                <a:endParaRPr kumimoji="0" lang="en-US" sz="700" b="0" i="0" u="none" strike="noStrike" kern="1200" cap="none" spc="0" normalizeH="0" baseline="0" noProof="0">
                  <a:ln>
                    <a:noFill/>
                  </a:ln>
                  <a:solidFill>
                    <a:schemeClr val="tx1"/>
                  </a:solidFill>
                  <a:effectLst/>
                  <a:uLnTx/>
                  <a:uFillTx/>
                  <a:ea typeface="+mn-ea"/>
                </a:endParaRPr>
              </a:p>
            </p:txBody>
          </p:sp>
          <p:sp>
            <p:nvSpPr>
              <p:cNvPr id="131" name="Rectangle 130">
                <a:extLst>
                  <a:ext uri="{FF2B5EF4-FFF2-40B4-BE49-F238E27FC236}">
                    <a16:creationId xmlns:a16="http://schemas.microsoft.com/office/drawing/2014/main" id="{B82C3222-463A-41DB-8F4E-F5F9D0F0BC13}"/>
                  </a:ext>
                </a:extLst>
              </p:cNvPr>
              <p:cNvSpPr/>
              <p:nvPr/>
            </p:nvSpPr>
            <p:spPr>
              <a:xfrm>
                <a:off x="4423616" y="2200762"/>
                <a:ext cx="461906" cy="4619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ea typeface="+mn-ea"/>
                    <a:cs typeface="Calibri"/>
                  </a:rPr>
                  <a:t>Sexual</a:t>
                </a:r>
              </a:p>
            </p:txBody>
          </p:sp>
          <p:sp>
            <p:nvSpPr>
              <p:cNvPr id="132" name="Rectangle 131">
                <a:extLst>
                  <a:ext uri="{FF2B5EF4-FFF2-40B4-BE49-F238E27FC236}">
                    <a16:creationId xmlns:a16="http://schemas.microsoft.com/office/drawing/2014/main" id="{C9B06744-5436-44A5-8C78-7B0391A7FDC7}"/>
                  </a:ext>
                </a:extLst>
              </p:cNvPr>
              <p:cNvSpPr/>
              <p:nvPr/>
            </p:nvSpPr>
            <p:spPr>
              <a:xfrm>
                <a:off x="4302919" y="2348380"/>
                <a:ext cx="461906" cy="4619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ea typeface="+mn-ea"/>
                    <a:cs typeface="Calibri"/>
                  </a:rPr>
                  <a:t>Hate</a:t>
                </a:r>
              </a:p>
            </p:txBody>
          </p:sp>
        </p:grpSp>
      </p:grpSp>
      <p:cxnSp>
        <p:nvCxnSpPr>
          <p:cNvPr id="133" name="Straight Arrow Connector 132">
            <a:extLst>
              <a:ext uri="{FF2B5EF4-FFF2-40B4-BE49-F238E27FC236}">
                <a16:creationId xmlns:a16="http://schemas.microsoft.com/office/drawing/2014/main" id="{71E21506-3049-403D-9F32-0AA7D68EC4B4}"/>
              </a:ext>
              <a:ext uri="{C183D7F6-B498-43B3-948B-1728B52AA6E4}">
                <adec:decorative xmlns:adec="http://schemas.microsoft.com/office/drawing/2017/decorative" val="1"/>
              </a:ext>
            </a:extLst>
          </p:cNvPr>
          <p:cNvCxnSpPr>
            <a:cxnSpLocks/>
          </p:cNvCxnSpPr>
          <p:nvPr/>
        </p:nvCxnSpPr>
        <p:spPr>
          <a:xfrm flipV="1">
            <a:off x="3907942" y="2265847"/>
            <a:ext cx="235578" cy="3888"/>
          </a:xfrm>
          <a:prstGeom prst="straightConnector1">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0ACC961-85A6-4B48-A480-2B957BE8099E}"/>
              </a:ext>
              <a:ext uri="{C183D7F6-B498-43B3-948B-1728B52AA6E4}">
                <adec:decorative xmlns:adec="http://schemas.microsoft.com/office/drawing/2017/decorative" val="1"/>
              </a:ext>
            </a:extLst>
          </p:cNvPr>
          <p:cNvCxnSpPr>
            <a:cxnSpLocks/>
          </p:cNvCxnSpPr>
          <p:nvPr/>
        </p:nvCxnSpPr>
        <p:spPr>
          <a:xfrm flipH="1">
            <a:off x="3385155" y="2426610"/>
            <a:ext cx="1746" cy="57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FC98A85B-E4FD-4602-82FC-F25567B1F2B6}"/>
              </a:ext>
              <a:ext uri="{C183D7F6-B498-43B3-948B-1728B52AA6E4}">
                <adec:decorative xmlns:adec="http://schemas.microsoft.com/office/drawing/2017/decorative" val="1"/>
              </a:ext>
            </a:extLst>
          </p:cNvPr>
          <p:cNvCxnSpPr>
            <a:cxnSpLocks/>
          </p:cNvCxnSpPr>
          <p:nvPr/>
        </p:nvCxnSpPr>
        <p:spPr>
          <a:xfrm flipV="1">
            <a:off x="3873043" y="3148899"/>
            <a:ext cx="399607" cy="1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Diamond 54">
            <a:extLst>
              <a:ext uri="{FF2B5EF4-FFF2-40B4-BE49-F238E27FC236}">
                <a16:creationId xmlns:a16="http://schemas.microsoft.com/office/drawing/2014/main" id="{865308B8-505F-4074-AAE1-ECC7043AC4F7}"/>
              </a:ext>
              <a:ext uri="{C183D7F6-B498-43B3-948B-1728B52AA6E4}">
                <adec:decorative xmlns:adec="http://schemas.microsoft.com/office/drawing/2017/decorative" val="1"/>
              </a:ext>
            </a:extLst>
          </p:cNvPr>
          <p:cNvSpPr/>
          <p:nvPr/>
        </p:nvSpPr>
        <p:spPr>
          <a:xfrm>
            <a:off x="5563505" y="2255061"/>
            <a:ext cx="922552" cy="58796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14400">
              <a:spcBef>
                <a:spcPts val="100"/>
              </a:spcBef>
            </a:pPr>
            <a:r>
              <a:rPr lang="en-US" sz="800">
                <a:solidFill>
                  <a:schemeClr val="bg1"/>
                </a:solidFill>
              </a:rPr>
              <a:t>Investigation </a:t>
            </a:r>
            <a:br>
              <a:rPr lang="en-US" sz="800">
                <a:solidFill>
                  <a:schemeClr val="bg1"/>
                </a:solidFill>
              </a:rPr>
            </a:br>
            <a:r>
              <a:rPr lang="en-US" sz="800">
                <a:solidFill>
                  <a:schemeClr val="bg1"/>
                </a:solidFill>
              </a:rPr>
              <a:t>needed?</a:t>
            </a:r>
          </a:p>
        </p:txBody>
      </p:sp>
      <p:sp>
        <p:nvSpPr>
          <p:cNvPr id="21" name="Rounded Rectangle 20">
            <a:extLst>
              <a:ext uri="{FF2B5EF4-FFF2-40B4-BE49-F238E27FC236}">
                <a16:creationId xmlns:a16="http://schemas.microsoft.com/office/drawing/2014/main" id="{C7FAC087-2499-3545-A743-199F5B6A9BB4}"/>
              </a:ext>
              <a:ext uri="{C183D7F6-B498-43B3-948B-1728B52AA6E4}">
                <adec:decorative xmlns:adec="http://schemas.microsoft.com/office/drawing/2017/decorative" val="1"/>
              </a:ext>
            </a:extLst>
          </p:cNvPr>
          <p:cNvSpPr/>
          <p:nvPr/>
        </p:nvSpPr>
        <p:spPr>
          <a:xfrm>
            <a:off x="6885872" y="1223963"/>
            <a:ext cx="2106098" cy="2328754"/>
          </a:xfrm>
          <a:prstGeom prst="roundRect">
            <a:avLst>
              <a:gd name="adj" fmla="val 4682"/>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grpSp>
        <p:nvGrpSpPr>
          <p:cNvPr id="194" name="Group 193">
            <a:extLst>
              <a:ext uri="{FF2B5EF4-FFF2-40B4-BE49-F238E27FC236}">
                <a16:creationId xmlns:a16="http://schemas.microsoft.com/office/drawing/2014/main" id="{5807D076-175E-E039-E4F3-AFCB093F5300}"/>
              </a:ext>
              <a:ext uri="{C183D7F6-B498-43B3-948B-1728B52AA6E4}">
                <adec:decorative xmlns:adec="http://schemas.microsoft.com/office/drawing/2017/decorative" val="1"/>
              </a:ext>
            </a:extLst>
          </p:cNvPr>
          <p:cNvGrpSpPr/>
          <p:nvPr/>
        </p:nvGrpSpPr>
        <p:grpSpPr>
          <a:xfrm>
            <a:off x="1328403" y="2240374"/>
            <a:ext cx="276214" cy="295275"/>
            <a:chOff x="1352897" y="2240374"/>
            <a:chExt cx="276214" cy="295275"/>
          </a:xfrm>
        </p:grpSpPr>
        <p:cxnSp>
          <p:nvCxnSpPr>
            <p:cNvPr id="89" name="Straight Arrow Connector 88">
              <a:extLst>
                <a:ext uri="{FF2B5EF4-FFF2-40B4-BE49-F238E27FC236}">
                  <a16:creationId xmlns:a16="http://schemas.microsoft.com/office/drawing/2014/main" id="{7EA3A5E0-81A1-44A2-B08D-02CFACD2356B}"/>
                </a:ext>
              </a:extLst>
            </p:cNvPr>
            <p:cNvCxnSpPr>
              <a:cxnSpLocks/>
            </p:cNvCxnSpPr>
            <p:nvPr/>
          </p:nvCxnSpPr>
          <p:spPr>
            <a:xfrm flipH="1">
              <a:off x="1352897" y="2535649"/>
              <a:ext cx="27621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9EED1E8-3731-DA0D-163B-0EEF1023D3C1}"/>
                </a:ext>
              </a:extLst>
            </p:cNvPr>
            <p:cNvCxnSpPr>
              <a:cxnSpLocks/>
            </p:cNvCxnSpPr>
            <p:nvPr/>
          </p:nvCxnSpPr>
          <p:spPr>
            <a:xfrm>
              <a:off x="1352897" y="2240374"/>
              <a:ext cx="27621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367E1B16-939C-BFB5-A968-EC1B24979DB4}"/>
              </a:ext>
              <a:ext uri="{C183D7F6-B498-43B3-948B-1728B52AA6E4}">
                <adec:decorative xmlns:adec="http://schemas.microsoft.com/office/drawing/2017/decorative" val="1"/>
              </a:ext>
            </a:extLst>
          </p:cNvPr>
          <p:cNvGrpSpPr/>
          <p:nvPr/>
        </p:nvGrpSpPr>
        <p:grpSpPr>
          <a:xfrm>
            <a:off x="2653788" y="5660848"/>
            <a:ext cx="8937189" cy="608190"/>
            <a:chOff x="2613740" y="5660848"/>
            <a:chExt cx="8937189" cy="608190"/>
          </a:xfrm>
        </p:grpSpPr>
        <p:sp>
          <p:nvSpPr>
            <p:cNvPr id="262" name="Rectangle 261">
              <a:extLst>
                <a:ext uri="{FF2B5EF4-FFF2-40B4-BE49-F238E27FC236}">
                  <a16:creationId xmlns:a16="http://schemas.microsoft.com/office/drawing/2014/main" id="{894936FE-B73D-4763-886A-D42B6B197700}"/>
                </a:ext>
              </a:extLst>
            </p:cNvPr>
            <p:cNvSpPr/>
            <p:nvPr/>
          </p:nvSpPr>
          <p:spPr>
            <a:xfrm>
              <a:off x="2613740" y="5660848"/>
              <a:ext cx="8937189" cy="608190"/>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algn="ctr" defTabSz="914367" rtl="0" eaLnBrk="1" fontAlgn="auto" latinLnBrk="0" hangingPunct="1">
                <a:lnSpc>
                  <a:spcPct val="100000"/>
                </a:lnSpc>
                <a:spcBef>
                  <a:spcPts val="100"/>
                </a:spcBef>
                <a:spcAft>
                  <a:spcPts val="0"/>
                </a:spcAft>
                <a:buClr>
                  <a:srgbClr val="70AD47">
                    <a:lumMod val="75000"/>
                  </a:srgbClr>
                </a:buClr>
                <a:buSzPct val="100000"/>
                <a:tabLst/>
                <a:defRPr/>
              </a:pPr>
              <a:endParaRPr kumimoji="0" lang="en-US" sz="1100" b="0" i="0" u="none" strike="noStrike" kern="1200" cap="none" spc="0" normalizeH="0" baseline="0" noProof="0">
                <a:ln>
                  <a:noFill/>
                </a:ln>
                <a:solidFill>
                  <a:schemeClr val="tx1"/>
                </a:solidFill>
                <a:effectLst/>
                <a:uLnTx/>
                <a:uFillTx/>
                <a:ea typeface="+mn-ea"/>
                <a:cs typeface="+mn-cs"/>
              </a:endParaRPr>
            </a:p>
          </p:txBody>
        </p:sp>
        <p:grpSp>
          <p:nvGrpSpPr>
            <p:cNvPr id="203" name="Group 202">
              <a:extLst>
                <a:ext uri="{FF2B5EF4-FFF2-40B4-BE49-F238E27FC236}">
                  <a16:creationId xmlns:a16="http://schemas.microsoft.com/office/drawing/2014/main" id="{81F1D0FA-6DB4-3DF0-679F-416205182645}"/>
                </a:ext>
              </a:extLst>
            </p:cNvPr>
            <p:cNvGrpSpPr/>
            <p:nvPr/>
          </p:nvGrpSpPr>
          <p:grpSpPr>
            <a:xfrm>
              <a:off x="2761014" y="5813441"/>
              <a:ext cx="8642640" cy="261610"/>
              <a:chOff x="2209309" y="6828408"/>
              <a:chExt cx="8642640" cy="261610"/>
            </a:xfrm>
          </p:grpSpPr>
          <p:sp>
            <p:nvSpPr>
              <p:cNvPr id="284" name="TextBox 283">
                <a:extLst>
                  <a:ext uri="{FF2B5EF4-FFF2-40B4-BE49-F238E27FC236}">
                    <a16:creationId xmlns:a16="http://schemas.microsoft.com/office/drawing/2014/main" id="{B1B3B358-4784-4CB1-97F6-91FF91A03626}"/>
                  </a:ext>
                </a:extLst>
              </p:cNvPr>
              <p:cNvSpPr txBox="1"/>
              <p:nvPr/>
            </p:nvSpPr>
            <p:spPr>
              <a:xfrm flipH="1">
                <a:off x="7456849" y="6828408"/>
                <a:ext cx="1645920" cy="261610"/>
              </a:xfrm>
              <a:prstGeom prst="rect">
                <a:avLst/>
              </a:prstGeom>
              <a:noFill/>
            </p:spPr>
            <p:txBody>
              <a:bodyPr wrap="square" rtlCol="0">
                <a:spAutoFit/>
              </a:bodyPr>
              <a:lstStyle/>
              <a:p>
                <a:pPr marL="0" marR="0" lvl="1" algn="ctr" defTabSz="914367" rtl="0" eaLnBrk="1" fontAlgn="auto" latinLnBrk="0" hangingPunct="1">
                  <a:lnSpc>
                    <a:spcPct val="100000"/>
                  </a:lnSpc>
                  <a:spcBef>
                    <a:spcPts val="100"/>
                  </a:spcBef>
                  <a:spcAft>
                    <a:spcPts val="0"/>
                  </a:spcAft>
                  <a:buClr>
                    <a:srgbClr val="70AD47">
                      <a:lumMod val="75000"/>
                    </a:srgbClr>
                  </a:buClr>
                  <a:buSzPct val="100000"/>
                  <a:tabLst/>
                  <a:defRPr/>
                </a:pPr>
                <a:r>
                  <a:rPr kumimoji="0" lang="en-US" sz="1100" b="0" i="0" u="none" strike="noStrike" kern="1200" cap="none" spc="0" normalizeH="0" baseline="0" noProof="0">
                    <a:ln>
                      <a:noFill/>
                    </a:ln>
                    <a:effectLst/>
                    <a:uLnTx/>
                    <a:uFillTx/>
                    <a:ea typeface="+mn-ea"/>
                    <a:cs typeface="+mn-cs"/>
                  </a:rPr>
                  <a:t>Code of Conduct</a:t>
                </a:r>
              </a:p>
            </p:txBody>
          </p:sp>
          <p:sp>
            <p:nvSpPr>
              <p:cNvPr id="162" name="TextBox 161">
                <a:extLst>
                  <a:ext uri="{FF2B5EF4-FFF2-40B4-BE49-F238E27FC236}">
                    <a16:creationId xmlns:a16="http://schemas.microsoft.com/office/drawing/2014/main" id="{7AA17BF0-8D09-4BAB-B8C4-205AD5E2479A}"/>
                  </a:ext>
                </a:extLst>
              </p:cNvPr>
              <p:cNvSpPr txBox="1"/>
              <p:nvPr/>
            </p:nvSpPr>
            <p:spPr>
              <a:xfrm flipH="1">
                <a:off x="9206029" y="6828408"/>
                <a:ext cx="1645920" cy="261610"/>
              </a:xfrm>
              <a:prstGeom prst="rect">
                <a:avLst/>
              </a:prstGeom>
              <a:noFill/>
            </p:spPr>
            <p:txBody>
              <a:bodyPr wrap="square" rtlCol="0">
                <a:spAutoFit/>
              </a:bodyPr>
              <a:lstStyle/>
              <a:p>
                <a:pPr marL="0" marR="0" lvl="1" algn="ctr" defTabSz="914367" rtl="0" eaLnBrk="1" fontAlgn="auto" latinLnBrk="0" hangingPunct="1">
                  <a:lnSpc>
                    <a:spcPct val="100000"/>
                  </a:lnSpc>
                  <a:spcBef>
                    <a:spcPts val="100"/>
                  </a:spcBef>
                  <a:spcAft>
                    <a:spcPts val="0"/>
                  </a:spcAft>
                  <a:buClr>
                    <a:srgbClr val="70AD47">
                      <a:lumMod val="75000"/>
                    </a:srgbClr>
                  </a:buClr>
                  <a:buSzPct val="100000"/>
                  <a:tabLst/>
                  <a:defRPr/>
                </a:pPr>
                <a:r>
                  <a:rPr kumimoji="0" lang="en-US" sz="1100" b="0" i="0" u="none" strike="noStrike" kern="1200" cap="none" spc="0" normalizeH="0" baseline="0" noProof="0">
                    <a:ln>
                      <a:noFill/>
                    </a:ln>
                    <a:effectLst/>
                    <a:uLnTx/>
                    <a:uFillTx/>
                    <a:ea typeface="+mn-ea"/>
                    <a:cs typeface="+mn-cs"/>
                  </a:rPr>
                  <a:t>Supporting Operations Procedures</a:t>
                </a:r>
              </a:p>
            </p:txBody>
          </p:sp>
          <p:sp>
            <p:nvSpPr>
              <p:cNvPr id="81" name="TextBox 80">
                <a:extLst>
                  <a:ext uri="{FF2B5EF4-FFF2-40B4-BE49-F238E27FC236}">
                    <a16:creationId xmlns:a16="http://schemas.microsoft.com/office/drawing/2014/main" id="{B4043CB9-CCBE-4FAC-90C2-9164D3EA1FF3}"/>
                  </a:ext>
                </a:extLst>
              </p:cNvPr>
              <p:cNvSpPr txBox="1"/>
              <p:nvPr/>
            </p:nvSpPr>
            <p:spPr>
              <a:xfrm flipH="1">
                <a:off x="3958489" y="6828408"/>
                <a:ext cx="1645920" cy="261610"/>
              </a:xfrm>
              <a:prstGeom prst="rect">
                <a:avLst/>
              </a:prstGeom>
              <a:noFill/>
            </p:spPr>
            <p:txBody>
              <a:bodyPr wrap="square" lIns="91440" tIns="45720" rIns="91440" bIns="45720" rtlCol="0" anchor="t">
                <a:spAutoFit/>
              </a:bodyPr>
              <a:lstStyle/>
              <a:p>
                <a:pPr marL="0" marR="0" lvl="1" algn="ctr" defTabSz="914367" rtl="0" eaLnBrk="1" fontAlgn="auto" latinLnBrk="0" hangingPunct="1">
                  <a:lnSpc>
                    <a:spcPct val="100000"/>
                  </a:lnSpc>
                  <a:spcBef>
                    <a:spcPts val="100"/>
                  </a:spcBef>
                  <a:spcAft>
                    <a:spcPts val="0"/>
                  </a:spcAft>
                  <a:buClr>
                    <a:srgbClr val="548235"/>
                  </a:buClr>
                  <a:buSzPct val="100000"/>
                  <a:tabLst/>
                  <a:defRPr/>
                </a:pPr>
                <a:r>
                  <a:rPr kumimoji="0" lang="en-US" sz="1100" b="0" i="0" u="none" strike="noStrike" kern="1200" cap="none" spc="0" normalizeH="0" baseline="0" noProof="0">
                    <a:ln>
                      <a:noFill/>
                    </a:ln>
                    <a:effectLst/>
                    <a:uLnTx/>
                    <a:uFillTx/>
                    <a:ea typeface="+mn-ea"/>
                  </a:rPr>
                  <a:t>Limited Access</a:t>
                </a:r>
                <a:endParaRPr kumimoji="0" lang="en-US" sz="1600" b="0" i="0" u="none" strike="noStrike" kern="1200" cap="none" spc="0" normalizeH="0" baseline="0" noProof="0">
                  <a:ln>
                    <a:noFill/>
                  </a:ln>
                  <a:effectLst/>
                  <a:uLnTx/>
                  <a:uFillTx/>
                  <a:ea typeface="+mn-ea"/>
                  <a:cs typeface="Calibri"/>
                </a:endParaRPr>
              </a:p>
            </p:txBody>
          </p:sp>
          <p:sp>
            <p:nvSpPr>
              <p:cNvPr id="83" name="TextBox 82">
                <a:extLst>
                  <a:ext uri="{FF2B5EF4-FFF2-40B4-BE49-F238E27FC236}">
                    <a16:creationId xmlns:a16="http://schemas.microsoft.com/office/drawing/2014/main" id="{1349A84D-1E3A-4F59-ADE9-A59821C50AEC}"/>
                  </a:ext>
                </a:extLst>
              </p:cNvPr>
              <p:cNvSpPr txBox="1"/>
              <p:nvPr/>
            </p:nvSpPr>
            <p:spPr>
              <a:xfrm flipH="1">
                <a:off x="5707669" y="6828408"/>
                <a:ext cx="1645920" cy="261610"/>
              </a:xfrm>
              <a:prstGeom prst="rect">
                <a:avLst/>
              </a:prstGeom>
              <a:noFill/>
            </p:spPr>
            <p:txBody>
              <a:bodyPr wrap="square" lIns="91440" tIns="45720" rIns="91440" bIns="45720" rtlCol="0" anchor="t">
                <a:spAutoFit/>
              </a:bodyPr>
              <a:lstStyle/>
              <a:p>
                <a:pPr marL="0" marR="0" lvl="1" algn="ctr" defTabSz="914367" rtl="0" eaLnBrk="1" fontAlgn="auto" latinLnBrk="0" hangingPunct="1">
                  <a:lnSpc>
                    <a:spcPct val="100000"/>
                  </a:lnSpc>
                  <a:spcBef>
                    <a:spcPts val="100"/>
                  </a:spcBef>
                  <a:spcAft>
                    <a:spcPts val="0"/>
                  </a:spcAft>
                  <a:buClr>
                    <a:srgbClr val="548235"/>
                  </a:buClr>
                  <a:buSzPct val="100000"/>
                  <a:tabLst/>
                  <a:defRPr/>
                </a:pPr>
                <a:r>
                  <a:rPr kumimoji="0" lang="en-US" sz="1100" b="0" i="0" u="none" strike="noStrike" kern="1200" cap="none" spc="0" normalizeH="0" baseline="0" noProof="0">
                    <a:ln>
                      <a:noFill/>
                    </a:ln>
                    <a:effectLst/>
                    <a:uLnTx/>
                    <a:uFillTx/>
                    <a:ea typeface="+mn-ea"/>
                  </a:rPr>
                  <a:t>RAI Guidance</a:t>
                </a:r>
                <a:endParaRPr kumimoji="0" lang="en-US" sz="1600" b="0" i="0" u="none" strike="noStrike" kern="1200" cap="none" spc="0" normalizeH="0" baseline="0" noProof="0">
                  <a:ln>
                    <a:noFill/>
                  </a:ln>
                  <a:effectLst/>
                  <a:uLnTx/>
                  <a:uFillTx/>
                  <a:ea typeface="+mn-ea"/>
                  <a:cs typeface="Calibri"/>
                </a:endParaRPr>
              </a:p>
            </p:txBody>
          </p:sp>
          <p:sp>
            <p:nvSpPr>
              <p:cNvPr id="202" name="TextBox 201">
                <a:extLst>
                  <a:ext uri="{FF2B5EF4-FFF2-40B4-BE49-F238E27FC236}">
                    <a16:creationId xmlns:a16="http://schemas.microsoft.com/office/drawing/2014/main" id="{53B492FC-5139-2174-7E20-1CAFF3513B8E}"/>
                  </a:ext>
                </a:extLst>
              </p:cNvPr>
              <p:cNvSpPr txBox="1"/>
              <p:nvPr/>
            </p:nvSpPr>
            <p:spPr>
              <a:xfrm flipH="1">
                <a:off x="2209309" y="6828408"/>
                <a:ext cx="1645920" cy="261610"/>
              </a:xfrm>
              <a:prstGeom prst="rect">
                <a:avLst/>
              </a:prstGeom>
              <a:noFill/>
            </p:spPr>
            <p:txBody>
              <a:bodyPr wrap="square" lIns="91440" tIns="45720" rIns="91440" bIns="45720" rtlCol="0" anchor="t">
                <a:spAutoFit/>
              </a:bodyPr>
              <a:lstStyle/>
              <a:p>
                <a:pPr marL="0" marR="0" lvl="1" algn="ctr" defTabSz="914367" rtl="0" eaLnBrk="1" fontAlgn="auto" latinLnBrk="0" hangingPunct="1">
                  <a:lnSpc>
                    <a:spcPct val="100000"/>
                  </a:lnSpc>
                  <a:spcBef>
                    <a:spcPts val="100"/>
                  </a:spcBef>
                  <a:spcAft>
                    <a:spcPts val="0"/>
                  </a:spcAft>
                  <a:buClr>
                    <a:srgbClr val="548235"/>
                  </a:buClr>
                  <a:buSzPct val="100000"/>
                  <a:tabLst/>
                  <a:defRPr/>
                </a:pPr>
                <a:r>
                  <a:rPr kumimoji="0" lang="en-US" sz="1100" b="0" i="0" u="none" strike="noStrike" kern="1200" cap="none" spc="0" normalizeH="0" baseline="0" noProof="0">
                    <a:ln>
                      <a:noFill/>
                    </a:ln>
                    <a:effectLst/>
                    <a:uLnTx/>
                    <a:uFillTx/>
                    <a:ea typeface="+mn-ea"/>
                  </a:rPr>
                  <a:t>Policy &amp; Standards</a:t>
                </a:r>
              </a:p>
            </p:txBody>
          </p:sp>
        </p:grpSp>
      </p:grpSp>
      <p:cxnSp>
        <p:nvCxnSpPr>
          <p:cNvPr id="9" name="Straight Arrow Connector 8">
            <a:extLst>
              <a:ext uri="{FF2B5EF4-FFF2-40B4-BE49-F238E27FC236}">
                <a16:creationId xmlns:a16="http://schemas.microsoft.com/office/drawing/2014/main" id="{9E82A23E-BC04-4C94-BC3B-0789E9CEC11D}"/>
              </a:ext>
              <a:ext uri="{C183D7F6-B498-43B3-948B-1728B52AA6E4}">
                <adec:decorative xmlns:adec="http://schemas.microsoft.com/office/drawing/2017/decorative" val="1"/>
              </a:ext>
            </a:extLst>
          </p:cNvPr>
          <p:cNvCxnSpPr/>
          <p:nvPr/>
        </p:nvCxnSpPr>
        <p:spPr>
          <a:xfrm flipV="1">
            <a:off x="2291631" y="2275340"/>
            <a:ext cx="578470" cy="155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Flowchart: Terminator 95">
            <a:extLst>
              <a:ext uri="{FF2B5EF4-FFF2-40B4-BE49-F238E27FC236}">
                <a16:creationId xmlns:a16="http://schemas.microsoft.com/office/drawing/2014/main" id="{60BE0953-7FB1-49A1-82DE-7B50DB184E6C}"/>
              </a:ext>
              <a:ext uri="{C183D7F6-B498-43B3-948B-1728B52AA6E4}">
                <adec:decorative xmlns:adec="http://schemas.microsoft.com/office/drawing/2017/decorative" val="1"/>
              </a:ext>
            </a:extLst>
          </p:cNvPr>
          <p:cNvSpPr/>
          <p:nvPr/>
        </p:nvSpPr>
        <p:spPr>
          <a:xfrm>
            <a:off x="2868323" y="3010398"/>
            <a:ext cx="1035410" cy="278559"/>
          </a:xfrm>
          <a:prstGeom prst="flowChartTermina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ea typeface="+mn-ea"/>
              </a:rPr>
              <a:t>RAI Logs</a:t>
            </a:r>
            <a:endParaRPr kumimoji="0" lang="en-US" sz="900" b="1" i="0" u="none" strike="noStrike" kern="1200" cap="none" spc="0" normalizeH="0" baseline="0" noProof="0">
              <a:ln>
                <a:noFill/>
              </a:ln>
              <a:solidFill>
                <a:schemeClr val="tx1"/>
              </a:solidFill>
              <a:effectLst/>
              <a:uLnTx/>
              <a:uFillTx/>
              <a:ea typeface="+mn-ea"/>
              <a:cs typeface="Calibri"/>
            </a:endParaRPr>
          </a:p>
        </p:txBody>
      </p:sp>
      <p:cxnSp>
        <p:nvCxnSpPr>
          <p:cNvPr id="219" name="Connector: Elbow 218">
            <a:extLst>
              <a:ext uri="{FF2B5EF4-FFF2-40B4-BE49-F238E27FC236}">
                <a16:creationId xmlns:a16="http://schemas.microsoft.com/office/drawing/2014/main" id="{94547256-F024-BB9F-FBBA-241E20AB8C72}"/>
              </a:ext>
              <a:ext uri="{C183D7F6-B498-43B3-948B-1728B52AA6E4}">
                <adec:decorative xmlns:adec="http://schemas.microsoft.com/office/drawing/2017/decorative" val="1"/>
              </a:ext>
            </a:extLst>
          </p:cNvPr>
          <p:cNvCxnSpPr>
            <a:stCxn id="101" idx="3"/>
            <a:endCxn id="105" idx="3"/>
          </p:cNvCxnSpPr>
          <p:nvPr/>
        </p:nvCxnSpPr>
        <p:spPr>
          <a:xfrm>
            <a:off x="2338809" y="3741085"/>
            <a:ext cx="12700" cy="2118764"/>
          </a:xfrm>
          <a:prstGeom prst="bentConnector3">
            <a:avLst>
              <a:gd name="adj1" fmla="val 10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E0041B-D8E1-01D2-E168-FE3AFA0D7A0C}"/>
              </a:ext>
              <a:ext uri="{C183D7F6-B498-43B3-948B-1728B52AA6E4}">
                <adec:decorative xmlns:adec="http://schemas.microsoft.com/office/drawing/2017/decorative" val="1"/>
              </a:ext>
            </a:extLst>
          </p:cNvPr>
          <p:cNvCxnSpPr>
            <a:stCxn id="169" idx="3"/>
          </p:cNvCxnSpPr>
          <p:nvPr/>
        </p:nvCxnSpPr>
        <p:spPr>
          <a:xfrm>
            <a:off x="2338809" y="4817683"/>
            <a:ext cx="1313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C611E521-57F3-B104-0CFD-AF86C1C91941}"/>
              </a:ext>
              <a:ext uri="{C183D7F6-B498-43B3-948B-1728B52AA6E4}">
                <adec:decorative xmlns:adec="http://schemas.microsoft.com/office/drawing/2017/decorative" val="1"/>
              </a:ext>
            </a:extLst>
          </p:cNvPr>
          <p:cNvCxnSpPr>
            <a:stCxn id="101" idx="3"/>
            <a:endCxn id="55" idx="1"/>
          </p:cNvCxnSpPr>
          <p:nvPr/>
        </p:nvCxnSpPr>
        <p:spPr>
          <a:xfrm flipV="1">
            <a:off x="2338809" y="2549045"/>
            <a:ext cx="3224696" cy="1192040"/>
          </a:xfrm>
          <a:prstGeom prst="bentConnector3">
            <a:avLst>
              <a:gd name="adj1" fmla="val 9229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E5F0EB3-7D31-622F-CFED-247647C03B6C}"/>
              </a:ext>
              <a:ext uri="{C183D7F6-B498-43B3-948B-1728B52AA6E4}">
                <adec:decorative xmlns:adec="http://schemas.microsoft.com/office/drawing/2017/decorative" val="1"/>
              </a:ext>
            </a:extLst>
          </p:cNvPr>
          <p:cNvCxnSpPr>
            <a:cxnSpLocks/>
            <a:stCxn id="7" idx="3"/>
          </p:cNvCxnSpPr>
          <p:nvPr/>
        </p:nvCxnSpPr>
        <p:spPr>
          <a:xfrm>
            <a:off x="5083643" y="3149677"/>
            <a:ext cx="2289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F5E5A79-38A3-ADC3-9E5A-6EFC77F9EE17}"/>
              </a:ext>
              <a:ext uri="{C183D7F6-B498-43B3-948B-1728B52AA6E4}">
                <adec:decorative xmlns:adec="http://schemas.microsoft.com/office/drawing/2017/decorative" val="1"/>
              </a:ext>
            </a:extLst>
          </p:cNvPr>
          <p:cNvCxnSpPr>
            <a:stCxn id="55" idx="0"/>
            <a:endCxn id="78" idx="1"/>
          </p:cNvCxnSpPr>
          <p:nvPr/>
        </p:nvCxnSpPr>
        <p:spPr>
          <a:xfrm rot="16200000" flipH="1">
            <a:off x="6717899" y="1561943"/>
            <a:ext cx="103624" cy="1489861"/>
          </a:xfrm>
          <a:prstGeom prst="bentConnector4">
            <a:avLst>
              <a:gd name="adj1" fmla="val -220605"/>
              <a:gd name="adj2" fmla="val 8466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9DC1D2B8-4CF0-F918-9C62-A06C8D3085DE}"/>
              </a:ext>
              <a:ext uri="{C183D7F6-B498-43B3-948B-1728B52AA6E4}">
                <adec:decorative xmlns:adec="http://schemas.microsoft.com/office/drawing/2017/decorative" val="1"/>
              </a:ext>
            </a:extLst>
          </p:cNvPr>
          <p:cNvCxnSpPr>
            <a:stCxn id="78" idx="1"/>
            <a:endCxn id="54" idx="1"/>
          </p:cNvCxnSpPr>
          <p:nvPr/>
        </p:nvCxnSpPr>
        <p:spPr>
          <a:xfrm rot="10800000" flipH="1" flipV="1">
            <a:off x="7514642" y="2358684"/>
            <a:ext cx="2692" cy="501633"/>
          </a:xfrm>
          <a:prstGeom prst="bentConnector3">
            <a:avLst>
              <a:gd name="adj1" fmla="val -849182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C79306D2-647D-A212-AA68-19C261717333}"/>
              </a:ext>
              <a:ext uri="{C183D7F6-B498-43B3-948B-1728B52AA6E4}">
                <adec:decorative xmlns:adec="http://schemas.microsoft.com/office/drawing/2017/decorative" val="1"/>
              </a:ext>
            </a:extLst>
          </p:cNvPr>
          <p:cNvCxnSpPr>
            <a:stCxn id="78" idx="3"/>
            <a:endCxn id="54" idx="3"/>
          </p:cNvCxnSpPr>
          <p:nvPr/>
        </p:nvCxnSpPr>
        <p:spPr>
          <a:xfrm flipH="1">
            <a:off x="8335849" y="2358685"/>
            <a:ext cx="2692" cy="501633"/>
          </a:xfrm>
          <a:prstGeom prst="bentConnector3">
            <a:avLst>
              <a:gd name="adj1" fmla="val -849182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D4EEE3FA-8202-D478-14DD-D867B8BFE75B}"/>
              </a:ext>
              <a:ext uri="{C183D7F6-B498-43B3-948B-1728B52AA6E4}">
                <adec:decorative xmlns:adec="http://schemas.microsoft.com/office/drawing/2017/decorative" val="1"/>
              </a:ext>
            </a:extLst>
          </p:cNvPr>
          <p:cNvCxnSpPr>
            <a:cxnSpLocks/>
          </p:cNvCxnSpPr>
          <p:nvPr/>
        </p:nvCxnSpPr>
        <p:spPr>
          <a:xfrm>
            <a:off x="8570119" y="2617159"/>
            <a:ext cx="75365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2CD12C8D-8472-2E51-A6F2-97F9EF2D8165}"/>
              </a:ext>
              <a:ext uri="{C183D7F6-B498-43B3-948B-1728B52AA6E4}">
                <adec:decorative xmlns:adec="http://schemas.microsoft.com/office/drawing/2017/decorative" val="1"/>
              </a:ext>
            </a:extLst>
          </p:cNvPr>
          <p:cNvCxnSpPr>
            <a:stCxn id="50" idx="1"/>
            <a:endCxn id="193" idx="1"/>
          </p:cNvCxnSpPr>
          <p:nvPr/>
        </p:nvCxnSpPr>
        <p:spPr>
          <a:xfrm rot="10800000" flipH="1" flipV="1">
            <a:off x="10539762" y="2270486"/>
            <a:ext cx="108" cy="774625"/>
          </a:xfrm>
          <a:prstGeom prst="bentConnector3">
            <a:avLst>
              <a:gd name="adj1" fmla="val -21166666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B51088EF-2C4C-4236-834F-865A2EBABDDB}"/>
              </a:ext>
              <a:ext uri="{C183D7F6-B498-43B3-948B-1728B52AA6E4}">
                <adec:decorative xmlns:adec="http://schemas.microsoft.com/office/drawing/2017/decorative" val="1"/>
              </a:ext>
            </a:extLst>
          </p:cNvPr>
          <p:cNvCxnSpPr>
            <a:stCxn id="62" idx="2"/>
            <a:endCxn id="55" idx="2"/>
          </p:cNvCxnSpPr>
          <p:nvPr/>
        </p:nvCxnSpPr>
        <p:spPr>
          <a:xfrm rot="5400000" flipH="1">
            <a:off x="7851977" y="1015833"/>
            <a:ext cx="68114" cy="3722506"/>
          </a:xfrm>
          <a:prstGeom prst="bentConnector3">
            <a:avLst>
              <a:gd name="adj1" fmla="val -1230584"/>
            </a:avLst>
          </a:prstGeom>
          <a:ln w="1905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5459BA6A-D2D9-E88E-99F4-6D3566A7E6EA}"/>
              </a:ext>
              <a:ext uri="{C183D7F6-B498-43B3-948B-1728B52AA6E4}">
                <adec:decorative xmlns:adec="http://schemas.microsoft.com/office/drawing/2017/decorative" val="1"/>
              </a:ext>
            </a:extLst>
          </p:cNvPr>
          <p:cNvCxnSpPr>
            <a:cxnSpLocks/>
            <a:endCxn id="193" idx="2"/>
          </p:cNvCxnSpPr>
          <p:nvPr/>
        </p:nvCxnSpPr>
        <p:spPr>
          <a:xfrm flipV="1">
            <a:off x="2351509" y="3286091"/>
            <a:ext cx="8610120" cy="587968"/>
          </a:xfrm>
          <a:prstGeom prst="bentConnector2">
            <a:avLst/>
          </a:prstGeom>
          <a:ln w="1905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49" name="Arrow: Down 148">
            <a:extLst>
              <a:ext uri="{FF2B5EF4-FFF2-40B4-BE49-F238E27FC236}">
                <a16:creationId xmlns:a16="http://schemas.microsoft.com/office/drawing/2014/main" id="{FE23B34B-93C7-44A6-BF22-F22B703185A8}"/>
              </a:ext>
              <a:ext uri="{C183D7F6-B498-43B3-948B-1728B52AA6E4}">
                <adec:decorative xmlns:adec="http://schemas.microsoft.com/office/drawing/2017/decorative" val="1"/>
              </a:ext>
            </a:extLst>
          </p:cNvPr>
          <p:cNvSpPr/>
          <p:nvPr/>
        </p:nvSpPr>
        <p:spPr>
          <a:xfrm rot="10800000">
            <a:off x="3826057" y="3928958"/>
            <a:ext cx="328484" cy="240080"/>
          </a:xfrm>
          <a:prstGeom prst="downArrow">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258" name="Arrow: Down 257">
            <a:extLst>
              <a:ext uri="{FF2B5EF4-FFF2-40B4-BE49-F238E27FC236}">
                <a16:creationId xmlns:a16="http://schemas.microsoft.com/office/drawing/2014/main" id="{7625273A-BEAE-39FF-1FBD-9B0BC6C5EB9C}"/>
              </a:ext>
              <a:ext uri="{C183D7F6-B498-43B3-948B-1728B52AA6E4}">
                <adec:decorative xmlns:adec="http://schemas.microsoft.com/office/drawing/2017/decorative" val="1"/>
              </a:ext>
            </a:extLst>
          </p:cNvPr>
          <p:cNvSpPr/>
          <p:nvPr/>
        </p:nvSpPr>
        <p:spPr>
          <a:xfrm rot="10800000" flipV="1">
            <a:off x="10090223" y="3928961"/>
            <a:ext cx="328484" cy="240078"/>
          </a:xfrm>
          <a:prstGeom prst="downArrow">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260" name="Arrow: Down 259">
            <a:extLst>
              <a:ext uri="{FF2B5EF4-FFF2-40B4-BE49-F238E27FC236}">
                <a16:creationId xmlns:a16="http://schemas.microsoft.com/office/drawing/2014/main" id="{2E950884-4646-ADE0-B498-CE868CBBF65C}"/>
              </a:ext>
              <a:ext uri="{C183D7F6-B498-43B3-948B-1728B52AA6E4}">
                <adec:decorative xmlns:adec="http://schemas.microsoft.com/office/drawing/2017/decorative" val="1"/>
              </a:ext>
            </a:extLst>
          </p:cNvPr>
          <p:cNvSpPr/>
          <p:nvPr/>
        </p:nvSpPr>
        <p:spPr>
          <a:xfrm rot="10800000">
            <a:off x="6958141" y="5157787"/>
            <a:ext cx="328484" cy="240080"/>
          </a:xfrm>
          <a:prstGeom prst="downArrow">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sp>
        <p:nvSpPr>
          <p:cNvPr id="263" name="Arrow: Down 262">
            <a:extLst>
              <a:ext uri="{FF2B5EF4-FFF2-40B4-BE49-F238E27FC236}">
                <a16:creationId xmlns:a16="http://schemas.microsoft.com/office/drawing/2014/main" id="{1A38FF25-4B33-9C74-3B18-ABC3442C6C42}"/>
              </a:ext>
              <a:ext uri="{C183D7F6-B498-43B3-948B-1728B52AA6E4}">
                <adec:decorative xmlns:adec="http://schemas.microsoft.com/office/drawing/2017/decorative" val="1"/>
              </a:ext>
            </a:extLst>
          </p:cNvPr>
          <p:cNvSpPr/>
          <p:nvPr/>
        </p:nvSpPr>
        <p:spPr>
          <a:xfrm rot="16200000">
            <a:off x="8863739" y="1313963"/>
            <a:ext cx="328484" cy="240080"/>
          </a:xfrm>
          <a:prstGeom prst="downArrow">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grpSp>
        <p:nvGrpSpPr>
          <p:cNvPr id="269" name="Group 268">
            <a:extLst>
              <a:ext uri="{FF2B5EF4-FFF2-40B4-BE49-F238E27FC236}">
                <a16:creationId xmlns:a16="http://schemas.microsoft.com/office/drawing/2014/main" id="{9B847554-BEAD-E2B3-9566-F61598A4239C}"/>
              </a:ext>
              <a:ext uri="{C183D7F6-B498-43B3-948B-1728B52AA6E4}">
                <adec:decorative xmlns:adec="http://schemas.microsoft.com/office/drawing/2017/decorative" val="1"/>
              </a:ext>
            </a:extLst>
          </p:cNvPr>
          <p:cNvGrpSpPr/>
          <p:nvPr/>
        </p:nvGrpSpPr>
        <p:grpSpPr>
          <a:xfrm>
            <a:off x="462147" y="3205753"/>
            <a:ext cx="284025" cy="284023"/>
            <a:chOff x="216430" y="3490914"/>
            <a:chExt cx="376892" cy="376890"/>
          </a:xfrm>
        </p:grpSpPr>
        <p:sp>
          <p:nvSpPr>
            <p:cNvPr id="267" name="Oval 266">
              <a:extLst>
                <a:ext uri="{FF2B5EF4-FFF2-40B4-BE49-F238E27FC236}">
                  <a16:creationId xmlns:a16="http://schemas.microsoft.com/office/drawing/2014/main" id="{DD65F8D0-D6C4-B93F-D07A-AC929A32E313}"/>
                </a:ext>
              </a:extLst>
            </p:cNvPr>
            <p:cNvSpPr/>
            <p:nvPr/>
          </p:nvSpPr>
          <p:spPr bwMode="auto">
            <a:xfrm>
              <a:off x="216430" y="3490914"/>
              <a:ext cx="376892" cy="37689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err="1">
                <a:solidFill>
                  <a:schemeClr val="tx1"/>
                </a:solidFill>
              </a:endParaRPr>
            </a:p>
          </p:txBody>
        </p:sp>
        <p:pic>
          <p:nvPicPr>
            <p:cNvPr id="265" name="Graphic 264" descr="Call center outline">
              <a:extLst>
                <a:ext uri="{FF2B5EF4-FFF2-40B4-BE49-F238E27FC236}">
                  <a16:creationId xmlns:a16="http://schemas.microsoft.com/office/drawing/2014/main" id="{E172FF40-A046-615F-562B-11CE0B3E74B9}"/>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56" y="3555051"/>
              <a:ext cx="220038" cy="220038"/>
            </a:xfrm>
            <a:prstGeom prst="rect">
              <a:avLst/>
            </a:prstGeom>
          </p:spPr>
        </p:pic>
      </p:grpSp>
      <p:grpSp>
        <p:nvGrpSpPr>
          <p:cNvPr id="270" name="Group 269">
            <a:extLst>
              <a:ext uri="{FF2B5EF4-FFF2-40B4-BE49-F238E27FC236}">
                <a16:creationId xmlns:a16="http://schemas.microsoft.com/office/drawing/2014/main" id="{D4F17E8C-6F60-9E67-D192-BFA4026463B1}"/>
              </a:ext>
              <a:ext uri="{C183D7F6-B498-43B3-948B-1728B52AA6E4}">
                <adec:decorative xmlns:adec="http://schemas.microsoft.com/office/drawing/2017/decorative" val="1"/>
              </a:ext>
            </a:extLst>
          </p:cNvPr>
          <p:cNvGrpSpPr/>
          <p:nvPr/>
        </p:nvGrpSpPr>
        <p:grpSpPr>
          <a:xfrm>
            <a:off x="462147" y="4259853"/>
            <a:ext cx="284025" cy="284023"/>
            <a:chOff x="216430" y="3490914"/>
            <a:chExt cx="376892" cy="376890"/>
          </a:xfrm>
        </p:grpSpPr>
        <p:sp>
          <p:nvSpPr>
            <p:cNvPr id="271" name="Oval 270">
              <a:extLst>
                <a:ext uri="{FF2B5EF4-FFF2-40B4-BE49-F238E27FC236}">
                  <a16:creationId xmlns:a16="http://schemas.microsoft.com/office/drawing/2014/main" id="{E45967AA-AB93-5F42-10C8-8E3B52E0024C}"/>
                </a:ext>
              </a:extLst>
            </p:cNvPr>
            <p:cNvSpPr/>
            <p:nvPr/>
          </p:nvSpPr>
          <p:spPr bwMode="auto">
            <a:xfrm>
              <a:off x="216430" y="3490914"/>
              <a:ext cx="376892" cy="37689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err="1">
                <a:solidFill>
                  <a:schemeClr val="tx1"/>
                </a:solidFill>
              </a:endParaRPr>
            </a:p>
          </p:txBody>
        </p:sp>
        <p:pic>
          <p:nvPicPr>
            <p:cNvPr id="273" name="Graphic 272" descr="Call center outline">
              <a:extLst>
                <a:ext uri="{FF2B5EF4-FFF2-40B4-BE49-F238E27FC236}">
                  <a16:creationId xmlns:a16="http://schemas.microsoft.com/office/drawing/2014/main" id="{3848460B-9E92-BE70-FD42-B88128722C76}"/>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56" y="3555051"/>
              <a:ext cx="220038" cy="220038"/>
            </a:xfrm>
            <a:prstGeom prst="rect">
              <a:avLst/>
            </a:prstGeom>
          </p:spPr>
        </p:pic>
      </p:grpSp>
      <p:grpSp>
        <p:nvGrpSpPr>
          <p:cNvPr id="274" name="Group 273">
            <a:extLst>
              <a:ext uri="{FF2B5EF4-FFF2-40B4-BE49-F238E27FC236}">
                <a16:creationId xmlns:a16="http://schemas.microsoft.com/office/drawing/2014/main" id="{98A94F81-9AA1-F9CA-319D-D2B29E7079F7}"/>
              </a:ext>
              <a:ext uri="{C183D7F6-B498-43B3-948B-1728B52AA6E4}">
                <adec:decorative xmlns:adec="http://schemas.microsoft.com/office/drawing/2017/decorative" val="1"/>
              </a:ext>
            </a:extLst>
          </p:cNvPr>
          <p:cNvGrpSpPr/>
          <p:nvPr/>
        </p:nvGrpSpPr>
        <p:grpSpPr>
          <a:xfrm>
            <a:off x="462147" y="5307603"/>
            <a:ext cx="284025" cy="284023"/>
            <a:chOff x="216430" y="3490914"/>
            <a:chExt cx="376892" cy="376890"/>
          </a:xfrm>
        </p:grpSpPr>
        <p:sp>
          <p:nvSpPr>
            <p:cNvPr id="275" name="Oval 274">
              <a:extLst>
                <a:ext uri="{FF2B5EF4-FFF2-40B4-BE49-F238E27FC236}">
                  <a16:creationId xmlns:a16="http://schemas.microsoft.com/office/drawing/2014/main" id="{078C9822-B749-8440-6EDC-80D679347FD6}"/>
                </a:ext>
              </a:extLst>
            </p:cNvPr>
            <p:cNvSpPr/>
            <p:nvPr/>
          </p:nvSpPr>
          <p:spPr bwMode="auto">
            <a:xfrm>
              <a:off x="216430" y="3490914"/>
              <a:ext cx="376892" cy="37689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err="1">
                <a:solidFill>
                  <a:schemeClr val="tx1"/>
                </a:solidFill>
              </a:endParaRPr>
            </a:p>
          </p:txBody>
        </p:sp>
        <p:pic>
          <p:nvPicPr>
            <p:cNvPr id="277" name="Graphic 276" descr="Call center outline">
              <a:extLst>
                <a:ext uri="{FF2B5EF4-FFF2-40B4-BE49-F238E27FC236}">
                  <a16:creationId xmlns:a16="http://schemas.microsoft.com/office/drawing/2014/main" id="{11D792A2-9289-4F6C-18C3-A3A5F8BC659C}"/>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56" y="3555051"/>
              <a:ext cx="220038" cy="220038"/>
            </a:xfrm>
            <a:prstGeom prst="rect">
              <a:avLst/>
            </a:prstGeom>
          </p:spPr>
        </p:pic>
      </p:grpSp>
      <p:grpSp>
        <p:nvGrpSpPr>
          <p:cNvPr id="278" name="Group 277">
            <a:extLst>
              <a:ext uri="{FF2B5EF4-FFF2-40B4-BE49-F238E27FC236}">
                <a16:creationId xmlns:a16="http://schemas.microsoft.com/office/drawing/2014/main" id="{5A4930C3-1E36-53F6-F6F5-2B93F7107F8D}"/>
              </a:ext>
              <a:ext uri="{C183D7F6-B498-43B3-948B-1728B52AA6E4}">
                <adec:decorative xmlns:adec="http://schemas.microsoft.com/office/drawing/2017/decorative" val="1"/>
              </a:ext>
            </a:extLst>
          </p:cNvPr>
          <p:cNvGrpSpPr/>
          <p:nvPr/>
        </p:nvGrpSpPr>
        <p:grpSpPr>
          <a:xfrm>
            <a:off x="2534002" y="5558585"/>
            <a:ext cx="284025" cy="284023"/>
            <a:chOff x="216430" y="3490914"/>
            <a:chExt cx="376892" cy="376890"/>
          </a:xfrm>
        </p:grpSpPr>
        <p:sp>
          <p:nvSpPr>
            <p:cNvPr id="279" name="Oval 278">
              <a:extLst>
                <a:ext uri="{FF2B5EF4-FFF2-40B4-BE49-F238E27FC236}">
                  <a16:creationId xmlns:a16="http://schemas.microsoft.com/office/drawing/2014/main" id="{F2786809-F7FB-4B73-2F32-590E27F771FF}"/>
                </a:ext>
              </a:extLst>
            </p:cNvPr>
            <p:cNvSpPr/>
            <p:nvPr/>
          </p:nvSpPr>
          <p:spPr bwMode="auto">
            <a:xfrm>
              <a:off x="216430" y="3490914"/>
              <a:ext cx="376892" cy="37689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err="1">
                <a:solidFill>
                  <a:schemeClr val="tx1"/>
                </a:solidFill>
              </a:endParaRPr>
            </a:p>
          </p:txBody>
        </p:sp>
        <p:pic>
          <p:nvPicPr>
            <p:cNvPr id="280" name="Graphic 279" descr="Call center outline">
              <a:extLst>
                <a:ext uri="{FF2B5EF4-FFF2-40B4-BE49-F238E27FC236}">
                  <a16:creationId xmlns:a16="http://schemas.microsoft.com/office/drawing/2014/main" id="{9A8F507C-E85E-A09D-C384-31046E336E0F}"/>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56" y="3555051"/>
              <a:ext cx="220038" cy="220038"/>
            </a:xfrm>
            <a:prstGeom prst="rect">
              <a:avLst/>
            </a:prstGeom>
          </p:spPr>
        </p:pic>
      </p:grpSp>
      <p:grpSp>
        <p:nvGrpSpPr>
          <p:cNvPr id="281" name="Group 280">
            <a:extLst>
              <a:ext uri="{FF2B5EF4-FFF2-40B4-BE49-F238E27FC236}">
                <a16:creationId xmlns:a16="http://schemas.microsoft.com/office/drawing/2014/main" id="{BC986B78-846C-47D6-80D4-59D422DA240C}"/>
              </a:ext>
              <a:ext uri="{C183D7F6-B498-43B3-948B-1728B52AA6E4}">
                <adec:decorative xmlns:adec="http://schemas.microsoft.com/office/drawing/2017/decorative" val="1"/>
              </a:ext>
            </a:extLst>
          </p:cNvPr>
          <p:cNvGrpSpPr/>
          <p:nvPr/>
        </p:nvGrpSpPr>
        <p:grpSpPr>
          <a:xfrm>
            <a:off x="2534002" y="4120310"/>
            <a:ext cx="284025" cy="284023"/>
            <a:chOff x="216430" y="3490914"/>
            <a:chExt cx="376892" cy="376890"/>
          </a:xfrm>
        </p:grpSpPr>
        <p:sp>
          <p:nvSpPr>
            <p:cNvPr id="282" name="Oval 281">
              <a:extLst>
                <a:ext uri="{FF2B5EF4-FFF2-40B4-BE49-F238E27FC236}">
                  <a16:creationId xmlns:a16="http://schemas.microsoft.com/office/drawing/2014/main" id="{9CE8CC44-B75D-9127-CE7C-C3141ADBCAFB}"/>
                </a:ext>
              </a:extLst>
            </p:cNvPr>
            <p:cNvSpPr/>
            <p:nvPr/>
          </p:nvSpPr>
          <p:spPr bwMode="auto">
            <a:xfrm>
              <a:off x="216430" y="3490914"/>
              <a:ext cx="376892" cy="376890"/>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err="1">
                <a:solidFill>
                  <a:schemeClr val="tx1"/>
                </a:solidFill>
              </a:endParaRPr>
            </a:p>
          </p:txBody>
        </p:sp>
        <p:pic>
          <p:nvPicPr>
            <p:cNvPr id="283" name="Graphic 282" descr="Call center outline">
              <a:extLst>
                <a:ext uri="{FF2B5EF4-FFF2-40B4-BE49-F238E27FC236}">
                  <a16:creationId xmlns:a16="http://schemas.microsoft.com/office/drawing/2014/main" id="{F794965B-3E0D-3AE1-360A-2F38F7A4D1A7}"/>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56" y="3555051"/>
              <a:ext cx="220038" cy="220038"/>
            </a:xfrm>
            <a:prstGeom prst="rect">
              <a:avLst/>
            </a:prstGeom>
          </p:spPr>
        </p:pic>
      </p:grpSp>
      <p:grpSp>
        <p:nvGrpSpPr>
          <p:cNvPr id="285" name="Group 284">
            <a:extLst>
              <a:ext uri="{FF2B5EF4-FFF2-40B4-BE49-F238E27FC236}">
                <a16:creationId xmlns:a16="http://schemas.microsoft.com/office/drawing/2014/main" id="{AC338F01-A22D-66F0-8957-E372118D9950}"/>
              </a:ext>
              <a:ext uri="{C183D7F6-B498-43B3-948B-1728B52AA6E4}">
                <adec:decorative xmlns:adec="http://schemas.microsoft.com/office/drawing/2017/decorative" val="1"/>
              </a:ext>
            </a:extLst>
          </p:cNvPr>
          <p:cNvGrpSpPr/>
          <p:nvPr/>
        </p:nvGrpSpPr>
        <p:grpSpPr>
          <a:xfrm>
            <a:off x="6941835" y="1558496"/>
            <a:ext cx="284025" cy="284023"/>
            <a:chOff x="216430" y="3490914"/>
            <a:chExt cx="376892" cy="376890"/>
          </a:xfrm>
        </p:grpSpPr>
        <p:sp>
          <p:nvSpPr>
            <p:cNvPr id="286" name="Oval 285">
              <a:extLst>
                <a:ext uri="{FF2B5EF4-FFF2-40B4-BE49-F238E27FC236}">
                  <a16:creationId xmlns:a16="http://schemas.microsoft.com/office/drawing/2014/main" id="{656091AE-F77D-CD95-C26B-46575ADC4BA7}"/>
                </a:ext>
              </a:extLst>
            </p:cNvPr>
            <p:cNvSpPr/>
            <p:nvPr/>
          </p:nvSpPr>
          <p:spPr bwMode="auto">
            <a:xfrm>
              <a:off x="216430" y="3490914"/>
              <a:ext cx="376892" cy="37689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err="1">
                <a:solidFill>
                  <a:schemeClr val="tx1"/>
                </a:solidFill>
              </a:endParaRPr>
            </a:p>
          </p:txBody>
        </p:sp>
        <p:pic>
          <p:nvPicPr>
            <p:cNvPr id="287" name="Graphic 286" descr="Call center outline">
              <a:extLst>
                <a:ext uri="{FF2B5EF4-FFF2-40B4-BE49-F238E27FC236}">
                  <a16:creationId xmlns:a16="http://schemas.microsoft.com/office/drawing/2014/main" id="{7335095B-4D4F-5F72-4136-CA89AEFC561D}"/>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56" y="3555051"/>
              <a:ext cx="220038" cy="220038"/>
            </a:xfrm>
            <a:prstGeom prst="rect">
              <a:avLst/>
            </a:prstGeom>
          </p:spPr>
        </p:pic>
      </p:grpSp>
      <p:grpSp>
        <p:nvGrpSpPr>
          <p:cNvPr id="288" name="Group 287">
            <a:extLst>
              <a:ext uri="{FF2B5EF4-FFF2-40B4-BE49-F238E27FC236}">
                <a16:creationId xmlns:a16="http://schemas.microsoft.com/office/drawing/2014/main" id="{ED928BC5-73B6-3BDE-482C-BFC83A1D1117}"/>
              </a:ext>
              <a:ext uri="{C183D7F6-B498-43B3-948B-1728B52AA6E4}">
                <adec:decorative xmlns:adec="http://schemas.microsoft.com/office/drawing/2017/decorative" val="1"/>
              </a:ext>
            </a:extLst>
          </p:cNvPr>
          <p:cNvGrpSpPr/>
          <p:nvPr/>
        </p:nvGrpSpPr>
        <p:grpSpPr>
          <a:xfrm>
            <a:off x="9142110" y="1558496"/>
            <a:ext cx="284025" cy="284023"/>
            <a:chOff x="216430" y="3490914"/>
            <a:chExt cx="376892" cy="376890"/>
          </a:xfrm>
        </p:grpSpPr>
        <p:sp>
          <p:nvSpPr>
            <p:cNvPr id="289" name="Oval 288">
              <a:extLst>
                <a:ext uri="{FF2B5EF4-FFF2-40B4-BE49-F238E27FC236}">
                  <a16:creationId xmlns:a16="http://schemas.microsoft.com/office/drawing/2014/main" id="{1EBB5C54-0FD8-E7CA-04F1-C943AFBB98AB}"/>
                </a:ext>
              </a:extLst>
            </p:cNvPr>
            <p:cNvSpPr/>
            <p:nvPr/>
          </p:nvSpPr>
          <p:spPr bwMode="auto">
            <a:xfrm>
              <a:off x="216430" y="3490914"/>
              <a:ext cx="376892" cy="376890"/>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err="1">
                <a:solidFill>
                  <a:schemeClr val="tx1"/>
                </a:solidFill>
              </a:endParaRPr>
            </a:p>
          </p:txBody>
        </p:sp>
        <p:pic>
          <p:nvPicPr>
            <p:cNvPr id="290" name="Graphic 289" descr="Call center outline">
              <a:extLst>
                <a:ext uri="{FF2B5EF4-FFF2-40B4-BE49-F238E27FC236}">
                  <a16:creationId xmlns:a16="http://schemas.microsoft.com/office/drawing/2014/main" id="{29262CC8-9E76-968D-2AB5-67C5D4B21FC3}"/>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56" y="3555051"/>
              <a:ext cx="220038" cy="220038"/>
            </a:xfrm>
            <a:prstGeom prst="rect">
              <a:avLst/>
            </a:prstGeom>
          </p:spPr>
        </p:pic>
      </p:grpSp>
      <p:sp>
        <p:nvSpPr>
          <p:cNvPr id="291" name="brain_2">
            <a:extLst>
              <a:ext uri="{FF2B5EF4-FFF2-40B4-BE49-F238E27FC236}">
                <a16:creationId xmlns:a16="http://schemas.microsoft.com/office/drawing/2014/main" id="{93F39566-1566-9BF6-7BC4-5BE220705249}"/>
              </a:ext>
              <a:ext uri="{C183D7F6-B498-43B3-948B-1728B52AA6E4}">
                <adec:decorative xmlns:adec="http://schemas.microsoft.com/office/drawing/2017/decorative" val="1"/>
              </a:ext>
            </a:extLst>
          </p:cNvPr>
          <p:cNvSpPr>
            <a:spLocks noChangeAspect="1" noEditPoints="1"/>
          </p:cNvSpPr>
          <p:nvPr/>
        </p:nvSpPr>
        <p:spPr bwMode="auto">
          <a:xfrm>
            <a:off x="4442608" y="912804"/>
            <a:ext cx="573871" cy="37033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 name="Title 1">
            <a:extLst>
              <a:ext uri="{FF2B5EF4-FFF2-40B4-BE49-F238E27FC236}">
                <a16:creationId xmlns:a16="http://schemas.microsoft.com/office/drawing/2014/main" id="{E2A8CEAF-CB10-4348-B922-9DB5BB8B190B}"/>
              </a:ext>
            </a:extLst>
          </p:cNvPr>
          <p:cNvSpPr>
            <a:spLocks noGrp="1"/>
          </p:cNvSpPr>
          <p:nvPr>
            <p:ph type="title"/>
          </p:nvPr>
        </p:nvSpPr>
        <p:spPr/>
        <p:txBody>
          <a:bodyPr/>
          <a:lstStyle/>
          <a:p>
            <a:r>
              <a:rPr lang="en-US"/>
              <a:t>Safety Execution Flow</a:t>
            </a:r>
          </a:p>
        </p:txBody>
      </p:sp>
      <p:sp>
        <p:nvSpPr>
          <p:cNvPr id="256" name="TextBox 255">
            <a:extLst>
              <a:ext uri="{FF2B5EF4-FFF2-40B4-BE49-F238E27FC236}">
                <a16:creationId xmlns:a16="http://schemas.microsoft.com/office/drawing/2014/main" id="{06C0FAF1-FD5A-4BFE-A57B-C40F2A92BA35}"/>
              </a:ext>
              <a:ext uri="{C183D7F6-B498-43B3-948B-1728B52AA6E4}">
                <adec:decorative xmlns:adec="http://schemas.microsoft.com/office/drawing/2017/decorative" val="0"/>
              </a:ext>
            </a:extLst>
          </p:cNvPr>
          <p:cNvSpPr txBox="1"/>
          <p:nvPr/>
        </p:nvSpPr>
        <p:spPr>
          <a:xfrm>
            <a:off x="5994282" y="463926"/>
            <a:ext cx="1745093" cy="430887"/>
          </a:xfrm>
          <a:prstGeom prst="rect">
            <a:avLst/>
          </a:prstGeom>
          <a:noFill/>
        </p:spPr>
        <p:txBody>
          <a:bodyPr wrap="square">
            <a:spAutoFit/>
          </a:bodyPr>
          <a:lstStyle/>
          <a:p>
            <a:pPr defTabSz="914400">
              <a:defRPr/>
            </a:pPr>
            <a:r>
              <a:rPr lang="en-US" sz="1100"/>
              <a:t>System/Tech Improvement Loop</a:t>
            </a:r>
          </a:p>
        </p:txBody>
      </p:sp>
      <p:sp>
        <p:nvSpPr>
          <p:cNvPr id="16" name="TextBox 15">
            <a:extLst>
              <a:ext uri="{FF2B5EF4-FFF2-40B4-BE49-F238E27FC236}">
                <a16:creationId xmlns:a16="http://schemas.microsoft.com/office/drawing/2014/main" id="{6306659A-62A0-4FEA-A82E-617E934CABC6}"/>
              </a:ext>
            </a:extLst>
          </p:cNvPr>
          <p:cNvSpPr txBox="1"/>
          <p:nvPr/>
        </p:nvSpPr>
        <p:spPr>
          <a:xfrm>
            <a:off x="7901789" y="548564"/>
            <a:ext cx="1188720" cy="26161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ea typeface="+mn-ea"/>
                <a:cs typeface="+mn-cs"/>
              </a:rPr>
              <a:t>Tech</a:t>
            </a:r>
            <a:endParaRPr kumimoji="0" lang="en-US" sz="1800" b="0" i="0" u="none" strike="noStrike" kern="1200" cap="none" spc="0" normalizeH="0" baseline="0" noProof="0">
              <a:ln>
                <a:noFill/>
              </a:ln>
              <a:effectLst/>
              <a:uLnTx/>
              <a:uFillTx/>
              <a:ea typeface="+mn-ea"/>
              <a:cs typeface="+mn-cs"/>
            </a:endParaRPr>
          </a:p>
        </p:txBody>
      </p:sp>
      <p:sp>
        <p:nvSpPr>
          <p:cNvPr id="15" name="TextBox 14">
            <a:extLst>
              <a:ext uri="{FF2B5EF4-FFF2-40B4-BE49-F238E27FC236}">
                <a16:creationId xmlns:a16="http://schemas.microsoft.com/office/drawing/2014/main" id="{90463A59-D52F-4643-8323-3998C320AF6D}"/>
              </a:ext>
            </a:extLst>
          </p:cNvPr>
          <p:cNvSpPr txBox="1"/>
          <p:nvPr/>
        </p:nvSpPr>
        <p:spPr>
          <a:xfrm>
            <a:off x="8963793" y="548564"/>
            <a:ext cx="1188720" cy="26161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ea typeface="+mn-ea"/>
                <a:cs typeface="+mn-cs"/>
              </a:rPr>
              <a:t>People &amp; Policy</a:t>
            </a:r>
            <a:endParaRPr kumimoji="0" lang="en-US" sz="1800" b="0" i="0" u="none" strike="noStrike" kern="1200" cap="none" spc="0" normalizeH="0" baseline="0" noProof="0">
              <a:ln>
                <a:noFill/>
              </a:ln>
              <a:effectLst/>
              <a:uLnTx/>
              <a:uFillTx/>
              <a:ea typeface="+mn-ea"/>
              <a:cs typeface="+mn-cs"/>
            </a:endParaRPr>
          </a:p>
        </p:txBody>
      </p:sp>
      <p:sp>
        <p:nvSpPr>
          <p:cNvPr id="24" name="TextBox 23">
            <a:extLst>
              <a:ext uri="{FF2B5EF4-FFF2-40B4-BE49-F238E27FC236}">
                <a16:creationId xmlns:a16="http://schemas.microsoft.com/office/drawing/2014/main" id="{B8B45E60-624C-4816-93C4-FF570D84E8C4}"/>
              </a:ext>
            </a:extLst>
          </p:cNvPr>
          <p:cNvSpPr txBox="1"/>
          <p:nvPr/>
        </p:nvSpPr>
        <p:spPr>
          <a:xfrm>
            <a:off x="10606629" y="548564"/>
            <a:ext cx="1188720" cy="26161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ea typeface="+mn-ea"/>
                <a:cs typeface="+mn-cs"/>
              </a:rPr>
              <a:t>MBO functions</a:t>
            </a:r>
            <a:endParaRPr kumimoji="0" lang="en-US" sz="1800" b="0" i="0" u="none" strike="noStrike" kern="1200" cap="none" spc="0" normalizeH="0" baseline="0" noProof="0">
              <a:ln>
                <a:noFill/>
              </a:ln>
              <a:effectLst/>
              <a:uLnTx/>
              <a:uFillTx/>
              <a:ea typeface="+mn-ea"/>
              <a:cs typeface="+mn-cs"/>
            </a:endParaRPr>
          </a:p>
        </p:txBody>
      </p:sp>
      <p:sp>
        <p:nvSpPr>
          <p:cNvPr id="122" name="TextBox 121">
            <a:extLst>
              <a:ext uri="{FF2B5EF4-FFF2-40B4-BE49-F238E27FC236}">
                <a16:creationId xmlns:a16="http://schemas.microsoft.com/office/drawing/2014/main" id="{91F857DE-8A0F-4211-829C-F2F7571B390D}"/>
              </a:ext>
              <a:ext uri="{C183D7F6-B498-43B3-948B-1728B52AA6E4}">
                <adec:decorative xmlns:adec="http://schemas.microsoft.com/office/drawing/2017/decorative" val="0"/>
              </a:ext>
            </a:extLst>
          </p:cNvPr>
          <p:cNvSpPr txBox="1"/>
          <p:nvPr/>
        </p:nvSpPr>
        <p:spPr>
          <a:xfrm flipH="1">
            <a:off x="864038" y="1490003"/>
            <a:ext cx="1207536" cy="307777"/>
          </a:xfrm>
          <a:prstGeom prst="rect">
            <a:avLst/>
          </a:prstGeom>
          <a:solidFill>
            <a:schemeClr val="bg1"/>
          </a:solidFill>
        </p:spPr>
        <p:txBody>
          <a:bodyPr wrap="square" lIns="91440" tIns="45720" rIns="91440" bIns="45720" rtlCol="0" anchor="t">
            <a:spAutoFit/>
          </a:bodyPr>
          <a:lstStyle>
            <a:defPPr>
              <a:defRPr lang="en-US"/>
            </a:defPPr>
            <a:lvl1pPr algn="ctr">
              <a:defRPr sz="1600"/>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Application</a:t>
            </a:r>
          </a:p>
        </p:txBody>
      </p:sp>
      <p:sp>
        <p:nvSpPr>
          <p:cNvPr id="104" name="TextBox 103">
            <a:extLst>
              <a:ext uri="{FF2B5EF4-FFF2-40B4-BE49-F238E27FC236}">
                <a16:creationId xmlns:a16="http://schemas.microsoft.com/office/drawing/2014/main" id="{E1A790FF-F003-4F39-8176-83324F99F2E7}"/>
              </a:ext>
              <a:ext uri="{C183D7F6-B498-43B3-948B-1728B52AA6E4}">
                <adec:decorative xmlns:adec="http://schemas.microsoft.com/office/drawing/2017/decorative" val="0"/>
              </a:ext>
            </a:extLst>
          </p:cNvPr>
          <p:cNvSpPr txBox="1"/>
          <p:nvPr/>
        </p:nvSpPr>
        <p:spPr>
          <a:xfrm flipH="1">
            <a:off x="916726" y="3147861"/>
            <a:ext cx="1102161" cy="307777"/>
          </a:xfrm>
          <a:prstGeom prst="rect">
            <a:avLst/>
          </a:prstGeom>
          <a:solidFill>
            <a:schemeClr val="bg1"/>
          </a:solidFill>
        </p:spPr>
        <p:txBody>
          <a:bodyPr wrap="square" rtlCol="0">
            <a:spAutoFit/>
          </a:bodyPr>
          <a:lstStyle>
            <a:defPPr>
              <a:defRPr lang="en-US"/>
            </a:defPPr>
            <a:lvl1pPr algn="ctr">
              <a:defRPr sz="1600"/>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Appeals</a:t>
            </a:r>
          </a:p>
        </p:txBody>
      </p:sp>
      <p:sp>
        <p:nvSpPr>
          <p:cNvPr id="171" name="TextBox 170">
            <a:extLst>
              <a:ext uri="{FF2B5EF4-FFF2-40B4-BE49-F238E27FC236}">
                <a16:creationId xmlns:a16="http://schemas.microsoft.com/office/drawing/2014/main" id="{3587FADC-4988-40A7-A6F0-0D0BA3889842}"/>
              </a:ext>
              <a:ext uri="{C183D7F6-B498-43B3-948B-1728B52AA6E4}">
                <adec:decorative xmlns:adec="http://schemas.microsoft.com/office/drawing/2017/decorative" val="0"/>
              </a:ext>
            </a:extLst>
          </p:cNvPr>
          <p:cNvSpPr txBox="1"/>
          <p:nvPr/>
        </p:nvSpPr>
        <p:spPr>
          <a:xfrm flipH="1">
            <a:off x="829946" y="4223775"/>
            <a:ext cx="1275721" cy="307777"/>
          </a:xfrm>
          <a:prstGeom prst="rect">
            <a:avLst/>
          </a:prstGeom>
          <a:solidFill>
            <a:schemeClr val="bg1"/>
          </a:solidFill>
        </p:spPr>
        <p:txBody>
          <a:bodyPr wrap="square" rtlCol="0">
            <a:spAutoFit/>
          </a:bodyPr>
          <a:lstStyle>
            <a:defPPr>
              <a:defRPr lang="en-US"/>
            </a:defPPr>
            <a:lvl1pPr algn="ctr">
              <a:defRPr sz="1600"/>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User Reports </a:t>
            </a:r>
          </a:p>
        </p:txBody>
      </p:sp>
      <p:sp>
        <p:nvSpPr>
          <p:cNvPr id="106" name="TextBox 105">
            <a:extLst>
              <a:ext uri="{FF2B5EF4-FFF2-40B4-BE49-F238E27FC236}">
                <a16:creationId xmlns:a16="http://schemas.microsoft.com/office/drawing/2014/main" id="{72455837-5118-41FD-99E9-DEDF6D597BD5}"/>
              </a:ext>
              <a:ext uri="{C183D7F6-B498-43B3-948B-1728B52AA6E4}">
                <adec:decorative xmlns:adec="http://schemas.microsoft.com/office/drawing/2017/decorative" val="0"/>
              </a:ext>
            </a:extLst>
          </p:cNvPr>
          <p:cNvSpPr txBox="1"/>
          <p:nvPr/>
        </p:nvSpPr>
        <p:spPr>
          <a:xfrm flipH="1">
            <a:off x="748029" y="5262051"/>
            <a:ext cx="1439554" cy="307777"/>
          </a:xfrm>
          <a:prstGeom prst="rect">
            <a:avLst/>
          </a:prstGeom>
          <a:solidFill>
            <a:schemeClr val="bg1"/>
          </a:solidFill>
        </p:spPr>
        <p:txBody>
          <a:bodyPr wrap="square" lIns="91440" tIns="45720" rIns="91440" bIns="45720" rtlCol="0" anchor="t">
            <a:spAutoFit/>
          </a:bodyPr>
          <a:lstStyle>
            <a:defPPr>
              <a:defRPr lang="en-US"/>
            </a:defPPr>
            <a:lvl1pPr algn="ctr">
              <a:defRPr sz="1600"/>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External Report </a:t>
            </a:r>
          </a:p>
        </p:txBody>
      </p:sp>
      <p:sp>
        <p:nvSpPr>
          <p:cNvPr id="45" name="TextBox 44">
            <a:extLst>
              <a:ext uri="{FF2B5EF4-FFF2-40B4-BE49-F238E27FC236}">
                <a16:creationId xmlns:a16="http://schemas.microsoft.com/office/drawing/2014/main" id="{4CF7B769-4BBE-450D-ACB4-FA72BA29FBD8}"/>
              </a:ext>
              <a:ext uri="{C183D7F6-B498-43B3-948B-1728B52AA6E4}">
                <adec:decorative xmlns:adec="http://schemas.microsoft.com/office/drawing/2017/decorative" val="0"/>
              </a:ext>
            </a:extLst>
          </p:cNvPr>
          <p:cNvSpPr txBox="1"/>
          <p:nvPr/>
        </p:nvSpPr>
        <p:spPr>
          <a:xfrm flipH="1">
            <a:off x="3620262" y="1274560"/>
            <a:ext cx="2218562"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mj-lt"/>
              </a:rPr>
              <a:t>Detect</a:t>
            </a:r>
            <a:r>
              <a:rPr kumimoji="0" lang="en-US" sz="1400" b="0" i="0" u="none" strike="noStrike" kern="1200" cap="none" spc="0" normalizeH="0" baseline="0" noProof="0">
                <a:ln>
                  <a:noFill/>
                </a:ln>
                <a:effectLst/>
                <a:uLnTx/>
                <a:uFillTx/>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RAI Safety Architecture</a:t>
            </a:r>
          </a:p>
        </p:txBody>
      </p:sp>
      <p:sp>
        <p:nvSpPr>
          <p:cNvPr id="195" name="TextBox 194">
            <a:extLst>
              <a:ext uri="{FF2B5EF4-FFF2-40B4-BE49-F238E27FC236}">
                <a16:creationId xmlns:a16="http://schemas.microsoft.com/office/drawing/2014/main" id="{C9173447-BF55-4082-82EB-BB19557C3955}"/>
              </a:ext>
              <a:ext uri="{C183D7F6-B498-43B3-948B-1728B52AA6E4}">
                <adec:decorative xmlns:adec="http://schemas.microsoft.com/office/drawing/2017/decorative" val="0"/>
              </a:ext>
            </a:extLst>
          </p:cNvPr>
          <p:cNvSpPr txBox="1"/>
          <p:nvPr/>
        </p:nvSpPr>
        <p:spPr>
          <a:xfrm flipH="1">
            <a:off x="7207408" y="1274560"/>
            <a:ext cx="1438366"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mj-lt"/>
              </a:rPr>
              <a:t>Review</a:t>
            </a:r>
            <a:r>
              <a:rPr kumimoji="0" lang="en-US" sz="1400" b="0" i="0" u="none" strike="noStrike" kern="1200" cap="none" spc="0" normalizeH="0" baseline="0" noProof="0">
                <a:ln>
                  <a:noFill/>
                </a:ln>
                <a:effectLst/>
                <a:uLnTx/>
                <a:uFillTx/>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Human Review</a:t>
            </a:r>
          </a:p>
        </p:txBody>
      </p:sp>
      <p:sp>
        <p:nvSpPr>
          <p:cNvPr id="46" name="TextBox 45">
            <a:extLst>
              <a:ext uri="{FF2B5EF4-FFF2-40B4-BE49-F238E27FC236}">
                <a16:creationId xmlns:a16="http://schemas.microsoft.com/office/drawing/2014/main" id="{A6C0137D-476E-4B98-8937-56C9139B9A73}"/>
              </a:ext>
              <a:ext uri="{C183D7F6-B498-43B3-948B-1728B52AA6E4}">
                <adec:decorative xmlns:adec="http://schemas.microsoft.com/office/drawing/2017/decorative" val="0"/>
              </a:ext>
            </a:extLst>
          </p:cNvPr>
          <p:cNvSpPr txBox="1"/>
          <p:nvPr/>
        </p:nvSpPr>
        <p:spPr>
          <a:xfrm flipH="1">
            <a:off x="9903258" y="1274560"/>
            <a:ext cx="981650" cy="523220"/>
          </a:xfrm>
          <a:prstGeom prst="rect">
            <a:avLst/>
          </a:prstGeom>
          <a:solidFill>
            <a:schemeClr val="bg1"/>
          </a:solidFill>
        </p:spPr>
        <p:txBody>
          <a:bodyPr wrap="square" rtlCol="0">
            <a:spAutoFit/>
          </a:bodyPr>
          <a:lstStyle>
            <a:defPPr>
              <a:defRPr lang="en-US"/>
            </a:defPPr>
            <a:lvl1pPr algn="ctr">
              <a:defRPr sz="1600"/>
            </a:lvl1pPr>
          </a:lstStyle>
          <a:p>
            <a:pPr defTabSz="914400">
              <a:defRPr/>
            </a:pPr>
            <a:r>
              <a:rPr lang="en-US" sz="1400">
                <a:latin typeface="+mj-lt"/>
              </a:rPr>
              <a:t>Act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Decision</a:t>
            </a:r>
          </a:p>
        </p:txBody>
      </p:sp>
      <p:sp>
        <p:nvSpPr>
          <p:cNvPr id="12" name="TextBox 11">
            <a:extLst>
              <a:ext uri="{FF2B5EF4-FFF2-40B4-BE49-F238E27FC236}">
                <a16:creationId xmlns:a16="http://schemas.microsoft.com/office/drawing/2014/main" id="{11D99DED-DF1C-4921-B558-D004B80CE37B}"/>
              </a:ext>
              <a:ext uri="{C183D7F6-B498-43B3-948B-1728B52AA6E4}">
                <adec:decorative xmlns:adec="http://schemas.microsoft.com/office/drawing/2017/decorative" val="0"/>
              </a:ext>
            </a:extLst>
          </p:cNvPr>
          <p:cNvSpPr txBox="1"/>
          <p:nvPr/>
        </p:nvSpPr>
        <p:spPr>
          <a:xfrm flipH="1">
            <a:off x="5325740" y="4039736"/>
            <a:ext cx="3593285"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mj-lt"/>
              </a:rPr>
              <a:t>Understand</a:t>
            </a:r>
            <a:r>
              <a:rPr kumimoji="0" lang="en-US" sz="1400" b="0" i="0" u="none" strike="noStrike" kern="1200" cap="none" spc="0" normalizeH="0" baseline="0" noProof="0">
                <a:ln>
                  <a:noFill/>
                </a:ln>
                <a:effectLst/>
                <a:uLnTx/>
                <a:uFillTx/>
                <a:ea typeface="+mn-ea"/>
                <a:cs typeface="+mn-cs"/>
              </a:rPr>
              <a:t> | Continuous Improvements</a:t>
            </a:r>
          </a:p>
        </p:txBody>
      </p:sp>
      <p:sp>
        <p:nvSpPr>
          <p:cNvPr id="264" name="TextBox 263">
            <a:extLst>
              <a:ext uri="{FF2B5EF4-FFF2-40B4-BE49-F238E27FC236}">
                <a16:creationId xmlns:a16="http://schemas.microsoft.com/office/drawing/2014/main" id="{083BE506-93B3-41BE-92B4-F11C5205836C}"/>
              </a:ext>
              <a:ext uri="{C183D7F6-B498-43B3-948B-1728B52AA6E4}">
                <adec:decorative xmlns:adec="http://schemas.microsoft.com/office/drawing/2017/decorative" val="0"/>
              </a:ext>
            </a:extLst>
          </p:cNvPr>
          <p:cNvSpPr txBox="1"/>
          <p:nvPr/>
        </p:nvSpPr>
        <p:spPr>
          <a:xfrm flipH="1">
            <a:off x="6091914" y="5490227"/>
            <a:ext cx="2060936" cy="307777"/>
          </a:xfrm>
          <a:prstGeom prst="rect">
            <a:avLst/>
          </a:prstGeom>
          <a:solidFill>
            <a:schemeClr val="bg1"/>
          </a:solidFill>
        </p:spPr>
        <p:txBody>
          <a:bodyPr wrap="square" rtlCol="0">
            <a:spAutoFit/>
          </a:bodyPr>
          <a:lstStyle>
            <a:defPPr>
              <a:defRPr lang="en-US"/>
            </a:defPPr>
            <a:lvl1pPr algn="ctr">
              <a:defRPr sz="1600"/>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Policy &amp; Governance</a:t>
            </a:r>
          </a:p>
        </p:txBody>
      </p:sp>
      <p:cxnSp>
        <p:nvCxnSpPr>
          <p:cNvPr id="252" name="Straight Arrow Connector 251">
            <a:extLst>
              <a:ext uri="{FF2B5EF4-FFF2-40B4-BE49-F238E27FC236}">
                <a16:creationId xmlns:a16="http://schemas.microsoft.com/office/drawing/2014/main" id="{0331F8BF-4E38-6A21-6A30-7542E0946A75}"/>
              </a:ext>
              <a:ext uri="{C183D7F6-B498-43B3-948B-1728B52AA6E4}">
                <adec:decorative xmlns:adec="http://schemas.microsoft.com/office/drawing/2017/decorative" val="1"/>
              </a:ext>
            </a:extLst>
          </p:cNvPr>
          <p:cNvCxnSpPr>
            <a:cxnSpLocks/>
          </p:cNvCxnSpPr>
          <p:nvPr/>
        </p:nvCxnSpPr>
        <p:spPr>
          <a:xfrm>
            <a:off x="7122382" y="3741085"/>
            <a:ext cx="0" cy="361809"/>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3183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47A3-57B1-6CC7-F853-A10DF8E0820B}"/>
              </a:ext>
            </a:extLst>
          </p:cNvPr>
          <p:cNvSpPr>
            <a:spLocks noGrp="1"/>
          </p:cNvSpPr>
          <p:nvPr>
            <p:ph type="title"/>
          </p:nvPr>
        </p:nvSpPr>
        <p:spPr/>
        <p:txBody>
          <a:bodyPr/>
          <a:lstStyle/>
          <a:p>
            <a:r>
              <a:rPr lang="en-US"/>
              <a:t>Responsible AI resources</a:t>
            </a:r>
          </a:p>
        </p:txBody>
      </p:sp>
      <p:sp>
        <p:nvSpPr>
          <p:cNvPr id="4" name="Text Placeholder 3">
            <a:extLst>
              <a:ext uri="{FF2B5EF4-FFF2-40B4-BE49-F238E27FC236}">
                <a16:creationId xmlns:a16="http://schemas.microsoft.com/office/drawing/2014/main" id="{30EAF6BE-A9D4-31B9-819D-6596023B790C}"/>
              </a:ext>
            </a:extLst>
          </p:cNvPr>
          <p:cNvSpPr>
            <a:spLocks noGrp="1"/>
          </p:cNvSpPr>
          <p:nvPr>
            <p:ph sz="quarter" idx="10"/>
          </p:nvPr>
        </p:nvSpPr>
        <p:spPr>
          <a:xfrm>
            <a:off x="584200" y="1435100"/>
            <a:ext cx="11018838" cy="4136517"/>
          </a:xfrm>
        </p:spPr>
        <p:txBody>
          <a:bodyPr/>
          <a:lstStyle/>
          <a:p>
            <a:pPr marL="0" indent="0">
              <a:buNone/>
            </a:pPr>
            <a:r>
              <a:rPr lang="en-US" sz="2400"/>
              <a:t>Content filtering: </a:t>
            </a:r>
            <a:br>
              <a:rPr lang="en-US" sz="2400"/>
            </a:br>
            <a:r>
              <a:rPr lang="en-US" sz="2400">
                <a:hlinkClick r:id="rId2"/>
              </a:rPr>
              <a:t>https://learn.microsoft.com/en-us/azure/cognitive-services/openai/concepts/content-filter</a:t>
            </a:r>
            <a:endParaRPr lang="en-US" sz="2400"/>
          </a:p>
          <a:p>
            <a:pPr marL="0" indent="0">
              <a:buNone/>
            </a:pPr>
            <a:r>
              <a:rPr lang="en-US" sz="2400"/>
              <a:t> </a:t>
            </a:r>
          </a:p>
          <a:p>
            <a:pPr marL="0" indent="0">
              <a:buNone/>
            </a:pPr>
            <a:r>
              <a:rPr lang="en-US" sz="2400"/>
              <a:t>Responsible AI resources (</a:t>
            </a:r>
            <a:r>
              <a:rPr lang="en-US" sz="2400" dirty="0" err="1"/>
              <a:t>aka.ms</a:t>
            </a:r>
            <a:r>
              <a:rPr lang="en-US" sz="2400"/>
              <a:t>/</a:t>
            </a:r>
            <a:r>
              <a:rPr lang="en-US" sz="2400" err="1"/>
              <a:t>RAIResources</a:t>
            </a:r>
            <a:r>
              <a:rPr lang="en-US" sz="2400"/>
              <a:t>)</a:t>
            </a:r>
          </a:p>
          <a:p>
            <a:pPr marL="0" indent="0">
              <a:buNone/>
            </a:pPr>
            <a:endParaRPr lang="en-US" sz="2400"/>
          </a:p>
          <a:p>
            <a:pPr marL="0" indent="0">
              <a:buNone/>
            </a:pPr>
            <a:r>
              <a:rPr lang="en-US" sz="2400"/>
              <a:t>Human and AI Interaction Toolkit </a:t>
            </a:r>
            <a:br>
              <a:rPr lang="en-US" sz="2400"/>
            </a:br>
            <a:r>
              <a:rPr lang="en-US" sz="2400"/>
              <a:t>(</a:t>
            </a:r>
            <a:r>
              <a:rPr lang="en-US" sz="2400">
                <a:hlinkClick r:id="rId3"/>
              </a:rPr>
              <a:t>https://www.microsoft.com/en-us/haxtoolkit/workbook/</a:t>
            </a:r>
            <a:r>
              <a:rPr lang="en-US" sz="2400"/>
              <a:t>)</a:t>
            </a:r>
          </a:p>
          <a:p>
            <a:pPr marL="0" indent="0">
              <a:buNone/>
            </a:pPr>
            <a:endParaRPr lang="en-US" sz="2400"/>
          </a:p>
          <a:p>
            <a:pPr marL="0" indent="0">
              <a:buNone/>
            </a:pPr>
            <a:r>
              <a:rPr lang="en-US" sz="2400"/>
              <a:t>Management tools</a:t>
            </a:r>
          </a:p>
        </p:txBody>
      </p:sp>
    </p:spTree>
    <p:extLst>
      <p:ext uri="{BB962C8B-B14F-4D97-AF65-F5344CB8AC3E}">
        <p14:creationId xmlns:p14="http://schemas.microsoft.com/office/powerpoint/2010/main" val="24447157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a:cxnSpLocks/>
          </p:cNvCxnSpPr>
          <p:nvPr/>
        </p:nvCxnSpPr>
        <p:spPr>
          <a:xfrm>
            <a:off x="7009670" y="1957015"/>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a:cxnSpLocks/>
          </p:cNvCxnSpPr>
          <p:nvPr/>
        </p:nvCxnSpPr>
        <p:spPr>
          <a:xfrm>
            <a:off x="7009670" y="3554443"/>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a:cxnSpLocks/>
          </p:cNvCxnSpPr>
          <p:nvPr/>
        </p:nvCxnSpPr>
        <p:spPr>
          <a:xfrm>
            <a:off x="7009670" y="5151871"/>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0"/>
              </a:ext>
            </a:extLst>
          </p:cNvPr>
          <p:cNvSpPr/>
          <p:nvPr/>
        </p:nvSpPr>
        <p:spPr bwMode="auto">
          <a:xfrm>
            <a:off x="584200" y="604303"/>
            <a:ext cx="4515730" cy="5655969"/>
          </a:xfrm>
          <a:prstGeom prst="roundRect">
            <a:avLst>
              <a:gd name="adj" fmla="val 226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Artificial Intelligence</a:t>
            </a:r>
          </a:p>
          <a:p>
            <a:pPr defTabSz="914400">
              <a:defRPr/>
            </a:pPr>
            <a:endParaRPr lang="en-AU" sz="2000" b="1">
              <a:gradFill>
                <a:gsLst>
                  <a:gs pos="2917">
                    <a:srgbClr val="FFFFFF"/>
                  </a:gs>
                  <a:gs pos="30000">
                    <a:srgbClr val="FFFFFF"/>
                  </a:gs>
                </a:gsLst>
                <a:lin ang="5400000" scaled="0"/>
              </a:gradFill>
              <a:latin typeface="+mj-lt"/>
            </a:endParaRPr>
          </a:p>
        </p:txBody>
      </p:sp>
      <p:grpSp>
        <p:nvGrpSpPr>
          <p:cNvPr id="16" name="Group 15" descr="1956">
            <a:extLst>
              <a:ext uri="{FF2B5EF4-FFF2-40B4-BE49-F238E27FC236}">
                <a16:creationId xmlns:a16="http://schemas.microsoft.com/office/drawing/2014/main" id="{4A6D7B8E-6AC3-577D-CA58-C912EB417553}"/>
              </a:ext>
            </a:extLst>
          </p:cNvPr>
          <p:cNvGrpSpPr/>
          <p:nvPr/>
        </p:nvGrpSpPr>
        <p:grpSpPr>
          <a:xfrm>
            <a:off x="6284371" y="604303"/>
            <a:ext cx="477254" cy="365740"/>
            <a:chOff x="5857905" y="-477659"/>
            <a:chExt cx="477254" cy="365740"/>
          </a:xfrm>
        </p:grpSpPr>
        <p:sp>
          <p:nvSpPr>
            <p:cNvPr id="9" name="Freeform: Shape 8">
              <a:extLst>
                <a:ext uri="{FF2B5EF4-FFF2-40B4-BE49-F238E27FC236}">
                  <a16:creationId xmlns:a16="http://schemas.microsoft.com/office/drawing/2014/main" id="{90FCD4DC-2C71-E4BF-4F32-33CB47D8E8F7}"/>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1956</a:t>
              </a:r>
              <a:endParaRPr lang="en-US" sz="1400" b="1"/>
            </a:p>
          </p:txBody>
        </p:sp>
        <p:sp>
          <p:nvSpPr>
            <p:cNvPr id="10" name="Freeform: Shape 9">
              <a:extLst>
                <a:ext uri="{FF2B5EF4-FFF2-40B4-BE49-F238E27FC236}">
                  <a16:creationId xmlns:a16="http://schemas.microsoft.com/office/drawing/2014/main" id="{A63BDCEE-AAC0-1606-DD74-444B237D4C56}"/>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09670" y="604303"/>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1"/>
                </a:solidFill>
                <a:effectLst/>
                <a:uLnTx/>
                <a:uFillTx/>
                <a:latin typeface="+mj-lt"/>
                <a:ea typeface="+mn-ea"/>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the field of computer science that seeks to create intelligent machines that can replicate or exceed human intelligence</a:t>
            </a: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0"/>
              </a:ext>
            </a:extLst>
          </p:cNvPr>
          <p:cNvSpPr/>
          <p:nvPr/>
        </p:nvSpPr>
        <p:spPr bwMode="auto">
          <a:xfrm>
            <a:off x="1245381" y="1726942"/>
            <a:ext cx="3780693" cy="4455961"/>
          </a:xfrm>
          <a:prstGeom prst="roundRect">
            <a:avLst>
              <a:gd name="adj" fmla="val 3938"/>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Machine Learning</a:t>
            </a:r>
          </a:p>
          <a:p>
            <a:pPr defTabSz="914400">
              <a:defRPr/>
            </a:pPr>
            <a:endParaRPr lang="en-AU" sz="2000" b="1">
              <a:gradFill>
                <a:gsLst>
                  <a:gs pos="2917">
                    <a:srgbClr val="FFFFFF"/>
                  </a:gs>
                  <a:gs pos="30000">
                    <a:srgbClr val="FFFFFF"/>
                  </a:gs>
                </a:gsLst>
                <a:lin ang="5400000" scaled="0"/>
              </a:gradFill>
              <a:latin typeface="+mj-lt"/>
            </a:endParaRPr>
          </a:p>
        </p:txBody>
      </p:sp>
      <p:grpSp>
        <p:nvGrpSpPr>
          <p:cNvPr id="17" name="Group 16" descr="1997">
            <a:extLst>
              <a:ext uri="{FF2B5EF4-FFF2-40B4-BE49-F238E27FC236}">
                <a16:creationId xmlns:a16="http://schemas.microsoft.com/office/drawing/2014/main" id="{B2549BA4-5C19-FD39-E10B-756B4CCAA4D3}"/>
              </a:ext>
            </a:extLst>
          </p:cNvPr>
          <p:cNvGrpSpPr/>
          <p:nvPr/>
        </p:nvGrpSpPr>
        <p:grpSpPr>
          <a:xfrm>
            <a:off x="6284371" y="2201730"/>
            <a:ext cx="477254" cy="365740"/>
            <a:chOff x="5857905" y="-477659"/>
            <a:chExt cx="477254" cy="365740"/>
          </a:xfrm>
        </p:grpSpPr>
        <p:sp>
          <p:nvSpPr>
            <p:cNvPr id="18" name="Freeform: Shape 17">
              <a:extLst>
                <a:ext uri="{FF2B5EF4-FFF2-40B4-BE49-F238E27FC236}">
                  <a16:creationId xmlns:a16="http://schemas.microsoft.com/office/drawing/2014/main" id="{5C95FAC2-C0C7-765C-5C3A-4B30FAAAEDB2}"/>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1997</a:t>
              </a:r>
              <a:endParaRPr lang="en-US" sz="1400" b="1"/>
            </a:p>
          </p:txBody>
        </p:sp>
        <p:sp>
          <p:nvSpPr>
            <p:cNvPr id="19" name="Freeform: Shape 18">
              <a:extLst>
                <a:ext uri="{FF2B5EF4-FFF2-40B4-BE49-F238E27FC236}">
                  <a16:creationId xmlns:a16="http://schemas.microsoft.com/office/drawing/2014/main" id="{02BA69C5-7710-8004-EF52-95C875789F84}"/>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09670" y="2201731"/>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chemeClr val="accent1"/>
                </a:solidFill>
                <a:latin typeface="+mj-lt"/>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subset of AI that enables machines to learn from existing data and improve upon that data to make decisions or predictions</a:t>
            </a: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Deep Learning</a:t>
            </a:r>
          </a:p>
          <a:p>
            <a:pPr defTabSz="914400">
              <a:defRPr/>
            </a:pPr>
            <a:endParaRPr lang="en-AU" sz="2000" b="1">
              <a:gradFill>
                <a:gsLst>
                  <a:gs pos="2917">
                    <a:srgbClr val="FFFFFF"/>
                  </a:gs>
                  <a:gs pos="30000">
                    <a:srgbClr val="FFFFFF"/>
                  </a:gs>
                </a:gsLst>
                <a:lin ang="5400000" scaled="0"/>
              </a:gradFill>
              <a:latin typeface="+mj-lt"/>
            </a:endParaRPr>
          </a:p>
        </p:txBody>
      </p:sp>
      <p:grpSp>
        <p:nvGrpSpPr>
          <p:cNvPr id="20" name="Group 19" descr="2017">
            <a:extLst>
              <a:ext uri="{FF2B5EF4-FFF2-40B4-BE49-F238E27FC236}">
                <a16:creationId xmlns:a16="http://schemas.microsoft.com/office/drawing/2014/main" id="{95455144-D04B-53F3-92C7-5390526C0EAF}"/>
              </a:ext>
            </a:extLst>
          </p:cNvPr>
          <p:cNvGrpSpPr/>
          <p:nvPr/>
        </p:nvGrpSpPr>
        <p:grpSpPr>
          <a:xfrm>
            <a:off x="6284371" y="3799157"/>
            <a:ext cx="477254" cy="365740"/>
            <a:chOff x="5857905" y="-477659"/>
            <a:chExt cx="477254" cy="365740"/>
          </a:xfrm>
        </p:grpSpPr>
        <p:sp>
          <p:nvSpPr>
            <p:cNvPr id="21" name="Freeform: Shape 20">
              <a:extLst>
                <a:ext uri="{FF2B5EF4-FFF2-40B4-BE49-F238E27FC236}">
                  <a16:creationId xmlns:a16="http://schemas.microsoft.com/office/drawing/2014/main" id="{DEAAF4CB-C37E-4587-DC99-10C90E14EDAA}"/>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2017</a:t>
              </a:r>
              <a:endParaRPr lang="en-US" sz="1400" b="1"/>
            </a:p>
          </p:txBody>
        </p:sp>
        <p:sp>
          <p:nvSpPr>
            <p:cNvPr id="26" name="Freeform: Shape 25">
              <a:extLst>
                <a:ext uri="{FF2B5EF4-FFF2-40B4-BE49-F238E27FC236}">
                  <a16:creationId xmlns:a16="http://schemas.microsoft.com/office/drawing/2014/main" id="{EDFCAF8A-FAD4-8331-F2E7-B136E75E78C8}"/>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09670" y="3799159"/>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chemeClr val="accent1"/>
                </a:solidFill>
                <a:latin typeface="+mj-lt"/>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a machine learning technique in which layers of neural networks are used to process data and make decisions</a:t>
            </a:r>
          </a:p>
        </p:txBody>
      </p:sp>
      <p:sp>
        <p:nvSpPr>
          <p:cNvPr id="57" name="Title 56">
            <a:extLst>
              <a:ext uri="{FF2B5EF4-FFF2-40B4-BE49-F238E27FC236}">
                <a16:creationId xmlns:a16="http://schemas.microsoft.com/office/drawing/2014/main" id="{6D03F0C4-8CF1-D030-36AE-E896EA6A7BAB}"/>
              </a:ext>
              <a:ext uri="{C183D7F6-B498-43B3-948B-1728B52AA6E4}">
                <adec:decorative xmlns:adec="http://schemas.microsoft.com/office/drawing/2017/decorative" val="0"/>
              </a:ext>
            </a:extLst>
          </p:cNvPr>
          <p:cNvSpPr>
            <a:spLocks noGrp="1"/>
          </p:cNvSpPr>
          <p:nvPr>
            <p:ph type="title" idx="4294967295"/>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rPr>
              <a:t>Generative AI</a:t>
            </a:r>
          </a:p>
        </p:txBody>
      </p:sp>
      <p:grpSp>
        <p:nvGrpSpPr>
          <p:cNvPr id="27" name="Group 26" descr="2021">
            <a:extLst>
              <a:ext uri="{FF2B5EF4-FFF2-40B4-BE49-F238E27FC236}">
                <a16:creationId xmlns:a16="http://schemas.microsoft.com/office/drawing/2014/main" id="{004E52ED-6037-0E93-A9B3-4969A8787F63}"/>
              </a:ext>
            </a:extLst>
          </p:cNvPr>
          <p:cNvGrpSpPr/>
          <p:nvPr/>
        </p:nvGrpSpPr>
        <p:grpSpPr>
          <a:xfrm>
            <a:off x="6284371" y="5396584"/>
            <a:ext cx="477254" cy="365740"/>
            <a:chOff x="5857905" y="-477659"/>
            <a:chExt cx="477254" cy="365740"/>
          </a:xfrm>
        </p:grpSpPr>
        <p:sp>
          <p:nvSpPr>
            <p:cNvPr id="41" name="Freeform: Shape 40">
              <a:extLst>
                <a:ext uri="{FF2B5EF4-FFF2-40B4-BE49-F238E27FC236}">
                  <a16:creationId xmlns:a16="http://schemas.microsoft.com/office/drawing/2014/main" id="{F8032004-1EA0-F574-06DF-D1657452CB06}"/>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2021</a:t>
              </a:r>
              <a:endParaRPr lang="en-US" sz="1400" b="1"/>
            </a:p>
          </p:txBody>
        </p:sp>
        <p:sp>
          <p:nvSpPr>
            <p:cNvPr id="45" name="Freeform: Shape 44">
              <a:extLst>
                <a:ext uri="{FF2B5EF4-FFF2-40B4-BE49-F238E27FC236}">
                  <a16:creationId xmlns:a16="http://schemas.microsoft.com/office/drawing/2014/main" id="{B4B12AD8-9751-AF59-D68A-7E55851A2DE3}"/>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09670" y="5396584"/>
            <a:ext cx="4599718"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rgbClr val="D83B01"/>
                </a:solidFill>
                <a:latin typeface="+mj-lt"/>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Create new written, visual, and auditory content given prompts or existing data.</a:t>
            </a:r>
            <a:endParaRPr kumimoji="0" lang="en-US" sz="2400" b="0" i="0" u="none" strike="noStrike" kern="1200" cap="none" spc="0" normalizeH="0" baseline="0" noProof="0">
              <a:ln>
                <a:noFill/>
              </a:ln>
              <a:solidFill>
                <a:srgbClr val="0078D4">
                  <a:lumMod val="60000"/>
                  <a:lumOff val="40000"/>
                </a:srgbClr>
              </a:solidFill>
              <a:effectLst/>
              <a:uLnTx/>
              <a:uFillTx/>
              <a:ea typeface="+mn-ea"/>
            </a:endParaRPr>
          </a:p>
        </p:txBody>
      </p:sp>
    </p:spTree>
    <p:extLst>
      <p:ext uri="{BB962C8B-B14F-4D97-AF65-F5344CB8AC3E}">
        <p14:creationId xmlns:p14="http://schemas.microsoft.com/office/powerpoint/2010/main" val="3067558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P spid="3" grpId="0" animBg="1"/>
      <p:bldP spid="34" grpId="0"/>
      <p:bldP spid="4" grpId="0" animBg="1"/>
      <p:bldP spid="40" grpId="0"/>
      <p:bldP spid="57" grpId="0" animBg="1"/>
      <p:bldP spid="5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9EB706-9223-E546-BD9F-490974D0256B}"/>
              </a:ext>
            </a:extLst>
          </p:cNvPr>
          <p:cNvSpPr>
            <a:spLocks noGrp="1"/>
          </p:cNvSpPr>
          <p:nvPr>
            <p:ph type="title"/>
          </p:nvPr>
        </p:nvSpPr>
        <p:spPr>
          <a:xfrm>
            <a:off x="588263" y="457200"/>
            <a:ext cx="11018520" cy="861774"/>
          </a:xfrm>
        </p:spPr>
        <p:txBody>
          <a:bodyPr/>
          <a:lstStyle/>
          <a:p>
            <a:r>
              <a:rPr lang="en-US"/>
              <a:t>Evaluating and integrating Azure </a:t>
            </a:r>
            <a:r>
              <a:rPr lang="en-US" err="1"/>
              <a:t>OpenAI</a:t>
            </a:r>
            <a:r>
              <a:rPr lang="en-US"/>
              <a:t> for your use</a:t>
            </a:r>
            <a:br>
              <a:rPr lang="en-US"/>
            </a:br>
            <a:r>
              <a:rPr lang="en-US" sz="2000" spc="0">
                <a:solidFill>
                  <a:schemeClr val="accent1"/>
                </a:solidFill>
              </a:rPr>
              <a:t>Practices for responsible use</a:t>
            </a:r>
            <a:endParaRPr lang="en-US" spc="0">
              <a:solidFill>
                <a:schemeClr val="accent1"/>
              </a:solidFill>
            </a:endParaRPr>
          </a:p>
        </p:txBody>
      </p:sp>
      <p:graphicFrame>
        <p:nvGraphicFramePr>
          <p:cNvPr id="5" name="Table 2">
            <a:extLst>
              <a:ext uri="{FF2B5EF4-FFF2-40B4-BE49-F238E27FC236}">
                <a16:creationId xmlns:a16="http://schemas.microsoft.com/office/drawing/2014/main" id="{25DCD2E3-CCAC-8F3B-5631-1DCE1804B4F0}"/>
              </a:ext>
            </a:extLst>
          </p:cNvPr>
          <p:cNvGraphicFramePr>
            <a:graphicFrameLocks noGrp="1"/>
          </p:cNvGraphicFramePr>
          <p:nvPr>
            <p:extLst>
              <p:ext uri="{D42A27DB-BD31-4B8C-83A1-F6EECF244321}">
                <p14:modId xmlns:p14="http://schemas.microsoft.com/office/powerpoint/2010/main" val="3110708465"/>
              </p:ext>
            </p:extLst>
          </p:nvPr>
        </p:nvGraphicFramePr>
        <p:xfrm>
          <a:off x="585438" y="1674177"/>
          <a:ext cx="11021125" cy="4594860"/>
        </p:xfrm>
        <a:graphic>
          <a:graphicData uri="http://schemas.openxmlformats.org/drawingml/2006/table">
            <a:tbl>
              <a:tblPr firstRow="1" bandRow="1">
                <a:tableStyleId>{2D5ABB26-0587-4C30-8999-92F81FD0307C}</a:tableStyleId>
              </a:tblPr>
              <a:tblGrid>
                <a:gridCol w="2888864">
                  <a:extLst>
                    <a:ext uri="{9D8B030D-6E8A-4147-A177-3AD203B41FA5}">
                      <a16:colId xmlns:a16="http://schemas.microsoft.com/office/drawing/2014/main" val="3979698070"/>
                    </a:ext>
                  </a:extLst>
                </a:gridCol>
                <a:gridCol w="8132261">
                  <a:extLst>
                    <a:ext uri="{9D8B030D-6E8A-4147-A177-3AD203B41FA5}">
                      <a16:colId xmlns:a16="http://schemas.microsoft.com/office/drawing/2014/main" val="1654161039"/>
                    </a:ext>
                  </a:extLst>
                </a:gridCol>
              </a:tblGrid>
              <a:tr h="579311">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400" i="0">
                          <a:solidFill>
                            <a:schemeClr val="accent1"/>
                          </a:solidFill>
                          <a:latin typeface="Segoe UI Semibold" panose="020B0702040204020203" pitchFamily="34" charset="0"/>
                          <a:cs typeface="Segoe UI Semibold" panose="020B0702040204020203" pitchFamily="34" charset="0"/>
                        </a:rPr>
                        <a:t>Ensure Human Oversight</a:t>
                      </a:r>
                    </a:p>
                  </a:txBody>
                  <a:tcP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Let people edit generated outputs.</a:t>
                      </a:r>
                    </a:p>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Highlight potential inaccuracies in generated outputs.</a:t>
                      </a:r>
                    </a:p>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Remind uses that they are accountable for final decisions and/or final content.</a:t>
                      </a:r>
                    </a:p>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Limit how people can automate your product or service.</a:t>
                      </a:r>
                    </a:p>
                  </a:txBody>
                  <a:tcP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715897">
                <a:tc>
                  <a:txBody>
                    <a:bodyPr/>
                    <a:lstStyle/>
                    <a:p>
                      <a:pPr algn="r"/>
                      <a:r>
                        <a:rPr lang="en-US" sz="1400" i="0" kern="1200">
                          <a:solidFill>
                            <a:schemeClr val="accent1"/>
                          </a:solidFill>
                          <a:latin typeface="Segoe UI Semibold" panose="020B0702040204020203" pitchFamily="34" charset="0"/>
                          <a:ea typeface="+mn-ea"/>
                          <a:cs typeface="Segoe UI Semibold" panose="020B0702040204020203" pitchFamily="34" charset="0"/>
                        </a:rPr>
                        <a:t>Implement technical limits </a:t>
                      </a:r>
                      <a:br>
                        <a:rPr lang="en-US" sz="1400" i="0" kern="1200">
                          <a:solidFill>
                            <a:schemeClr val="accent1"/>
                          </a:solidFill>
                          <a:latin typeface="Segoe UI Semibold" panose="020B0702040204020203" pitchFamily="34" charset="0"/>
                          <a:ea typeface="+mn-ea"/>
                          <a:cs typeface="Segoe UI Semibold" panose="020B0702040204020203" pitchFamily="34" charset="0"/>
                        </a:rPr>
                      </a:br>
                      <a:r>
                        <a:rPr lang="en-US" sz="1400" i="0" kern="1200">
                          <a:solidFill>
                            <a:schemeClr val="accent1"/>
                          </a:solidFill>
                          <a:latin typeface="Segoe UI Semibold" panose="020B0702040204020203" pitchFamily="34" charset="0"/>
                          <a:ea typeface="+mn-ea"/>
                          <a:cs typeface="Segoe UI Semibold" panose="020B0702040204020203" pitchFamily="34" charset="0"/>
                        </a:rPr>
                        <a:t>on inputs and outputs</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Limit the length of inputs and outputs.</a:t>
                      </a:r>
                    </a:p>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Structure inputs to limit open-ended responses and to give users more refined control.</a:t>
                      </a:r>
                    </a:p>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Return outputs from validated, reliable source materials.</a:t>
                      </a:r>
                    </a:p>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Implement blocklists and content moderation.</a:t>
                      </a:r>
                    </a:p>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Put rate limits in place.</a:t>
                      </a: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668798">
                <a:tc>
                  <a:txBody>
                    <a:bodyPr/>
                    <a:lstStyle/>
                    <a:p>
                      <a:pPr algn="r"/>
                      <a:r>
                        <a:rPr lang="en-US" sz="1400" i="0" kern="1200">
                          <a:solidFill>
                            <a:schemeClr val="accent1"/>
                          </a:solidFill>
                          <a:latin typeface="Segoe UI Semibold" panose="020B0702040204020203" pitchFamily="34" charset="0"/>
                          <a:ea typeface="+mn-ea"/>
                          <a:cs typeface="Segoe UI Semibold" panose="020B0702040204020203" pitchFamily="34" charset="0"/>
                        </a:rPr>
                        <a:t>Authenticate Users</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To make misuse more difficult, consider requiring that customers sign in and, if appropriate, </a:t>
                      </a:r>
                      <a:br>
                        <a:rPr lang="en-US" sz="1200" kern="1200">
                          <a:solidFill>
                            <a:schemeClr val="tx1"/>
                          </a:solidFill>
                          <a:latin typeface="+mn-lt"/>
                          <a:ea typeface="+mn-ea"/>
                          <a:cs typeface="+mn-cs"/>
                        </a:rPr>
                      </a:br>
                      <a:r>
                        <a:rPr lang="en-US" sz="1200" kern="1200">
                          <a:solidFill>
                            <a:schemeClr val="tx1"/>
                          </a:solidFill>
                          <a:latin typeface="+mn-lt"/>
                          <a:ea typeface="+mn-ea"/>
                          <a:cs typeface="+mn-cs"/>
                        </a:rPr>
                        <a:t>link a valid payment method. </a:t>
                      </a:r>
                    </a:p>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Consider working only with known, trusted customers in the early stages of development. </a:t>
                      </a:r>
                    </a:p>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Applications that do not authenticate users may require other, stricter mitigations to ensure the application cannot be used beyond its intended purpose.</a:t>
                      </a: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555762">
                <a:tc>
                  <a:txBody>
                    <a:bodyPr/>
                    <a:lstStyle/>
                    <a:p>
                      <a:pPr algn="r"/>
                      <a:r>
                        <a:rPr lang="en-US" sz="1400" i="0" kern="1200">
                          <a:solidFill>
                            <a:schemeClr val="accent1"/>
                          </a:solidFill>
                          <a:latin typeface="Segoe UI Semibold" panose="020B0702040204020203" pitchFamily="34" charset="0"/>
                          <a:ea typeface="+mn-ea"/>
                          <a:cs typeface="Segoe UI Semibold" panose="020B0702040204020203" pitchFamily="34" charset="0"/>
                        </a:rPr>
                        <a:t>Test your application thoroughly</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Conduct adversarial testing where trusted testers attempt to find system failures, poor performance, </a:t>
                      </a:r>
                      <a:br>
                        <a:rPr lang="en-US" sz="1200" kern="1200">
                          <a:solidFill>
                            <a:schemeClr val="tx1"/>
                          </a:solidFill>
                          <a:latin typeface="+mn-lt"/>
                          <a:ea typeface="+mn-ea"/>
                          <a:cs typeface="+mn-cs"/>
                        </a:rPr>
                      </a:br>
                      <a:r>
                        <a:rPr lang="en-US" sz="1200" kern="1200">
                          <a:solidFill>
                            <a:schemeClr val="tx1"/>
                          </a:solidFill>
                          <a:latin typeface="+mn-lt"/>
                          <a:ea typeface="+mn-ea"/>
                          <a:cs typeface="+mn-cs"/>
                        </a:rPr>
                        <a:t>or undesirable behaviors. </a:t>
                      </a:r>
                    </a:p>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Understand risks and consider appropriate mitigations. </a:t>
                      </a:r>
                    </a:p>
                    <a:p>
                      <a:pPr marL="174625" indent="-174625" algn="l" defTabSz="932742" rtl="0" eaLnBrk="1" latinLnBrk="0" hangingPunct="1">
                        <a:spcAft>
                          <a:spcPts val="300"/>
                        </a:spcAft>
                        <a:buFont typeface="Arial" panose="020B0604020202020204" pitchFamily="34" charset="0"/>
                        <a:buChar char="•"/>
                      </a:pPr>
                      <a:r>
                        <a:rPr lang="en-US" sz="1200" kern="1200">
                          <a:solidFill>
                            <a:schemeClr val="tx1"/>
                          </a:solidFill>
                          <a:latin typeface="+mn-lt"/>
                          <a:ea typeface="+mn-ea"/>
                          <a:cs typeface="+mn-cs"/>
                        </a:rPr>
                        <a:t>Communicate the capabilities and limitations to stakeholders.</a:t>
                      </a:r>
                      <a:endParaRPr lang="en-CA" sz="1200" kern="1200" noProof="0">
                        <a:solidFill>
                          <a:schemeClr val="tx1"/>
                        </a:solidFill>
                        <a:latin typeface="+mn-lt"/>
                        <a:ea typeface="+mn-ea"/>
                        <a:cs typeface="+mn-cs"/>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r h="320270">
                <a:tc>
                  <a:txBody>
                    <a:bodyPr/>
                    <a:lstStyle/>
                    <a:p>
                      <a:pPr algn="r"/>
                      <a:r>
                        <a:rPr lang="en-US" sz="1400" i="0" kern="1200">
                          <a:solidFill>
                            <a:schemeClr val="accent1"/>
                          </a:solidFill>
                          <a:latin typeface="Segoe UI Semibold" panose="020B0702040204020203" pitchFamily="34" charset="0"/>
                          <a:ea typeface="+mn-ea"/>
                          <a:cs typeface="Segoe UI Semibold" panose="020B0702040204020203" pitchFamily="34" charset="0"/>
                        </a:rPr>
                        <a:t>Establish Feedback Channels for users and impacted groups</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174625" marR="0" lvl="0" indent="-174625"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CA" sz="1200" kern="1200" noProof="0">
                          <a:solidFill>
                            <a:schemeClr val="tx1"/>
                          </a:solidFill>
                          <a:latin typeface="+mn-lt"/>
                          <a:ea typeface="+mn-ea"/>
                          <a:cs typeface="+mn-cs"/>
                        </a:rPr>
                        <a:t>Build feedback features into the user experience.</a:t>
                      </a:r>
                    </a:p>
                    <a:p>
                      <a:pPr marL="174625" marR="0" lvl="0" indent="-174625"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a:solidFill>
                            <a:schemeClr val="tx1"/>
                          </a:solidFill>
                          <a:latin typeface="+mn-lt"/>
                          <a:ea typeface="+mn-ea"/>
                          <a:cs typeface="+mn-cs"/>
                        </a:rPr>
                        <a:t>Publish an easy-to-remember email address for public feedback.</a:t>
                      </a:r>
                      <a:endParaRPr lang="en-CA" sz="1200" kern="1200" noProof="0">
                        <a:solidFill>
                          <a:schemeClr val="tx1"/>
                        </a:solidFill>
                        <a:latin typeface="+mn-lt"/>
                        <a:ea typeface="+mn-ea"/>
                        <a:cs typeface="+mn-cs"/>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6328420"/>
                  </a:ext>
                </a:extLst>
              </a:tr>
            </a:tbl>
          </a:graphicData>
        </a:graphic>
      </p:graphicFrame>
    </p:spTree>
    <p:extLst>
      <p:ext uri="{BB962C8B-B14F-4D97-AF65-F5344CB8AC3E}">
        <p14:creationId xmlns:p14="http://schemas.microsoft.com/office/powerpoint/2010/main" val="25133569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58DA668-358A-0EE2-8AB7-060595A6217A}"/>
              </a:ext>
            </a:extLst>
          </p:cNvPr>
          <p:cNvSpPr>
            <a:spLocks noGrp="1"/>
          </p:cNvSpPr>
          <p:nvPr>
            <p:ph type="title"/>
          </p:nvPr>
        </p:nvSpPr>
        <p:spPr>
          <a:xfrm>
            <a:off x="588263" y="457200"/>
            <a:ext cx="11018520" cy="861774"/>
          </a:xfrm>
        </p:spPr>
        <p:txBody>
          <a:bodyPr/>
          <a:lstStyle/>
          <a:p>
            <a:r>
              <a:rPr lang="en-US"/>
              <a:t>Evaluating and integrating Azure </a:t>
            </a:r>
            <a:r>
              <a:rPr lang="en-US" err="1"/>
              <a:t>OpenAI</a:t>
            </a:r>
            <a:r>
              <a:rPr lang="en-US"/>
              <a:t> for your use</a:t>
            </a:r>
            <a:br>
              <a:rPr lang="en-US"/>
            </a:br>
            <a:r>
              <a:rPr lang="en-US" sz="2000" spc="0">
                <a:solidFill>
                  <a:schemeClr val="accent1"/>
                </a:solidFill>
              </a:rPr>
              <a:t>Scenario-specific practices</a:t>
            </a:r>
          </a:p>
        </p:txBody>
      </p:sp>
      <p:graphicFrame>
        <p:nvGraphicFramePr>
          <p:cNvPr id="5" name="Table 2">
            <a:extLst>
              <a:ext uri="{FF2B5EF4-FFF2-40B4-BE49-F238E27FC236}">
                <a16:creationId xmlns:a16="http://schemas.microsoft.com/office/drawing/2014/main" id="{90A02C8D-55E2-FBFA-7931-538B7D459C7D}"/>
              </a:ext>
            </a:extLst>
          </p:cNvPr>
          <p:cNvGraphicFramePr>
            <a:graphicFrameLocks noGrp="1"/>
          </p:cNvGraphicFramePr>
          <p:nvPr>
            <p:extLst>
              <p:ext uri="{D42A27DB-BD31-4B8C-83A1-F6EECF244321}">
                <p14:modId xmlns:p14="http://schemas.microsoft.com/office/powerpoint/2010/main" val="3747548822"/>
              </p:ext>
            </p:extLst>
          </p:nvPr>
        </p:nvGraphicFramePr>
        <p:xfrm>
          <a:off x="588263" y="2017712"/>
          <a:ext cx="11021125" cy="2668587"/>
        </p:xfrm>
        <a:graphic>
          <a:graphicData uri="http://schemas.openxmlformats.org/drawingml/2006/table">
            <a:tbl>
              <a:tblPr firstRow="1" bandRow="1">
                <a:tableStyleId>{2D5ABB26-0587-4C30-8999-92F81FD0307C}</a:tableStyleId>
              </a:tblPr>
              <a:tblGrid>
                <a:gridCol w="2888864">
                  <a:extLst>
                    <a:ext uri="{9D8B030D-6E8A-4147-A177-3AD203B41FA5}">
                      <a16:colId xmlns:a16="http://schemas.microsoft.com/office/drawing/2014/main" val="3979698070"/>
                    </a:ext>
                  </a:extLst>
                </a:gridCol>
                <a:gridCol w="8132261">
                  <a:extLst>
                    <a:ext uri="{9D8B030D-6E8A-4147-A177-3AD203B41FA5}">
                      <a16:colId xmlns:a16="http://schemas.microsoft.com/office/drawing/2014/main" val="1654161039"/>
                    </a:ext>
                  </a:extLst>
                </a:gridCol>
              </a:tblGrid>
              <a:tr h="938404">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400" i="0">
                          <a:solidFill>
                            <a:schemeClr val="accent1"/>
                          </a:solidFill>
                          <a:latin typeface="Segoe UI Semibold" panose="020B0702040204020203" pitchFamily="34" charset="0"/>
                          <a:cs typeface="Segoe UI Semibold" panose="020B0702040204020203" pitchFamily="34" charset="0"/>
                        </a:rPr>
                        <a:t>If your application powers chatbots or other </a:t>
                      </a:r>
                      <a:br>
                        <a:rPr lang="en-US" sz="1400" i="0">
                          <a:solidFill>
                            <a:schemeClr val="accent1"/>
                          </a:solidFill>
                          <a:latin typeface="Segoe UI Semibold" panose="020B0702040204020203" pitchFamily="34" charset="0"/>
                          <a:cs typeface="Segoe UI Semibold" panose="020B0702040204020203" pitchFamily="34" charset="0"/>
                        </a:rPr>
                      </a:br>
                      <a:r>
                        <a:rPr lang="en-US" sz="1400" i="0">
                          <a:solidFill>
                            <a:schemeClr val="accent1"/>
                          </a:solidFill>
                          <a:latin typeface="Segoe UI Semibold" panose="020B0702040204020203" pitchFamily="34" charset="0"/>
                          <a:cs typeface="Segoe UI Semibold" panose="020B0702040204020203" pitchFamily="34" charset="0"/>
                        </a:rPr>
                        <a:t>conversational AI systems</a:t>
                      </a:r>
                    </a:p>
                  </a:txBody>
                  <a:tcP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spcAft>
                          <a:spcPts val="300"/>
                        </a:spcAft>
                        <a:buFont typeface="Arial" panose="020B0604020202020204" pitchFamily="34" charset="0"/>
                        <a:buNone/>
                      </a:pPr>
                      <a:r>
                        <a:rPr lang="en-US" sz="1600">
                          <a:solidFill>
                            <a:schemeClr val="tx1"/>
                          </a:solidFill>
                        </a:rPr>
                        <a:t>Follow the Microsoft guidelines for </a:t>
                      </a:r>
                      <a:r>
                        <a:rPr lang="en-US" sz="1600">
                          <a:solidFill>
                            <a:schemeClr val="tx1"/>
                          </a:solidFill>
                          <a:hlinkClick r:id="rId2"/>
                        </a:rPr>
                        <a:t>responsible development of </a:t>
                      </a:r>
                      <a:br>
                        <a:rPr lang="en-US" sz="1600">
                          <a:solidFill>
                            <a:schemeClr val="tx1"/>
                          </a:solidFill>
                          <a:hlinkClick r:id="rId2"/>
                        </a:rPr>
                      </a:br>
                      <a:r>
                        <a:rPr lang="en-US" sz="1600">
                          <a:solidFill>
                            <a:schemeClr val="tx1"/>
                          </a:solidFill>
                          <a:hlinkClick r:id="rId2"/>
                        </a:rPr>
                        <a:t>conversational AI systems</a:t>
                      </a:r>
                      <a:endParaRPr lang="en-US" sz="1600">
                        <a:solidFill>
                          <a:schemeClr val="tx1"/>
                        </a:solidFill>
                      </a:endParaRPr>
                    </a:p>
                  </a:txBody>
                  <a:tcP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1730183">
                <a:tc>
                  <a:txBody>
                    <a:bodyPr/>
                    <a:lstStyle/>
                    <a:p>
                      <a:pPr algn="r"/>
                      <a:r>
                        <a:rPr lang="en-US" sz="1400" i="0" kern="1200">
                          <a:solidFill>
                            <a:schemeClr val="accent1"/>
                          </a:solidFill>
                          <a:latin typeface="Segoe UI Semibold" panose="020B0702040204020203" pitchFamily="34" charset="0"/>
                          <a:ea typeface="+mn-ea"/>
                          <a:cs typeface="Segoe UI Semibold" panose="020B0702040204020203" pitchFamily="34" charset="0"/>
                        </a:rPr>
                        <a:t>If you are developing an application in a high-stakes domain or industry</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spcAft>
                          <a:spcPts val="300"/>
                        </a:spcAft>
                        <a:buFont typeface="Arial" panose="020B0604020202020204" pitchFamily="34" charset="0"/>
                        <a:buNone/>
                      </a:pPr>
                      <a:r>
                        <a:rPr lang="en-US" sz="1600" b="0" i="0" kern="1200">
                          <a:solidFill>
                            <a:schemeClr val="tx1"/>
                          </a:solidFill>
                          <a:effectLst/>
                          <a:latin typeface="+mn-lt"/>
                          <a:ea typeface="+mn-ea"/>
                          <a:cs typeface="+mn-cs"/>
                        </a:rPr>
                        <a:t>In healthcare, human resources, education, or the legal field, thoroughly assess how well the application works in your scenario, implement strong human oversight, thoroughly evaluate how well users understand the limitations of the application, and comply with all relevant laws. </a:t>
                      </a:r>
                    </a:p>
                    <a:p>
                      <a:pPr marL="0" indent="0" algn="l">
                        <a:spcBef>
                          <a:spcPts val="300"/>
                        </a:spcBef>
                        <a:spcAft>
                          <a:spcPts val="300"/>
                        </a:spcAft>
                        <a:buFont typeface="Arial" panose="020B0604020202020204" pitchFamily="34" charset="0"/>
                        <a:buNone/>
                      </a:pPr>
                      <a:r>
                        <a:rPr lang="en-US" sz="1600" b="0" i="0" kern="1200">
                          <a:solidFill>
                            <a:schemeClr val="tx1"/>
                          </a:solidFill>
                          <a:effectLst/>
                          <a:latin typeface="+mn-lt"/>
                          <a:ea typeface="+mn-ea"/>
                          <a:cs typeface="+mn-cs"/>
                        </a:rPr>
                        <a:t>Consider additional mitigations based on your scenario.</a:t>
                      </a:r>
                      <a:endParaRPr lang="en-US" sz="1600"/>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bl>
          </a:graphicData>
        </a:graphic>
      </p:graphicFrame>
      <p:sp>
        <p:nvSpPr>
          <p:cNvPr id="2" name="TextBox 1">
            <a:extLst>
              <a:ext uri="{FF2B5EF4-FFF2-40B4-BE49-F238E27FC236}">
                <a16:creationId xmlns:a16="http://schemas.microsoft.com/office/drawing/2014/main" id="{CEED9F1D-6923-6BB5-2092-2730FF9D2ECF}"/>
              </a:ext>
            </a:extLst>
          </p:cNvPr>
          <p:cNvSpPr txBox="1"/>
          <p:nvPr/>
        </p:nvSpPr>
        <p:spPr>
          <a:xfrm>
            <a:off x="588263" y="6293078"/>
            <a:ext cx="11018520" cy="215444"/>
          </a:xfrm>
          <a:prstGeom prst="rect">
            <a:avLst/>
          </a:prstGeom>
          <a:noFill/>
        </p:spPr>
        <p:txBody>
          <a:bodyPr wrap="square" lIns="0" tIns="0" rIns="0" bIns="0" rtlCol="0">
            <a:spAutoFit/>
          </a:bodyPr>
          <a:lstStyle/>
          <a:p>
            <a:pPr algn="r"/>
            <a:r>
              <a:rPr lang="en-US" sz="1400">
                <a:gradFill>
                  <a:gsLst>
                    <a:gs pos="2917">
                      <a:schemeClr val="tx1"/>
                    </a:gs>
                    <a:gs pos="30000">
                      <a:schemeClr val="tx1"/>
                    </a:gs>
                  </a:gsLst>
                  <a:lin ang="5400000" scaled="0"/>
                </a:gradFill>
              </a:rPr>
              <a:t>Learn more here </a:t>
            </a:r>
            <a:r>
              <a:rPr lang="en-US" sz="1400">
                <a:gradFill>
                  <a:gsLst>
                    <a:gs pos="2917">
                      <a:schemeClr val="tx1"/>
                    </a:gs>
                    <a:gs pos="30000">
                      <a:schemeClr val="tx1"/>
                    </a:gs>
                  </a:gsLst>
                  <a:lin ang="5400000" scaled="0"/>
                </a:gradFill>
                <a:hlinkClick r:id="rId3"/>
              </a:rPr>
              <a:t>on our website</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846548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E9F1-DAAD-DAE0-A0E1-53C804296A0E}"/>
              </a:ext>
            </a:extLst>
          </p:cNvPr>
          <p:cNvSpPr>
            <a:spLocks noGrp="1"/>
          </p:cNvSpPr>
          <p:nvPr>
            <p:ph type="title"/>
          </p:nvPr>
        </p:nvSpPr>
        <p:spPr/>
        <p:txBody>
          <a:bodyPr/>
          <a:lstStyle/>
          <a:p>
            <a:r>
              <a:rPr lang="en-US"/>
              <a:t>API usage/rate limits</a:t>
            </a:r>
          </a:p>
        </p:txBody>
      </p:sp>
      <p:sp>
        <p:nvSpPr>
          <p:cNvPr id="7" name="TextBox 6">
            <a:extLst>
              <a:ext uri="{FF2B5EF4-FFF2-40B4-BE49-F238E27FC236}">
                <a16:creationId xmlns:a16="http://schemas.microsoft.com/office/drawing/2014/main" id="{B9F7609E-8D57-C7DD-ABB5-F1D82D2F2609}"/>
              </a:ext>
            </a:extLst>
          </p:cNvPr>
          <p:cNvSpPr txBox="1"/>
          <p:nvPr/>
        </p:nvSpPr>
        <p:spPr>
          <a:xfrm>
            <a:off x="588263" y="5838151"/>
            <a:ext cx="11018520"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*all rate limits and availabilities are subject to change. Increased quotas can be requested, but not guaranteed. </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hlinkClick r:id="rId2"/>
              </a:rPr>
              <a:t>Learn more</a:t>
            </a:r>
            <a:r>
              <a:rPr lang="en-US" sz="1400">
                <a:gradFill>
                  <a:gsLst>
                    <a:gs pos="2917">
                      <a:schemeClr val="tx1"/>
                    </a:gs>
                    <a:gs pos="30000">
                      <a:schemeClr val="tx1"/>
                    </a:gs>
                  </a:gsLst>
                  <a:lin ang="5400000" scaled="0"/>
                </a:gradFill>
              </a:rPr>
              <a:t>.</a:t>
            </a:r>
          </a:p>
        </p:txBody>
      </p:sp>
      <p:graphicFrame>
        <p:nvGraphicFramePr>
          <p:cNvPr id="8" name="Table 2">
            <a:extLst>
              <a:ext uri="{FF2B5EF4-FFF2-40B4-BE49-F238E27FC236}">
                <a16:creationId xmlns:a16="http://schemas.microsoft.com/office/drawing/2014/main" id="{1C6AB55F-00FC-02C9-B346-A26B35A76E27}"/>
              </a:ext>
            </a:extLst>
          </p:cNvPr>
          <p:cNvGraphicFramePr>
            <a:graphicFrameLocks noGrp="1"/>
          </p:cNvGraphicFramePr>
          <p:nvPr>
            <p:extLst>
              <p:ext uri="{D42A27DB-BD31-4B8C-83A1-F6EECF244321}">
                <p14:modId xmlns:p14="http://schemas.microsoft.com/office/powerpoint/2010/main" val="2995044714"/>
              </p:ext>
            </p:extLst>
          </p:nvPr>
        </p:nvGraphicFramePr>
        <p:xfrm>
          <a:off x="588263" y="2297112"/>
          <a:ext cx="11021125" cy="1926957"/>
        </p:xfrm>
        <a:graphic>
          <a:graphicData uri="http://schemas.openxmlformats.org/drawingml/2006/table">
            <a:tbl>
              <a:tblPr firstRow="1" bandRow="1">
                <a:tableStyleId>{2D5ABB26-0587-4C30-8999-92F81FD0307C}</a:tableStyleId>
              </a:tblPr>
              <a:tblGrid>
                <a:gridCol w="2888864">
                  <a:extLst>
                    <a:ext uri="{9D8B030D-6E8A-4147-A177-3AD203B41FA5}">
                      <a16:colId xmlns:a16="http://schemas.microsoft.com/office/drawing/2014/main" val="3979698070"/>
                    </a:ext>
                  </a:extLst>
                </a:gridCol>
                <a:gridCol w="8132261">
                  <a:extLst>
                    <a:ext uri="{9D8B030D-6E8A-4147-A177-3AD203B41FA5}">
                      <a16:colId xmlns:a16="http://schemas.microsoft.com/office/drawing/2014/main" val="1654161039"/>
                    </a:ext>
                  </a:extLst>
                </a:gridCol>
              </a:tblGrid>
              <a:tr h="921117">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it-IT" sz="1400" i="0">
                          <a:solidFill>
                            <a:schemeClr val="accent1"/>
                          </a:solidFill>
                          <a:latin typeface="Segoe UI Semibold" panose="020B0702040204020203" pitchFamily="34" charset="0"/>
                          <a:cs typeface="Segoe UI Semibold" panose="020B0702040204020203" pitchFamily="34" charset="0"/>
                        </a:rPr>
                        <a:t>Requests per second </a:t>
                      </a:r>
                      <a:br>
                        <a:rPr lang="it-IT" sz="1400" i="0">
                          <a:solidFill>
                            <a:schemeClr val="accent1"/>
                          </a:solidFill>
                          <a:latin typeface="Segoe UI Semibold" panose="020B0702040204020203" pitchFamily="34" charset="0"/>
                          <a:cs typeface="Segoe UI Semibold" panose="020B0702040204020203" pitchFamily="34" charset="0"/>
                        </a:rPr>
                      </a:br>
                      <a:r>
                        <a:rPr lang="it-IT" sz="1400" i="0">
                          <a:solidFill>
                            <a:schemeClr val="accent1"/>
                          </a:solidFill>
                          <a:latin typeface="Segoe UI Semibold" panose="020B0702040204020203" pitchFamily="34" charset="0"/>
                          <a:cs typeface="Segoe UI Semibold" panose="020B0702040204020203" pitchFamily="34" charset="0"/>
                        </a:rPr>
                        <a:t>per model</a:t>
                      </a:r>
                    </a:p>
                  </a:txBody>
                  <a:tcP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spcAft>
                          <a:spcPts val="300"/>
                        </a:spcAft>
                        <a:buFont typeface="Arial" panose="020B0604020202020204" pitchFamily="34" charset="0"/>
                        <a:buNone/>
                      </a:pPr>
                      <a:r>
                        <a:rPr lang="en-US" sz="1800">
                          <a:solidFill>
                            <a:schemeClr val="tx1"/>
                          </a:solidFill>
                        </a:rPr>
                        <a:t>120 requests per minute* for: Davinci-models (002 and later)</a:t>
                      </a:r>
                    </a:p>
                    <a:p>
                      <a:pPr marL="0" indent="0" algn="l">
                        <a:spcAft>
                          <a:spcPts val="300"/>
                        </a:spcAft>
                        <a:buFont typeface="Arial" panose="020B0604020202020204" pitchFamily="34" charset="0"/>
                        <a:buNone/>
                      </a:pPr>
                      <a:r>
                        <a:rPr lang="en-US" sz="1800">
                          <a:solidFill>
                            <a:schemeClr val="tx1"/>
                          </a:solidFill>
                        </a:rPr>
                        <a:t>300 requests per minute* for all other models.</a:t>
                      </a:r>
                    </a:p>
                  </a:txBody>
                  <a:tcP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1005840">
                <a:tc>
                  <a:txBody>
                    <a:bodyPr/>
                    <a:lstStyle/>
                    <a:p>
                      <a:pPr algn="r"/>
                      <a:r>
                        <a:rPr lang="en-US" sz="1400" i="0" kern="1200">
                          <a:solidFill>
                            <a:schemeClr val="accent1"/>
                          </a:solidFill>
                          <a:latin typeface="Segoe UI Semibold" panose="020B0702040204020203" pitchFamily="34" charset="0"/>
                          <a:ea typeface="+mn-ea"/>
                          <a:cs typeface="Segoe UI Semibold" panose="020B0702040204020203" pitchFamily="34" charset="0"/>
                        </a:rPr>
                        <a:t>Tokens per minute </a:t>
                      </a:r>
                      <a:br>
                        <a:rPr lang="en-US" sz="1400" i="0" kern="1200">
                          <a:solidFill>
                            <a:schemeClr val="accent1"/>
                          </a:solidFill>
                          <a:latin typeface="Segoe UI Semibold" panose="020B0702040204020203" pitchFamily="34" charset="0"/>
                          <a:ea typeface="+mn-ea"/>
                          <a:cs typeface="Segoe UI Semibold" panose="020B0702040204020203" pitchFamily="34" charset="0"/>
                        </a:rPr>
                      </a:br>
                      <a:r>
                        <a:rPr lang="en-US" sz="1400" i="0" kern="1200">
                          <a:solidFill>
                            <a:schemeClr val="accent1"/>
                          </a:solidFill>
                          <a:latin typeface="Segoe UI Semibold" panose="020B0702040204020203" pitchFamily="34" charset="0"/>
                          <a:ea typeface="+mn-ea"/>
                          <a:cs typeface="Segoe UI Semibold" panose="020B0702040204020203" pitchFamily="34" charset="0"/>
                        </a:rPr>
                        <a:t>per model</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spcAft>
                          <a:spcPts val="300"/>
                        </a:spcAft>
                        <a:buFont typeface="Arial" panose="020B0604020202020204" pitchFamily="34" charset="0"/>
                        <a:buNone/>
                      </a:pPr>
                      <a:r>
                        <a:rPr lang="en-US" sz="1800" b="0" i="0" kern="1200">
                          <a:solidFill>
                            <a:schemeClr val="tx1"/>
                          </a:solidFill>
                          <a:effectLst/>
                          <a:latin typeface="+mn-lt"/>
                          <a:ea typeface="+mn-ea"/>
                          <a:cs typeface="+mn-cs"/>
                        </a:rPr>
                        <a:t>40K tokens per minute* for: Davinci-models (002 and later)</a:t>
                      </a:r>
                    </a:p>
                    <a:p>
                      <a:pPr marL="0" indent="0" algn="l">
                        <a:spcAft>
                          <a:spcPts val="300"/>
                        </a:spcAft>
                        <a:buFont typeface="Arial" panose="020B0604020202020204" pitchFamily="34" charset="0"/>
                        <a:buNone/>
                      </a:pPr>
                      <a:r>
                        <a:rPr lang="en-US" sz="1800" b="0" i="0" kern="1200">
                          <a:solidFill>
                            <a:schemeClr val="tx1"/>
                          </a:solidFill>
                          <a:effectLst/>
                          <a:latin typeface="+mn-lt"/>
                          <a:ea typeface="+mn-ea"/>
                          <a:cs typeface="+mn-cs"/>
                        </a:rPr>
                        <a:t>120K tokens per minute* for all other models.</a:t>
                      </a: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bl>
          </a:graphicData>
        </a:graphic>
      </p:graphicFrame>
    </p:spTree>
    <p:extLst>
      <p:ext uri="{BB962C8B-B14F-4D97-AF65-F5344CB8AC3E}">
        <p14:creationId xmlns:p14="http://schemas.microsoft.com/office/powerpoint/2010/main" val="1279062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4.16667E-7 -2.96296E-6 L -4.16667E-7 0.01806 " pathEditMode="relative" rAng="0" ptsTypes="AA">
                                      <p:cBhvr>
                                        <p:cTn id="9" dur="500" spd="-100000" fill="hold"/>
                                        <p:tgtEl>
                                          <p:spTgt spid="8"/>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E9F1-DAAD-DAE0-A0E1-53C804296A0E}"/>
              </a:ext>
            </a:extLst>
          </p:cNvPr>
          <p:cNvSpPr>
            <a:spLocks noGrp="1"/>
          </p:cNvSpPr>
          <p:nvPr>
            <p:ph type="title"/>
          </p:nvPr>
        </p:nvSpPr>
        <p:spPr/>
        <p:txBody>
          <a:bodyPr/>
          <a:lstStyle/>
          <a:p>
            <a:r>
              <a:rPr lang="en-US"/>
              <a:t>Region availability</a:t>
            </a:r>
          </a:p>
        </p:txBody>
      </p:sp>
      <p:sp>
        <p:nvSpPr>
          <p:cNvPr id="3" name="Content Placeholder 2">
            <a:extLst>
              <a:ext uri="{FF2B5EF4-FFF2-40B4-BE49-F238E27FC236}">
                <a16:creationId xmlns:a16="http://schemas.microsoft.com/office/drawing/2014/main" id="{7D764A8B-5F0F-FC1D-6C15-05913C56E802}"/>
              </a:ext>
            </a:extLst>
          </p:cNvPr>
          <p:cNvSpPr>
            <a:spLocks noGrp="1"/>
          </p:cNvSpPr>
          <p:nvPr>
            <p:ph sz="quarter" idx="10"/>
          </p:nvPr>
        </p:nvSpPr>
        <p:spPr>
          <a:xfrm>
            <a:off x="584200" y="1435100"/>
            <a:ext cx="3352800" cy="276998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Regions currently </a:t>
            </a:r>
            <a:br>
              <a:rPr kumimoji="0" lang="en-US" sz="2000" b="0" i="0" u="none" strike="noStrike" kern="1200" cap="none" spc="0" normalizeH="0" baseline="0" noProof="0">
                <a:ln>
                  <a:noFill/>
                </a:ln>
                <a:solidFill>
                  <a:srgbClr val="FFFFFF"/>
                </a:solidFill>
                <a:effectLst/>
                <a:uLnTx/>
                <a:uFillTx/>
                <a:latin typeface="Segoe UI"/>
                <a:ea typeface="+mn-ea"/>
                <a:cs typeface="+mn-cs"/>
              </a:rPr>
            </a:br>
            <a:r>
              <a:rPr kumimoji="0" lang="en-US" sz="2000" b="0" i="0" u="none" strike="noStrike" kern="1200" cap="none" spc="0" normalizeH="0" baseline="0" noProof="0">
                <a:ln>
                  <a:noFill/>
                </a:ln>
                <a:solidFill>
                  <a:srgbClr val="FFFFFF"/>
                </a:solidFill>
                <a:effectLst/>
                <a:uLnTx/>
                <a:uFillTx/>
                <a:latin typeface="Segoe UI"/>
                <a:ea typeface="+mn-ea"/>
                <a:cs typeface="+mn-cs"/>
              </a:rPr>
              <a:t>available at launch:</a:t>
            </a:r>
          </a:p>
          <a:p>
            <a:pPr defTabSz="914400">
              <a:spcBef>
                <a:spcPts val="0"/>
              </a:spcBef>
              <a:buSzTx/>
              <a:defRPr/>
            </a:pPr>
            <a:r>
              <a:rPr lang="en-US" sz="2000">
                <a:solidFill>
                  <a:srgbClr val="FFFFFF"/>
                </a:solidFill>
                <a:latin typeface="Segoe UI"/>
              </a:rPr>
              <a:t>East US</a:t>
            </a:r>
          </a:p>
          <a:p>
            <a:pPr defTabSz="914400">
              <a:spcBef>
                <a:spcPts val="0"/>
              </a:spcBef>
              <a:buSzTx/>
              <a:defRPr/>
            </a:pPr>
            <a:r>
              <a:rPr lang="en-US" sz="2000">
                <a:solidFill>
                  <a:srgbClr val="FFFFFF"/>
                </a:solidFill>
                <a:latin typeface="Segoe UI"/>
              </a:rPr>
              <a:t>South Central US</a:t>
            </a:r>
          </a:p>
          <a:p>
            <a:pPr defTabSz="914400">
              <a:spcBef>
                <a:spcPts val="0"/>
              </a:spcBef>
              <a:buSzTx/>
              <a:defRPr/>
            </a:pPr>
            <a:r>
              <a:rPr lang="en-US" sz="2000">
                <a:solidFill>
                  <a:srgbClr val="FFFFFF"/>
                </a:solidFill>
                <a:latin typeface="Segoe UI"/>
              </a:rPr>
              <a:t>West Europe</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2000">
              <a:solidFill>
                <a:srgbClr val="FFFFFF"/>
              </a:solidFill>
              <a:latin typeface="Segoe UI"/>
            </a:endParaRPr>
          </a:p>
          <a:p>
            <a:pPr marL="0" marR="0" lvl="0" indent="0" algn="l" defTabSz="914400" rtl="0" eaLnBrk="1" fontAlgn="auto" latinLnBrk="0" hangingPunct="1">
              <a:lnSpc>
                <a:spcPct val="100000"/>
              </a:lnSpc>
              <a:spcBef>
                <a:spcPts val="0"/>
              </a:spcBef>
              <a:spcAft>
                <a:spcPts val="0"/>
              </a:spcAft>
              <a:buClrTx/>
              <a:buSzTx/>
              <a:buNone/>
              <a:tabLst/>
              <a:defRPr/>
            </a:pPr>
            <a:r>
              <a:rPr lang="en-US" sz="2000">
                <a:solidFill>
                  <a:srgbClr val="FFFFFF"/>
                </a:solidFill>
                <a:latin typeface="Segoe UI"/>
              </a:rPr>
              <a:t>To see the list of available regions, please visit:</a:t>
            </a:r>
            <a:br>
              <a:rPr lang="en-US" sz="2000">
                <a:solidFill>
                  <a:srgbClr val="FFFFFF"/>
                </a:solidFill>
                <a:latin typeface="Segoe UI"/>
              </a:rPr>
            </a:br>
            <a:r>
              <a:rPr lang="en-US" sz="2000">
                <a:solidFill>
                  <a:srgbClr val="FFFFFF"/>
                </a:solidFill>
                <a:latin typeface="Segoe UI"/>
                <a:hlinkClick r:id="rId2"/>
              </a:rPr>
              <a:t>Product available by region</a:t>
            </a:r>
            <a:r>
              <a:rPr lang="en-US" sz="2000">
                <a:solidFill>
                  <a:srgbClr val="FFFFFF"/>
                </a:solidFill>
                <a:latin typeface="Segoe UI"/>
              </a:rPr>
              <a:t> </a:t>
            </a:r>
          </a:p>
        </p:txBody>
      </p:sp>
      <p:pic>
        <p:nvPicPr>
          <p:cNvPr id="7" name="Picture 6" descr="Region availability screenshot">
            <a:extLst>
              <a:ext uri="{FF2B5EF4-FFF2-40B4-BE49-F238E27FC236}">
                <a16:creationId xmlns:a16="http://schemas.microsoft.com/office/drawing/2014/main" id="{DC4CDF1B-4D8D-DF16-5656-0B4E539ACFD4}"/>
              </a:ext>
            </a:extLst>
          </p:cNvPr>
          <p:cNvPicPr>
            <a:picLocks noChangeAspect="1"/>
          </p:cNvPicPr>
          <p:nvPr/>
        </p:nvPicPr>
        <p:blipFill>
          <a:blip r:embed="rId3"/>
          <a:stretch>
            <a:fillRect/>
          </a:stretch>
        </p:blipFill>
        <p:spPr>
          <a:xfrm>
            <a:off x="4280334" y="1435101"/>
            <a:ext cx="7326450" cy="4424810"/>
          </a:xfrm>
          <a:prstGeom prst="rect">
            <a:avLst/>
          </a:prstGeom>
        </p:spPr>
      </p:pic>
    </p:spTree>
    <p:extLst>
      <p:ext uri="{BB962C8B-B14F-4D97-AF65-F5344CB8AC3E}">
        <p14:creationId xmlns:p14="http://schemas.microsoft.com/office/powerpoint/2010/main" val="29064783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EC48-574E-4ECD-21ED-00AEB1226B9F}"/>
              </a:ext>
            </a:extLst>
          </p:cNvPr>
          <p:cNvSpPr>
            <a:spLocks noGrp="1"/>
          </p:cNvSpPr>
          <p:nvPr>
            <p:ph type="title"/>
          </p:nvPr>
        </p:nvSpPr>
        <p:spPr/>
        <p:txBody>
          <a:bodyPr/>
          <a:lstStyle/>
          <a:p>
            <a:r>
              <a:rPr lang="en-US"/>
              <a:t>REST API </a:t>
            </a:r>
            <a:r>
              <a:rPr lang="en-US">
                <a:solidFill>
                  <a:schemeClr val="accent1"/>
                </a:solidFill>
              </a:rPr>
              <a:t>|</a:t>
            </a:r>
            <a:r>
              <a:rPr lang="en-US"/>
              <a:t> Reference</a:t>
            </a:r>
          </a:p>
        </p:txBody>
      </p:sp>
      <p:pic>
        <p:nvPicPr>
          <p:cNvPr id="6" name="Picture 5" descr="Operations screenshot">
            <a:extLst>
              <a:ext uri="{FF2B5EF4-FFF2-40B4-BE49-F238E27FC236}">
                <a16:creationId xmlns:a16="http://schemas.microsoft.com/office/drawing/2014/main" id="{1C17FA91-87F2-7B86-2A37-7C9B715FF6EB}"/>
              </a:ext>
            </a:extLst>
          </p:cNvPr>
          <p:cNvPicPr>
            <a:picLocks noChangeAspect="1"/>
          </p:cNvPicPr>
          <p:nvPr/>
        </p:nvPicPr>
        <p:blipFill rotWithShape="1">
          <a:blip r:embed="rId2">
            <a:extLst>
              <a:ext uri="{28A0092B-C50C-407E-A947-70E740481C1C}">
                <a14:useLocalDpi xmlns:a14="http://schemas.microsoft.com/office/drawing/2010/main" val="0"/>
              </a:ext>
            </a:extLst>
          </a:blip>
          <a:srcRect t="28447" b="-1"/>
          <a:stretch/>
        </p:blipFill>
        <p:spPr>
          <a:xfrm>
            <a:off x="1874795" y="1436688"/>
            <a:ext cx="8442410" cy="4173002"/>
          </a:xfrm>
          <a:prstGeom prst="rect">
            <a:avLst/>
          </a:prstGeom>
        </p:spPr>
      </p:pic>
      <p:sp>
        <p:nvSpPr>
          <p:cNvPr id="5" name="TextBox 4">
            <a:extLst>
              <a:ext uri="{FF2B5EF4-FFF2-40B4-BE49-F238E27FC236}">
                <a16:creationId xmlns:a16="http://schemas.microsoft.com/office/drawing/2014/main" id="{15DF2DFB-A9C5-1A85-8FDD-A3AD1FFDE30B}"/>
              </a:ext>
            </a:extLst>
          </p:cNvPr>
          <p:cNvSpPr txBox="1"/>
          <p:nvPr/>
        </p:nvSpPr>
        <p:spPr>
          <a:xfrm>
            <a:off x="1772653" y="5895811"/>
            <a:ext cx="864669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a:ea typeface="+mn-ea"/>
                <a:cs typeface="+mn-cs"/>
                <a:hlinkClick r:id="rId3"/>
              </a:rPr>
              <a:t>Azure </a:t>
            </a:r>
            <a:r>
              <a:rPr kumimoji="0" lang="en-CA" sz="1800" b="0" i="0" u="none" strike="noStrike" kern="1200" cap="none" spc="0" normalizeH="0" baseline="0" noProof="0" err="1">
                <a:ln>
                  <a:noFill/>
                </a:ln>
                <a:solidFill>
                  <a:srgbClr val="FFFFFF"/>
                </a:solidFill>
                <a:effectLst/>
                <a:uLnTx/>
                <a:uFillTx/>
                <a:latin typeface="Segoe UI"/>
                <a:ea typeface="+mn-ea"/>
                <a:cs typeface="+mn-cs"/>
                <a:hlinkClick r:id="rId3"/>
              </a:rPr>
              <a:t>OpenAI</a:t>
            </a:r>
            <a:r>
              <a:rPr kumimoji="0" lang="en-CA" sz="1800" b="0" i="0" u="none" strike="noStrike" kern="1200" cap="none" spc="0" normalizeH="0" baseline="0" noProof="0">
                <a:ln>
                  <a:noFill/>
                </a:ln>
                <a:solidFill>
                  <a:srgbClr val="FFFFFF"/>
                </a:solidFill>
                <a:effectLst/>
                <a:uLnTx/>
                <a:uFillTx/>
                <a:latin typeface="Segoe UI"/>
                <a:ea typeface="+mn-ea"/>
                <a:cs typeface="+mn-cs"/>
                <a:hlinkClick r:id="rId3"/>
              </a:rPr>
              <a:t> REST API reference—Azure </a:t>
            </a:r>
            <a:r>
              <a:rPr kumimoji="0" lang="en-CA" sz="1800" b="0" i="0" u="none" strike="noStrike" kern="1200" cap="none" spc="0" normalizeH="0" baseline="0" noProof="0" err="1">
                <a:ln>
                  <a:noFill/>
                </a:ln>
                <a:solidFill>
                  <a:srgbClr val="FFFFFF"/>
                </a:solidFill>
                <a:effectLst/>
                <a:uLnTx/>
                <a:uFillTx/>
                <a:latin typeface="Segoe UI"/>
                <a:ea typeface="+mn-ea"/>
                <a:cs typeface="+mn-cs"/>
                <a:hlinkClick r:id="rId3"/>
              </a:rPr>
              <a:t>OpenAI</a:t>
            </a:r>
            <a:r>
              <a:rPr kumimoji="0" lang="en-CA" sz="1800" b="0" i="0" u="none" strike="noStrike" kern="1200" cap="none" spc="0" normalizeH="0" baseline="0" noProof="0">
                <a:ln>
                  <a:noFill/>
                </a:ln>
                <a:solidFill>
                  <a:srgbClr val="FFFFFF"/>
                </a:solidFill>
                <a:effectLst/>
                <a:uLnTx/>
                <a:uFillTx/>
                <a:latin typeface="Segoe UI"/>
                <a:ea typeface="+mn-ea"/>
                <a:cs typeface="+mn-cs"/>
                <a:hlinkClick r:id="rId3"/>
              </a:rPr>
              <a:t> | Microsoft Learn</a:t>
            </a: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829428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6A16-39DD-3A73-5862-0E84A48AC56B}"/>
              </a:ext>
            </a:extLst>
          </p:cNvPr>
          <p:cNvSpPr>
            <a:spLocks noGrp="1"/>
          </p:cNvSpPr>
          <p:nvPr>
            <p:ph type="title"/>
          </p:nvPr>
        </p:nvSpPr>
        <p:spPr>
          <a:xfrm>
            <a:off x="588263" y="457200"/>
            <a:ext cx="11018520" cy="861774"/>
          </a:xfrm>
        </p:spPr>
        <p:txBody>
          <a:bodyPr/>
          <a:lstStyle/>
          <a:p>
            <a:r>
              <a:rPr lang="en-US"/>
              <a:t>Azure </a:t>
            </a:r>
            <a:r>
              <a:rPr lang="en-US" err="1"/>
              <a:t>OpenAI</a:t>
            </a:r>
            <a:r>
              <a:rPr lang="en-US"/>
              <a:t> Studio</a:t>
            </a:r>
            <a:br>
              <a:rPr lang="en-US"/>
            </a:br>
            <a:r>
              <a:rPr lang="en-US" sz="2000" spc="0">
                <a:solidFill>
                  <a:schemeClr val="accent1"/>
                </a:solidFill>
              </a:rPr>
              <a:t>Getting started</a:t>
            </a:r>
            <a:endParaRPr lang="en-US"/>
          </a:p>
        </p:txBody>
      </p:sp>
      <p:sp>
        <p:nvSpPr>
          <p:cNvPr id="4" name="TextBox 3">
            <a:extLst>
              <a:ext uri="{FF2B5EF4-FFF2-40B4-BE49-F238E27FC236}">
                <a16:creationId xmlns:a16="http://schemas.microsoft.com/office/drawing/2014/main" id="{871C226A-EEEB-59AB-D675-3FC11AFE4FFF}"/>
              </a:ext>
            </a:extLst>
          </p:cNvPr>
          <p:cNvSpPr txBox="1"/>
          <p:nvPr/>
        </p:nvSpPr>
        <p:spPr>
          <a:xfrm>
            <a:off x="588264" y="1745471"/>
            <a:ext cx="3511076" cy="4214785"/>
          </a:xfrm>
          <a:prstGeom prst="rect">
            <a:avLst/>
          </a:prstGeom>
          <a:noFill/>
        </p:spPr>
        <p:txBody>
          <a:bodyPr wrap="square" lIns="0" tIns="0" rIns="0" bIns="0" rtlCol="0" anchor="ctr" anchorCtr="0">
            <a:noAutofit/>
          </a:bodyPr>
          <a:lstStyle/>
          <a:p>
            <a:pPr marL="0" marR="0">
              <a:spcBef>
                <a:spcPts val="0"/>
              </a:spcBef>
              <a:spcAft>
                <a:spcPts val="0"/>
              </a:spcAft>
            </a:pPr>
            <a:r>
              <a:rPr lang="en-US" sz="2000">
                <a:effectLst/>
                <a:latin typeface="+mj-lt"/>
                <a:ea typeface="Times New Roman" panose="02020603050405020304" pitchFamily="18" charset="0"/>
                <a:cs typeface="Calibri" panose="020F0502020204030204" pitchFamily="34" charset="0"/>
              </a:rPr>
              <a:t>Get started in the Studio</a:t>
            </a:r>
          </a:p>
          <a:p>
            <a:pPr marL="0" marR="0">
              <a:spcBef>
                <a:spcPts val="0"/>
              </a:spcBef>
              <a:spcAft>
                <a:spcPts val="0"/>
              </a:spcAft>
            </a:pPr>
            <a:endParaRPr lang="en-US" sz="1800">
              <a:latin typeface="+mj-lt"/>
              <a:ea typeface="Times New Roman" panose="02020603050405020304" pitchFamily="18" charset="0"/>
              <a:cs typeface="Calibri" panose="020F0502020204030204" pitchFamily="34" charset="0"/>
            </a:endParaRPr>
          </a:p>
          <a:p>
            <a:pPr marL="0" marR="0">
              <a:spcBef>
                <a:spcPts val="0"/>
              </a:spcBef>
              <a:spcAft>
                <a:spcPts val="0"/>
              </a:spcAft>
            </a:pPr>
            <a:r>
              <a:rPr lang="en-US" sz="2000">
                <a:effectLst/>
                <a:latin typeface="+mj-lt"/>
                <a:ea typeface="Times New Roman" panose="02020603050405020304" pitchFamily="18" charset="0"/>
                <a:cs typeface="Calibri" panose="020F0502020204030204" pitchFamily="34" charset="0"/>
              </a:rPr>
              <a:t>Refine your prompt</a:t>
            </a:r>
          </a:p>
          <a:p>
            <a:pPr marL="0" marR="0">
              <a:spcBef>
                <a:spcPts val="0"/>
              </a:spcBef>
              <a:spcAft>
                <a:spcPts val="0"/>
              </a:spcAft>
            </a:pPr>
            <a:endParaRPr lang="en-US" sz="1800">
              <a:latin typeface="+mj-lt"/>
              <a:ea typeface="Times New Roman" panose="02020603050405020304" pitchFamily="18" charset="0"/>
              <a:cs typeface="Calibri" panose="020F0502020204030204" pitchFamily="34" charset="0"/>
            </a:endParaRPr>
          </a:p>
          <a:p>
            <a:pPr marL="0" marR="0">
              <a:spcBef>
                <a:spcPts val="0"/>
              </a:spcBef>
              <a:spcAft>
                <a:spcPts val="0"/>
              </a:spcAft>
            </a:pPr>
            <a:r>
              <a:rPr lang="en-US" sz="2000">
                <a:effectLst/>
                <a:latin typeface="+mj-lt"/>
                <a:ea typeface="Times New Roman" panose="02020603050405020304" pitchFamily="18" charset="0"/>
                <a:cs typeface="Calibri" panose="020F0502020204030204" pitchFamily="34" charset="0"/>
              </a:rPr>
              <a:t>Copy your code</a:t>
            </a:r>
          </a:p>
        </p:txBody>
      </p:sp>
      <p:pic>
        <p:nvPicPr>
          <p:cNvPr id="5" name="Screen Recording 4" descr="GPT-3 Playground video demo">
            <a:hlinkClick r:id="" action="ppaction://media"/>
            <a:extLst>
              <a:ext uri="{FF2B5EF4-FFF2-40B4-BE49-F238E27FC236}">
                <a16:creationId xmlns:a16="http://schemas.microsoft.com/office/drawing/2014/main" id="{7FC372E6-A003-6C80-4D2B-DB4339400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55211" y="1436688"/>
            <a:ext cx="7248526" cy="4832350"/>
          </a:xfrm>
          <a:prstGeom prst="rect">
            <a:avLst/>
          </a:prstGeom>
        </p:spPr>
      </p:pic>
    </p:spTree>
    <p:extLst>
      <p:ext uri="{BB962C8B-B14F-4D97-AF65-F5344CB8AC3E}">
        <p14:creationId xmlns:p14="http://schemas.microsoft.com/office/powerpoint/2010/main" val="3796178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B00-EBDC-DAD0-615D-5BA8837DEE4F}"/>
              </a:ext>
            </a:extLst>
          </p:cNvPr>
          <p:cNvSpPr>
            <a:spLocks noGrp="1"/>
          </p:cNvSpPr>
          <p:nvPr>
            <p:ph type="title"/>
          </p:nvPr>
        </p:nvSpPr>
        <p:spPr/>
        <p:txBody>
          <a:bodyPr/>
          <a:lstStyle/>
          <a:p>
            <a:r>
              <a:rPr lang="en-US"/>
              <a:t>What data does the Azure </a:t>
            </a:r>
            <a:r>
              <a:rPr lang="en-US" err="1"/>
              <a:t>OpenAI</a:t>
            </a:r>
            <a:r>
              <a:rPr lang="en-US"/>
              <a:t> Service process?</a:t>
            </a:r>
            <a:br>
              <a:rPr lang="en-US"/>
            </a:br>
            <a:endParaRPr lang="en-US"/>
          </a:p>
        </p:txBody>
      </p:sp>
      <p:sp>
        <p:nvSpPr>
          <p:cNvPr id="11" name="Content Placeholder 10">
            <a:extLst>
              <a:ext uri="{FF2B5EF4-FFF2-40B4-BE49-F238E27FC236}">
                <a16:creationId xmlns:a16="http://schemas.microsoft.com/office/drawing/2014/main" id="{2A11AD2F-5AF8-3F65-7560-2BF012B6EC3D}"/>
              </a:ext>
            </a:extLst>
          </p:cNvPr>
          <p:cNvSpPr>
            <a:spLocks noGrp="1"/>
          </p:cNvSpPr>
          <p:nvPr>
            <p:ph sz="quarter" idx="10"/>
          </p:nvPr>
        </p:nvSpPr>
        <p:spPr>
          <a:xfrm>
            <a:off x="584200" y="1435100"/>
            <a:ext cx="11018838" cy="3447098"/>
          </a:xfrm>
        </p:spPr>
        <p:txBody>
          <a:bodyPr/>
          <a:lstStyle/>
          <a:p>
            <a:pPr marL="0" indent="0">
              <a:buNone/>
            </a:pPr>
            <a:r>
              <a:rPr lang="en-US" sz="2000"/>
              <a:t>Azure </a:t>
            </a:r>
            <a:r>
              <a:rPr lang="en-US" sz="2000" err="1"/>
              <a:t>OpenAI</a:t>
            </a:r>
            <a:r>
              <a:rPr lang="en-US" sz="2000"/>
              <a:t> processes the following types of data:</a:t>
            </a:r>
          </a:p>
          <a:p>
            <a:pPr marL="0" indent="0">
              <a:buNone/>
            </a:pPr>
            <a:endParaRPr lang="en-US" sz="2000"/>
          </a:p>
          <a:p>
            <a:pPr marL="0" indent="0">
              <a:buNone/>
            </a:pPr>
            <a:r>
              <a:rPr lang="en-US" sz="2000" b="1"/>
              <a:t>Text prompts, queries, and responses </a:t>
            </a:r>
            <a:r>
              <a:rPr lang="en-US" sz="2000"/>
              <a:t>submitted by the user via the completions, search, </a:t>
            </a:r>
            <a:br>
              <a:rPr lang="en-US" sz="2000"/>
            </a:br>
            <a:r>
              <a:rPr lang="en-US" sz="2000"/>
              <a:t>and embeddings operations.</a:t>
            </a:r>
          </a:p>
          <a:p>
            <a:pPr marL="0" indent="0">
              <a:buNone/>
            </a:pPr>
            <a:endParaRPr lang="en-US" sz="2000"/>
          </a:p>
          <a:p>
            <a:pPr marL="0" indent="0">
              <a:buNone/>
            </a:pPr>
            <a:r>
              <a:rPr lang="en-US" sz="2000" b="1"/>
              <a:t>Training and validation data. </a:t>
            </a:r>
            <a:r>
              <a:rPr lang="en-US" sz="2000"/>
              <a:t>You can provide your own training data consisting </a:t>
            </a:r>
            <a:br>
              <a:rPr lang="en-US" sz="2000"/>
            </a:br>
            <a:r>
              <a:rPr lang="en-US" sz="2000"/>
              <a:t>of prompt-completion pairs for the purposes of fine-tuning an </a:t>
            </a:r>
            <a:r>
              <a:rPr lang="en-US" sz="2000" err="1"/>
              <a:t>OpenAI</a:t>
            </a:r>
            <a:r>
              <a:rPr lang="en-US" sz="2000"/>
              <a:t> model.</a:t>
            </a:r>
          </a:p>
          <a:p>
            <a:pPr marL="0" indent="0">
              <a:buNone/>
            </a:pPr>
            <a:endParaRPr lang="en-US" sz="2000"/>
          </a:p>
          <a:p>
            <a:pPr marL="0" indent="0">
              <a:buNone/>
            </a:pPr>
            <a:r>
              <a:rPr lang="en-US" sz="2000" b="1"/>
              <a:t>Results data from training process. </a:t>
            </a:r>
            <a:r>
              <a:rPr lang="en-US" sz="2000"/>
              <a:t>After training a fine-tuned model, the service will output </a:t>
            </a:r>
            <a:br>
              <a:rPr lang="en-US" sz="2000"/>
            </a:br>
            <a:r>
              <a:rPr lang="en-US" sz="2000"/>
              <a:t>meta-data on the job which includes tokens processed and validation scores at each step.</a:t>
            </a:r>
          </a:p>
        </p:txBody>
      </p:sp>
      <p:grpSp>
        <p:nvGrpSpPr>
          <p:cNvPr id="6" name="storage 1">
            <a:extLst>
              <a:ext uri="{FF2B5EF4-FFF2-40B4-BE49-F238E27FC236}">
                <a16:creationId xmlns:a16="http://schemas.microsoft.com/office/drawing/2014/main" id="{C1A728A9-3760-15D0-2758-461157D88150}"/>
              </a:ext>
              <a:ext uri="{C183D7F6-B498-43B3-948B-1728B52AA6E4}">
                <adec:decorative xmlns:adec="http://schemas.microsoft.com/office/drawing/2017/decorative" val="1"/>
              </a:ext>
            </a:extLst>
          </p:cNvPr>
          <p:cNvGrpSpPr/>
          <p:nvPr/>
        </p:nvGrpSpPr>
        <p:grpSpPr>
          <a:xfrm>
            <a:off x="11274107" y="536819"/>
            <a:ext cx="335281" cy="394759"/>
            <a:chOff x="4501240" y="2176494"/>
            <a:chExt cx="344605" cy="374856"/>
          </a:xfrm>
        </p:grpSpPr>
        <p:sp>
          <p:nvSpPr>
            <p:cNvPr id="7" name="Freeform 6">
              <a:extLst>
                <a:ext uri="{FF2B5EF4-FFF2-40B4-BE49-F238E27FC236}">
                  <a16:creationId xmlns:a16="http://schemas.microsoft.com/office/drawing/2014/main" id="{68A6A70C-A207-9D4C-1903-0ACA3E1E00D4}"/>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Freeform 7">
              <a:extLst>
                <a:ext uri="{FF2B5EF4-FFF2-40B4-BE49-F238E27FC236}">
                  <a16:creationId xmlns:a16="http://schemas.microsoft.com/office/drawing/2014/main" id="{EC015D92-6F30-8183-3832-DF54CD6260EF}"/>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8">
              <a:extLst>
                <a:ext uri="{FF2B5EF4-FFF2-40B4-BE49-F238E27FC236}">
                  <a16:creationId xmlns:a16="http://schemas.microsoft.com/office/drawing/2014/main" id="{D91C2F4E-66BD-68D5-46EE-ED693A9AEC90}"/>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324697EF-73B3-ECF0-8A78-E1549F8AA800}"/>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4991267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B84D21-1B77-9C04-ABBC-2D053B6ED43D}"/>
              </a:ext>
              <a:ext uri="{C183D7F6-B498-43B3-948B-1728B52AA6E4}">
                <adec:decorative xmlns:adec="http://schemas.microsoft.com/office/drawing/2017/decorative" val="1"/>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FB6191F-2644-95FE-B117-CBA7904817AD}"/>
              </a:ext>
            </a:extLst>
          </p:cNvPr>
          <p:cNvSpPr>
            <a:spLocks noGrp="1"/>
          </p:cNvSpPr>
          <p:nvPr>
            <p:ph type="title"/>
          </p:nvPr>
        </p:nvSpPr>
        <p:spPr>
          <a:xfrm>
            <a:off x="585216" y="2537210"/>
            <a:ext cx="9144000" cy="997196"/>
          </a:xfrm>
        </p:spPr>
        <p:txBody>
          <a:bodyPr/>
          <a:lstStyle/>
          <a:p>
            <a:r>
              <a:rPr lang="en-US"/>
              <a:t>How Azure </a:t>
            </a:r>
            <a:r>
              <a:rPr lang="en-US" err="1"/>
              <a:t>OpenAI</a:t>
            </a:r>
            <a:r>
              <a:rPr lang="en-US"/>
              <a:t> </a:t>
            </a:r>
            <a:br>
              <a:rPr lang="en-US"/>
            </a:br>
            <a:r>
              <a:rPr lang="en-US"/>
              <a:t>processes data</a:t>
            </a:r>
          </a:p>
        </p:txBody>
      </p:sp>
      <p:pic>
        <p:nvPicPr>
          <p:cNvPr id="1026" name="Picture 2" descr="Data Flow Diagram for the service">
            <a:extLst>
              <a:ext uri="{FF2B5EF4-FFF2-40B4-BE49-F238E27FC236}">
                <a16:creationId xmlns:a16="http://schemas.microsoft.com/office/drawing/2014/main" id="{3AFCFE81-6E16-3B73-0994-342EAF4ED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843" y="1287800"/>
            <a:ext cx="6228315" cy="428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21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7802-2B8F-2E84-C027-C11AC276E8A4}"/>
              </a:ext>
            </a:extLst>
          </p:cNvPr>
          <p:cNvSpPr>
            <a:spLocks noGrp="1"/>
          </p:cNvSpPr>
          <p:nvPr>
            <p:ph type="title"/>
          </p:nvPr>
        </p:nvSpPr>
        <p:spPr/>
        <p:txBody>
          <a:bodyPr/>
          <a:lstStyle/>
          <a:p>
            <a:r>
              <a:rPr lang="en-US"/>
              <a:t>Training data to fine-tune an </a:t>
            </a:r>
            <a:r>
              <a:rPr lang="en-US" err="1"/>
              <a:t>OpenAI</a:t>
            </a:r>
            <a:r>
              <a:rPr lang="en-US"/>
              <a:t> model</a:t>
            </a:r>
          </a:p>
        </p:txBody>
      </p:sp>
      <p:sp>
        <p:nvSpPr>
          <p:cNvPr id="67" name="Content Placeholder 66">
            <a:extLst>
              <a:ext uri="{FF2B5EF4-FFF2-40B4-BE49-F238E27FC236}">
                <a16:creationId xmlns:a16="http://schemas.microsoft.com/office/drawing/2014/main" id="{DEAC7C9E-EAC4-E590-5A6A-E999CDFE57DC}"/>
              </a:ext>
            </a:extLst>
          </p:cNvPr>
          <p:cNvSpPr>
            <a:spLocks noGrp="1"/>
          </p:cNvSpPr>
          <p:nvPr>
            <p:ph sz="quarter" idx="10"/>
          </p:nvPr>
        </p:nvSpPr>
        <p:spPr>
          <a:xfrm>
            <a:off x="584200" y="1435100"/>
            <a:ext cx="11018838" cy="4062651"/>
          </a:xfrm>
        </p:spPr>
        <p:txBody>
          <a:bodyPr/>
          <a:lstStyle/>
          <a:p>
            <a:pPr marL="0" indent="0">
              <a:buNone/>
            </a:pPr>
            <a:r>
              <a:rPr lang="en-US" sz="2000"/>
              <a:t>The training data (prompt-completion pairs) submitted to the Fine-tunes API through the </a:t>
            </a:r>
            <a:br>
              <a:rPr lang="en-US" sz="2000"/>
            </a:br>
            <a:r>
              <a:rPr lang="en-US" sz="2000"/>
              <a:t>Azure </a:t>
            </a:r>
            <a:r>
              <a:rPr lang="en-US" sz="2000" err="1"/>
              <a:t>OpenAI</a:t>
            </a:r>
            <a:r>
              <a:rPr lang="en-US" sz="2000"/>
              <a:t> Studio is pre-processed using automated tools for quality checking including </a:t>
            </a:r>
            <a:br>
              <a:rPr lang="en-US" sz="2000"/>
            </a:br>
            <a:r>
              <a:rPr lang="en-US" sz="2000"/>
              <a:t>data format check. </a:t>
            </a:r>
          </a:p>
          <a:p>
            <a:pPr marL="0" indent="0">
              <a:buNone/>
            </a:pPr>
            <a:endParaRPr lang="en-US" sz="2000"/>
          </a:p>
          <a:p>
            <a:pPr marL="0" indent="0">
              <a:buNone/>
            </a:pPr>
            <a:r>
              <a:rPr lang="en-US" sz="2000"/>
              <a:t>The training data is then imported to the model training component on the </a:t>
            </a:r>
            <a:br>
              <a:rPr lang="en-US" sz="2000"/>
            </a:br>
            <a:r>
              <a:rPr lang="en-US" sz="2000"/>
              <a:t>Azure </a:t>
            </a:r>
            <a:r>
              <a:rPr lang="en-US" sz="2000" err="1"/>
              <a:t>OpenAI</a:t>
            </a:r>
            <a:r>
              <a:rPr lang="en-US" sz="2000"/>
              <a:t> platform. </a:t>
            </a:r>
          </a:p>
          <a:p>
            <a:pPr marL="0" indent="0">
              <a:buNone/>
            </a:pPr>
            <a:endParaRPr lang="en-US" sz="2000"/>
          </a:p>
          <a:p>
            <a:pPr marL="0" indent="0">
              <a:buNone/>
            </a:pPr>
            <a:r>
              <a:rPr lang="en-US" sz="2000"/>
              <a:t>During the training process, the training data are decomposed into batches and used </a:t>
            </a:r>
            <a:br>
              <a:rPr lang="en-US" sz="2000"/>
            </a:br>
            <a:r>
              <a:rPr lang="en-US" sz="2000"/>
              <a:t>to modify the weights of the </a:t>
            </a:r>
            <a:r>
              <a:rPr lang="en-US" sz="2000" err="1"/>
              <a:t>OpenAI</a:t>
            </a:r>
            <a:r>
              <a:rPr lang="en-US" sz="2000"/>
              <a:t> models.</a:t>
            </a:r>
          </a:p>
          <a:p>
            <a:pPr marL="0" indent="0">
              <a:buNone/>
            </a:pPr>
            <a:endParaRPr lang="en-US" sz="2000"/>
          </a:p>
          <a:p>
            <a:pPr marL="0" indent="0">
              <a:buNone/>
            </a:pPr>
            <a:r>
              <a:rPr lang="en-US" sz="2000"/>
              <a:t>Training data provided by the customer is only used to fine-tune the customer’s model </a:t>
            </a:r>
            <a:br>
              <a:rPr lang="en-US" sz="2000"/>
            </a:br>
            <a:r>
              <a:rPr lang="en-US" sz="2000"/>
              <a:t>and is not used by Microsoft to train or improve any Microsoft models.</a:t>
            </a:r>
          </a:p>
        </p:txBody>
      </p:sp>
      <p:grpSp>
        <p:nvGrpSpPr>
          <p:cNvPr id="35" name="Group 34">
            <a:extLst>
              <a:ext uri="{FF2B5EF4-FFF2-40B4-BE49-F238E27FC236}">
                <a16:creationId xmlns:a16="http://schemas.microsoft.com/office/drawing/2014/main" id="{C5A3EF25-5289-C3B7-A9B2-A895ED3D8DBC}"/>
              </a:ext>
              <a:ext uri="{C183D7F6-B498-43B3-948B-1728B52AA6E4}">
                <adec:decorative xmlns:adec="http://schemas.microsoft.com/office/drawing/2017/decorative" val="1"/>
              </a:ext>
            </a:extLst>
          </p:cNvPr>
          <p:cNvGrpSpPr>
            <a:grpSpLocks noChangeAspect="1"/>
          </p:cNvGrpSpPr>
          <p:nvPr/>
        </p:nvGrpSpPr>
        <p:grpSpPr bwMode="auto">
          <a:xfrm>
            <a:off x="11055390" y="457200"/>
            <a:ext cx="553998" cy="553998"/>
            <a:chOff x="1653" y="805"/>
            <a:chExt cx="240" cy="240"/>
          </a:xfrm>
        </p:grpSpPr>
        <p:sp>
          <p:nvSpPr>
            <p:cNvPr id="36" name="AutoShape 37">
              <a:extLst>
                <a:ext uri="{FF2B5EF4-FFF2-40B4-BE49-F238E27FC236}">
                  <a16:creationId xmlns:a16="http://schemas.microsoft.com/office/drawing/2014/main" id="{2FD5CC94-ED60-066B-5F4B-A72A185ED0F5}"/>
                </a:ext>
              </a:extLst>
            </p:cNvPr>
            <p:cNvSpPr>
              <a:spLocks noChangeAspect="1" noChangeArrowheads="1" noTextEdit="1"/>
            </p:cNvSpPr>
            <p:nvPr/>
          </p:nvSpPr>
          <p:spPr bwMode="auto">
            <a:xfrm>
              <a:off x="1654"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5">
              <a:extLst>
                <a:ext uri="{FF2B5EF4-FFF2-40B4-BE49-F238E27FC236}">
                  <a16:creationId xmlns:a16="http://schemas.microsoft.com/office/drawing/2014/main" id="{3B56989F-804A-11FA-0493-12AE2A3845E1}"/>
                </a:ext>
              </a:extLst>
            </p:cNvPr>
            <p:cNvSpPr>
              <a:spLocks/>
            </p:cNvSpPr>
            <p:nvPr/>
          </p:nvSpPr>
          <p:spPr bwMode="auto">
            <a:xfrm>
              <a:off x="1653" y="80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9FA39F95-C754-C4B3-499E-E2B29C3571EF}"/>
                </a:ext>
              </a:extLst>
            </p:cNvPr>
            <p:cNvSpPr>
              <a:spLocks noChangeArrowheads="1"/>
            </p:cNvSpPr>
            <p:nvPr/>
          </p:nvSpPr>
          <p:spPr bwMode="auto">
            <a:xfrm>
              <a:off x="169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83888A97-211B-E6F7-B69F-1CC39FCD09F3}"/>
                </a:ext>
              </a:extLst>
            </p:cNvPr>
            <p:cNvSpPr>
              <a:spLocks noChangeArrowheads="1"/>
            </p:cNvSpPr>
            <p:nvPr/>
          </p:nvSpPr>
          <p:spPr bwMode="auto">
            <a:xfrm>
              <a:off x="173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20EB3F78-E275-256A-2F15-E3E29A88AF74}"/>
                </a:ext>
              </a:extLst>
            </p:cNvPr>
            <p:cNvSpPr>
              <a:spLocks noChangeArrowheads="1"/>
            </p:cNvSpPr>
            <p:nvPr/>
          </p:nvSpPr>
          <p:spPr bwMode="auto">
            <a:xfrm>
              <a:off x="177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Oval 40">
              <a:extLst>
                <a:ext uri="{FF2B5EF4-FFF2-40B4-BE49-F238E27FC236}">
                  <a16:creationId xmlns:a16="http://schemas.microsoft.com/office/drawing/2014/main" id="{E7CA23A8-FE42-06B7-ACA5-F700CAE65B42}"/>
                </a:ext>
              </a:extLst>
            </p:cNvPr>
            <p:cNvSpPr>
              <a:spLocks noChangeArrowheads="1"/>
            </p:cNvSpPr>
            <p:nvPr/>
          </p:nvSpPr>
          <p:spPr bwMode="auto">
            <a:xfrm>
              <a:off x="181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10B81C0C-DD1D-C806-1434-C7C88D0C41E2}"/>
                </a:ext>
              </a:extLst>
            </p:cNvPr>
            <p:cNvSpPr>
              <a:spLocks noChangeArrowheads="1"/>
            </p:cNvSpPr>
            <p:nvPr/>
          </p:nvSpPr>
          <p:spPr bwMode="auto">
            <a:xfrm>
              <a:off x="185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11">
              <a:extLst>
                <a:ext uri="{FF2B5EF4-FFF2-40B4-BE49-F238E27FC236}">
                  <a16:creationId xmlns:a16="http://schemas.microsoft.com/office/drawing/2014/main" id="{02AFC930-1C8C-5532-37F9-4875F948404F}"/>
                </a:ext>
              </a:extLst>
            </p:cNvPr>
            <p:cNvSpPr>
              <a:spLocks/>
            </p:cNvSpPr>
            <p:nvPr/>
          </p:nvSpPr>
          <p:spPr bwMode="auto">
            <a:xfrm>
              <a:off x="1653" y="846"/>
              <a:ext cx="27" cy="2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Oval 43">
              <a:extLst>
                <a:ext uri="{FF2B5EF4-FFF2-40B4-BE49-F238E27FC236}">
                  <a16:creationId xmlns:a16="http://schemas.microsoft.com/office/drawing/2014/main" id="{D42D79E2-BF6B-A0CE-4D0D-92B8B2626D6F}"/>
                </a:ext>
              </a:extLst>
            </p:cNvPr>
            <p:cNvSpPr>
              <a:spLocks noChangeArrowheads="1"/>
            </p:cNvSpPr>
            <p:nvPr/>
          </p:nvSpPr>
          <p:spPr bwMode="auto">
            <a:xfrm>
              <a:off x="169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Oval 44">
              <a:extLst>
                <a:ext uri="{FF2B5EF4-FFF2-40B4-BE49-F238E27FC236}">
                  <a16:creationId xmlns:a16="http://schemas.microsoft.com/office/drawing/2014/main" id="{CFCFA847-87C3-B2E3-CD07-F52C674E4574}"/>
                </a:ext>
              </a:extLst>
            </p:cNvPr>
            <p:cNvSpPr>
              <a:spLocks noChangeArrowheads="1"/>
            </p:cNvSpPr>
            <p:nvPr/>
          </p:nvSpPr>
          <p:spPr bwMode="auto">
            <a:xfrm>
              <a:off x="173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5D99A2C7-CE58-BF6B-B07B-97E494B70066}"/>
                </a:ext>
              </a:extLst>
            </p:cNvPr>
            <p:cNvSpPr>
              <a:spLocks noChangeArrowheads="1"/>
            </p:cNvSpPr>
            <p:nvPr/>
          </p:nvSpPr>
          <p:spPr bwMode="auto">
            <a:xfrm>
              <a:off x="177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val 46">
              <a:extLst>
                <a:ext uri="{FF2B5EF4-FFF2-40B4-BE49-F238E27FC236}">
                  <a16:creationId xmlns:a16="http://schemas.microsoft.com/office/drawing/2014/main" id="{8F09A18E-0BD7-8277-BBC2-6F77D3F1AC6D}"/>
                </a:ext>
              </a:extLst>
            </p:cNvPr>
            <p:cNvSpPr>
              <a:spLocks noChangeArrowheads="1"/>
            </p:cNvSpPr>
            <p:nvPr/>
          </p:nvSpPr>
          <p:spPr bwMode="auto">
            <a:xfrm>
              <a:off x="181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Oval 47">
              <a:extLst>
                <a:ext uri="{FF2B5EF4-FFF2-40B4-BE49-F238E27FC236}">
                  <a16:creationId xmlns:a16="http://schemas.microsoft.com/office/drawing/2014/main" id="{A37DC5DC-40E9-CF66-97E8-00C435120B60}"/>
                </a:ext>
              </a:extLst>
            </p:cNvPr>
            <p:cNvSpPr>
              <a:spLocks noChangeArrowheads="1"/>
            </p:cNvSpPr>
            <p:nvPr/>
          </p:nvSpPr>
          <p:spPr bwMode="auto">
            <a:xfrm>
              <a:off x="185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17">
              <a:extLst>
                <a:ext uri="{FF2B5EF4-FFF2-40B4-BE49-F238E27FC236}">
                  <a16:creationId xmlns:a16="http://schemas.microsoft.com/office/drawing/2014/main" id="{1FD11C8C-D367-F8FF-6797-F77BCE0B2523}"/>
                </a:ext>
              </a:extLst>
            </p:cNvPr>
            <p:cNvSpPr>
              <a:spLocks/>
            </p:cNvSpPr>
            <p:nvPr/>
          </p:nvSpPr>
          <p:spPr bwMode="auto">
            <a:xfrm>
              <a:off x="1653" y="885"/>
              <a:ext cx="27" cy="27"/>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Oval 49">
              <a:extLst>
                <a:ext uri="{FF2B5EF4-FFF2-40B4-BE49-F238E27FC236}">
                  <a16:creationId xmlns:a16="http://schemas.microsoft.com/office/drawing/2014/main" id="{9AAAC807-2A4F-B055-09BB-6FD995C186C4}"/>
                </a:ext>
              </a:extLst>
            </p:cNvPr>
            <p:cNvSpPr>
              <a:spLocks noChangeArrowheads="1"/>
            </p:cNvSpPr>
            <p:nvPr/>
          </p:nvSpPr>
          <p:spPr bwMode="auto">
            <a:xfrm>
              <a:off x="169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50">
              <a:extLst>
                <a:ext uri="{FF2B5EF4-FFF2-40B4-BE49-F238E27FC236}">
                  <a16:creationId xmlns:a16="http://schemas.microsoft.com/office/drawing/2014/main" id="{7C1F4DB9-D709-9055-E2B3-919213418CE9}"/>
                </a:ext>
              </a:extLst>
            </p:cNvPr>
            <p:cNvSpPr>
              <a:spLocks noChangeArrowheads="1"/>
            </p:cNvSpPr>
            <p:nvPr/>
          </p:nvSpPr>
          <p:spPr bwMode="auto">
            <a:xfrm>
              <a:off x="173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Oval 51">
              <a:extLst>
                <a:ext uri="{FF2B5EF4-FFF2-40B4-BE49-F238E27FC236}">
                  <a16:creationId xmlns:a16="http://schemas.microsoft.com/office/drawing/2014/main" id="{A482230D-6C23-D8AE-9465-83209D57E6DC}"/>
                </a:ext>
              </a:extLst>
            </p:cNvPr>
            <p:cNvSpPr>
              <a:spLocks noChangeArrowheads="1"/>
            </p:cNvSpPr>
            <p:nvPr/>
          </p:nvSpPr>
          <p:spPr bwMode="auto">
            <a:xfrm>
              <a:off x="177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52">
              <a:extLst>
                <a:ext uri="{FF2B5EF4-FFF2-40B4-BE49-F238E27FC236}">
                  <a16:creationId xmlns:a16="http://schemas.microsoft.com/office/drawing/2014/main" id="{DD1AE63A-7960-5DB2-E8D3-5ABF93A8A373}"/>
                </a:ext>
              </a:extLst>
            </p:cNvPr>
            <p:cNvSpPr>
              <a:spLocks noChangeArrowheads="1"/>
            </p:cNvSpPr>
            <p:nvPr/>
          </p:nvSpPr>
          <p:spPr bwMode="auto">
            <a:xfrm>
              <a:off x="181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val 53">
              <a:extLst>
                <a:ext uri="{FF2B5EF4-FFF2-40B4-BE49-F238E27FC236}">
                  <a16:creationId xmlns:a16="http://schemas.microsoft.com/office/drawing/2014/main" id="{74531139-0EBD-3773-D52F-27EFDF972CF9}"/>
                </a:ext>
              </a:extLst>
            </p:cNvPr>
            <p:cNvSpPr>
              <a:spLocks noChangeArrowheads="1"/>
            </p:cNvSpPr>
            <p:nvPr/>
          </p:nvSpPr>
          <p:spPr bwMode="auto">
            <a:xfrm>
              <a:off x="185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23">
              <a:extLst>
                <a:ext uri="{FF2B5EF4-FFF2-40B4-BE49-F238E27FC236}">
                  <a16:creationId xmlns:a16="http://schemas.microsoft.com/office/drawing/2014/main" id="{2B477675-D540-9D13-6F48-4E08103005B0}"/>
                </a:ext>
              </a:extLst>
            </p:cNvPr>
            <p:cNvSpPr>
              <a:spLocks/>
            </p:cNvSpPr>
            <p:nvPr/>
          </p:nvSpPr>
          <p:spPr bwMode="auto">
            <a:xfrm>
              <a:off x="1653" y="92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Oval 55">
              <a:extLst>
                <a:ext uri="{FF2B5EF4-FFF2-40B4-BE49-F238E27FC236}">
                  <a16:creationId xmlns:a16="http://schemas.microsoft.com/office/drawing/2014/main" id="{2BFDE5D1-97E1-0AC1-22E2-8635BBBD8CE8}"/>
                </a:ext>
              </a:extLst>
            </p:cNvPr>
            <p:cNvSpPr>
              <a:spLocks noChangeArrowheads="1"/>
            </p:cNvSpPr>
            <p:nvPr/>
          </p:nvSpPr>
          <p:spPr bwMode="auto">
            <a:xfrm>
              <a:off x="169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56">
              <a:extLst>
                <a:ext uri="{FF2B5EF4-FFF2-40B4-BE49-F238E27FC236}">
                  <a16:creationId xmlns:a16="http://schemas.microsoft.com/office/drawing/2014/main" id="{214C84BD-6395-BF38-7D1E-10693D10F89F}"/>
                </a:ext>
              </a:extLst>
            </p:cNvPr>
            <p:cNvSpPr>
              <a:spLocks noChangeArrowheads="1"/>
            </p:cNvSpPr>
            <p:nvPr/>
          </p:nvSpPr>
          <p:spPr bwMode="auto">
            <a:xfrm>
              <a:off x="173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26">
              <a:extLst>
                <a:ext uri="{FF2B5EF4-FFF2-40B4-BE49-F238E27FC236}">
                  <a16:creationId xmlns:a16="http://schemas.microsoft.com/office/drawing/2014/main" id="{AF34B99A-3D42-3972-0C58-46C5D26FC4E0}"/>
                </a:ext>
              </a:extLst>
            </p:cNvPr>
            <p:cNvSpPr>
              <a:spLocks/>
            </p:cNvSpPr>
            <p:nvPr/>
          </p:nvSpPr>
          <p:spPr bwMode="auto">
            <a:xfrm>
              <a:off x="1653" y="96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Oval 58">
              <a:extLst>
                <a:ext uri="{FF2B5EF4-FFF2-40B4-BE49-F238E27FC236}">
                  <a16:creationId xmlns:a16="http://schemas.microsoft.com/office/drawing/2014/main" id="{0A695A4E-07C2-7CAF-7028-E07C66BA0283}"/>
                </a:ext>
              </a:extLst>
            </p:cNvPr>
            <p:cNvSpPr>
              <a:spLocks noChangeArrowheads="1"/>
            </p:cNvSpPr>
            <p:nvPr/>
          </p:nvSpPr>
          <p:spPr bwMode="auto">
            <a:xfrm>
              <a:off x="169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Oval 59">
              <a:extLst>
                <a:ext uri="{FF2B5EF4-FFF2-40B4-BE49-F238E27FC236}">
                  <a16:creationId xmlns:a16="http://schemas.microsoft.com/office/drawing/2014/main" id="{69D0CB2D-43D8-C10F-1553-BDF8A33C82C4}"/>
                </a:ext>
              </a:extLst>
            </p:cNvPr>
            <p:cNvSpPr>
              <a:spLocks noChangeArrowheads="1"/>
            </p:cNvSpPr>
            <p:nvPr/>
          </p:nvSpPr>
          <p:spPr bwMode="auto">
            <a:xfrm>
              <a:off x="173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29">
              <a:extLst>
                <a:ext uri="{FF2B5EF4-FFF2-40B4-BE49-F238E27FC236}">
                  <a16:creationId xmlns:a16="http://schemas.microsoft.com/office/drawing/2014/main" id="{E9404821-56FB-5469-FC27-73725CB09EAB}"/>
                </a:ext>
              </a:extLst>
            </p:cNvPr>
            <p:cNvSpPr>
              <a:spLocks/>
            </p:cNvSpPr>
            <p:nvPr/>
          </p:nvSpPr>
          <p:spPr bwMode="auto">
            <a:xfrm>
              <a:off x="1653" y="1005"/>
              <a:ext cx="27" cy="27"/>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61">
              <a:extLst>
                <a:ext uri="{FF2B5EF4-FFF2-40B4-BE49-F238E27FC236}">
                  <a16:creationId xmlns:a16="http://schemas.microsoft.com/office/drawing/2014/main" id="{77650146-9178-8E81-84D9-9102D0A3F57C}"/>
                </a:ext>
              </a:extLst>
            </p:cNvPr>
            <p:cNvSpPr>
              <a:spLocks noChangeArrowheads="1"/>
            </p:cNvSpPr>
            <p:nvPr/>
          </p:nvSpPr>
          <p:spPr bwMode="auto">
            <a:xfrm>
              <a:off x="169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Oval 62">
              <a:extLst>
                <a:ext uri="{FF2B5EF4-FFF2-40B4-BE49-F238E27FC236}">
                  <a16:creationId xmlns:a16="http://schemas.microsoft.com/office/drawing/2014/main" id="{6550F162-FA15-8500-B891-A6EBB284B8E1}"/>
                </a:ext>
              </a:extLst>
            </p:cNvPr>
            <p:cNvSpPr>
              <a:spLocks noChangeArrowheads="1"/>
            </p:cNvSpPr>
            <p:nvPr/>
          </p:nvSpPr>
          <p:spPr bwMode="auto">
            <a:xfrm>
              <a:off x="173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07B00A76-41AE-868A-0096-40A518F16CAA}"/>
                </a:ext>
              </a:extLst>
            </p:cNvPr>
            <p:cNvSpPr>
              <a:spLocks noEditPoints="1"/>
            </p:cNvSpPr>
            <p:nvPr/>
          </p:nvSpPr>
          <p:spPr bwMode="auto">
            <a:xfrm>
              <a:off x="1774" y="925"/>
              <a:ext cx="119" cy="120"/>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1219226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A5DF-460A-4AB8-4305-FA2449AA03F5}"/>
              </a:ext>
            </a:extLst>
          </p:cNvPr>
          <p:cNvSpPr>
            <a:spLocks noGrp="1"/>
          </p:cNvSpPr>
          <p:nvPr>
            <p:ph type="title"/>
          </p:nvPr>
        </p:nvSpPr>
        <p:spPr/>
        <p:txBody>
          <a:bodyPr/>
          <a:lstStyle/>
          <a:p>
            <a:r>
              <a:rPr lang="en-US"/>
              <a:t>Text Prompts to generate completions, </a:t>
            </a:r>
            <a:br>
              <a:rPr lang="en-US"/>
            </a:br>
            <a:r>
              <a:rPr lang="en-US"/>
              <a:t>embeddings and search results </a:t>
            </a:r>
          </a:p>
        </p:txBody>
      </p:sp>
      <p:sp>
        <p:nvSpPr>
          <p:cNvPr id="4" name="Content Placeholder 3">
            <a:extLst>
              <a:ext uri="{FF2B5EF4-FFF2-40B4-BE49-F238E27FC236}">
                <a16:creationId xmlns:a16="http://schemas.microsoft.com/office/drawing/2014/main" id="{9CB6F7BB-F6A3-BD21-2B52-1041338CA326}"/>
              </a:ext>
            </a:extLst>
          </p:cNvPr>
          <p:cNvSpPr>
            <a:spLocks noGrp="1"/>
          </p:cNvSpPr>
          <p:nvPr>
            <p:ph sz="quarter" idx="10"/>
          </p:nvPr>
        </p:nvSpPr>
        <p:spPr>
          <a:xfrm>
            <a:off x="584200" y="2505671"/>
            <a:ext cx="4229100" cy="1846659"/>
          </a:xfrm>
        </p:spPr>
        <p:txBody>
          <a:bodyPr/>
          <a:lstStyle/>
          <a:p>
            <a:pPr marL="0" indent="0">
              <a:buNone/>
            </a:pPr>
            <a:r>
              <a:rPr lang="en-US" sz="2400"/>
              <a:t>Once a model is deployed, you can generate text using this model using our Completions operation through the REST API, client libraries or Azure </a:t>
            </a:r>
            <a:r>
              <a:rPr lang="en-US" sz="2400" err="1"/>
              <a:t>OpenAI</a:t>
            </a:r>
            <a:r>
              <a:rPr lang="en-US" sz="2400"/>
              <a:t> Studio.</a:t>
            </a:r>
          </a:p>
        </p:txBody>
      </p:sp>
      <p:pic>
        <p:nvPicPr>
          <p:cNvPr id="5" name="Picture 4">
            <a:extLst>
              <a:ext uri="{FF2B5EF4-FFF2-40B4-BE49-F238E27FC236}">
                <a16:creationId xmlns:a16="http://schemas.microsoft.com/office/drawing/2014/main" id="{D455FCFB-F804-4A6D-D5D6-4E06F318602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5061" y="2019300"/>
            <a:ext cx="6124327" cy="3581400"/>
          </a:xfrm>
          <a:prstGeom prst="rect">
            <a:avLst/>
          </a:prstGeom>
          <a:ln>
            <a:solidFill>
              <a:schemeClr val="accent1"/>
            </a:solidFill>
          </a:ln>
        </p:spPr>
      </p:pic>
    </p:spTree>
    <p:extLst>
      <p:ext uri="{BB962C8B-B14F-4D97-AF65-F5344CB8AC3E}">
        <p14:creationId xmlns:p14="http://schemas.microsoft.com/office/powerpoint/2010/main" val="6978966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algn="ctr" defTabSz="914400"/>
              <a:r>
                <a:rPr lang="en-US" sz="400" b="1" kern="0">
                  <a:solidFill>
                    <a:schemeClr val="bg1"/>
                  </a:solidFill>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chemeClr val="bg1"/>
                  </a:solidFill>
                  <a:effectLst/>
                  <a:uLnTx/>
                  <a:uFillTx/>
                  <a:cs typeface="+mn-cs"/>
                </a:rPr>
                <a:t>PLAYING </a:t>
              </a:r>
              <a:r>
                <a:rPr kumimoji="0" lang="en-US" altLang="zh-CN" sz="400" b="1" i="0" u="none" strike="noStrike" kern="0" cap="none" spc="0" normalizeH="0" baseline="0" noProof="0">
                  <a:ln>
                    <a:noFill/>
                  </a:ln>
                  <a:solidFill>
                    <a:schemeClr val="bg1"/>
                  </a:solidFill>
                  <a:effectLst/>
                  <a:uLnTx/>
                  <a:uFillTx/>
                  <a:ea typeface="等线" panose="02010600030101010101" pitchFamily="2" charset="-122"/>
                  <a:cs typeface="+mn-cs"/>
                </a:rPr>
                <a:t>SOCCER</a:t>
              </a:r>
              <a:endParaRPr kumimoji="0" lang="en-US" sz="400" b="1" i="0" u="none" strike="noStrike" kern="0" cap="none" spc="0" normalizeH="0" baseline="0" noProof="0">
                <a:ln>
                  <a:noFill/>
                </a:ln>
                <a:solidFill>
                  <a:schemeClr val="bg1"/>
                </a:solidFill>
                <a:effectLst/>
                <a:uLnTx/>
                <a:uFillTx/>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i="0" u="none" strike="noStrike" kern="0" cap="none" spc="0" normalizeH="0" baseline="0" noProof="0">
                  <a:ln>
                    <a:noFill/>
                  </a:ln>
                  <a:solidFill>
                    <a:schemeClr val="bg1"/>
                  </a:solidFill>
                  <a:effectLst/>
                  <a:uLnTx/>
                  <a:uFillTx/>
                  <a:ea typeface="等线" panose="02010600030101010101" pitchFamily="2" charset="-122"/>
                  <a:cs typeface="+mn-cs"/>
                </a:rPr>
                <a:t>EAGLE</a:t>
              </a:r>
              <a:endParaRPr kumimoji="0" lang="en-US" sz="300" i="0" u="none" strike="noStrike" kern="0" cap="none" spc="0" normalizeH="0" baseline="0" noProof="0">
                <a:ln>
                  <a:noFill/>
                </a:ln>
                <a:solidFill>
                  <a:schemeClr val="bg1"/>
                </a:solidFill>
                <a:effectLst/>
                <a:uLnTx/>
                <a:uFillTx/>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i="0" u="none" strike="noStrike" kern="0" cap="none" spc="0" normalizeH="0" baseline="0" noProof="0">
                  <a:ln>
                    <a:noFill/>
                  </a:ln>
                  <a:solidFill>
                    <a:schemeClr val="bg1"/>
                  </a:solidFill>
                  <a:effectLst/>
                  <a:uLnTx/>
                  <a:uFillTx/>
                  <a:ea typeface="等线" panose="02010600030101010101" pitchFamily="2" charset="-122"/>
                  <a:cs typeface="+mn-cs"/>
                </a:rPr>
                <a:t>EAGLE</a:t>
              </a:r>
              <a:endParaRPr kumimoji="0" lang="en-US" sz="400" i="0" u="none" strike="noStrike" kern="0" cap="none" spc="0" normalizeH="0" baseline="0" noProof="0">
                <a:ln>
                  <a:noFill/>
                </a:ln>
                <a:solidFill>
                  <a:schemeClr val="bg1"/>
                </a:solidFill>
                <a:effectLst/>
                <a:uLnTx/>
                <a:uFillTx/>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23">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923330"/>
          </a:xfrm>
        </p:spPr>
        <p:txBody>
          <a:bodyPr/>
          <a:lstStyle/>
          <a:p>
            <a:r>
              <a:rPr lang="en-US"/>
              <a:t>Traditional model development</a:t>
            </a:r>
            <a:br>
              <a:rPr lang="en-US"/>
            </a:br>
            <a:r>
              <a:rPr lang="en-US" sz="2400">
                <a:solidFill>
                  <a:schemeClr val="accent1"/>
                </a:solidFill>
                <a:latin typeface="+mn-lt"/>
              </a:rPr>
              <a:t>High cost and slow deployment—each service is trained disjointly</a:t>
            </a:r>
            <a:endParaRPr lang="en-US">
              <a:solidFill>
                <a:schemeClr val="accent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27"/>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28"/>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29"/>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30"/>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31"/>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32"/>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33"/>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34"/>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Object Tracking</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Entities</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Topics</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INDIVIDUAL MODEL </a:t>
            </a:r>
            <a:br>
              <a:rPr kumimoji="0" lang="en-US" sz="1200" b="1" i="0" u="none" strike="noStrike" kern="0" cap="none" spc="0" normalizeH="0" baseline="0" noProof="0">
                <a:ln>
                  <a:noFill/>
                </a:ln>
                <a:solidFill>
                  <a:prstClr val="white"/>
                </a:solidFill>
                <a:effectLst/>
                <a:uLnTx/>
                <a:uFillTx/>
                <a:latin typeface="+mj-lt"/>
                <a:ea typeface="+mn-ea"/>
                <a:cs typeface="+mn-cs"/>
              </a:rPr>
            </a:br>
            <a:r>
              <a:rPr kumimoji="0" lang="en-US" sz="1200" b="1" i="0" u="none" strike="noStrike" kern="0" cap="none" spc="0" normalizeH="0" baseline="0" noProof="0">
                <a:ln>
                  <a:noFill/>
                </a:ln>
                <a:solidFill>
                  <a:schemeClr val="accent1"/>
                </a:solidFill>
                <a:effectLst/>
                <a:uLnTx/>
                <a:uFillTx/>
                <a:latin typeface="+mj-lt"/>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solidFill>
            <a:schemeClr val="accent2"/>
          </a:solidFill>
          <a:ln w="1270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Classification Model</a:t>
            </a: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Detection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Tracking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Action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1"/>
                </a:solidFill>
                <a:latin typeface="+mj-lt"/>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Action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Entity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Topic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3DD312-8859-8B8C-7F8D-21FB32EFB0A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2041"/>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38283E08-11CA-D180-48F7-F19A1123E74C}"/>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Title 11">
            <a:extLst>
              <a:ext uri="{FF2B5EF4-FFF2-40B4-BE49-F238E27FC236}">
                <a16:creationId xmlns:a16="http://schemas.microsoft.com/office/drawing/2014/main" id="{B5482FD5-039E-3CE5-4F8F-62A69F552BE6}"/>
              </a:ext>
            </a:extLst>
          </p:cNvPr>
          <p:cNvSpPr>
            <a:spLocks noGrp="1"/>
          </p:cNvSpPr>
          <p:nvPr>
            <p:ph type="title"/>
          </p:nvPr>
        </p:nvSpPr>
        <p:spPr>
          <a:xfrm>
            <a:off x="588263" y="457200"/>
            <a:ext cx="11018520" cy="553998"/>
          </a:xfrm>
        </p:spPr>
        <p:txBody>
          <a:bodyPr/>
          <a:lstStyle/>
          <a:p>
            <a:r>
              <a:rPr lang="en-US"/>
              <a:t>Abuse and harmful content generation</a:t>
            </a:r>
          </a:p>
        </p:txBody>
      </p:sp>
      <p:sp>
        <p:nvSpPr>
          <p:cNvPr id="13" name="Content Placeholder 12">
            <a:extLst>
              <a:ext uri="{FF2B5EF4-FFF2-40B4-BE49-F238E27FC236}">
                <a16:creationId xmlns:a16="http://schemas.microsoft.com/office/drawing/2014/main" id="{D276B334-965E-3E60-92BA-AEABD85E2E7D}"/>
              </a:ext>
            </a:extLst>
          </p:cNvPr>
          <p:cNvSpPr>
            <a:spLocks noGrp="1"/>
          </p:cNvSpPr>
          <p:nvPr>
            <p:ph sz="quarter" idx="10"/>
          </p:nvPr>
        </p:nvSpPr>
        <p:spPr>
          <a:xfrm>
            <a:off x="584200" y="1435100"/>
            <a:ext cx="11018838" cy="470898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The Azure </a:t>
            </a: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mn-cs"/>
              </a:rPr>
              <a:t>OpenAI</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Service stores prompts &amp; completions from the service to monitor for abusive use and to develop and improve the quality of Azure </a:t>
            </a: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mn-cs"/>
              </a:rPr>
              <a:t>OpenAI’s</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content management systems. </a:t>
            </a:r>
            <a:r>
              <a:rPr kumimoji="0" lang="en-US" sz="1800" b="0" i="0" u="none"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4">
                  <a:extLst>
                    <a:ext uri="{A12FA001-AC4F-418D-AE19-62706E023703}">
                      <ahyp:hlinkClr xmlns:ahyp="http://schemas.microsoft.com/office/drawing/2018/hyperlinkcolor" val="tx"/>
                    </a:ext>
                  </a:extLst>
                </a:hlinkClick>
              </a:rPr>
              <a:t>Learn more about our content management and filtering</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Authorized Microsoft employees can access your prompt &amp; completion data that has triggered our automated systems for the purposes of investigating and verifying potential abuse; for customers who have deployed Azure </a:t>
            </a: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mn-cs"/>
              </a:rPr>
              <a:t>OpenAI</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Service in the European Union, the authorized Microsoft employees will be located in the European Union.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This data may be used to improve our content management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In the event of a confirmed policy violation, we may ask you to take immediate action to remediate the issue to and to prevent further abuse.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Failure to address the issue may result in suspension or termination of Azure </a:t>
            </a: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mn-cs"/>
              </a:rPr>
              <a:t>OpenAI</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resource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 customer can opt out of logging and human review process—learn more </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hlinkClick r:id="rId5"/>
              </a:rPr>
              <a:t>here</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
            </a:r>
            <a:endParaRPr lang="en-US" sz="1800"/>
          </a:p>
        </p:txBody>
      </p:sp>
    </p:spTree>
    <p:extLst>
      <p:ext uri="{BB962C8B-B14F-4D97-AF65-F5344CB8AC3E}">
        <p14:creationId xmlns:p14="http://schemas.microsoft.com/office/powerpoint/2010/main" val="39695942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213A8-AFF0-742A-0A9B-8D5B73EBA6D3}"/>
              </a:ext>
            </a:extLst>
          </p:cNvPr>
          <p:cNvSpPr>
            <a:spLocks noGrp="1"/>
          </p:cNvSpPr>
          <p:nvPr>
            <p:ph type="title"/>
          </p:nvPr>
        </p:nvSpPr>
        <p:spPr/>
        <p:txBody>
          <a:bodyPr/>
          <a:lstStyle/>
          <a:p>
            <a:r>
              <a:rPr lang="en-US"/>
              <a:t>Training, validation, and training results data</a:t>
            </a:r>
          </a:p>
        </p:txBody>
      </p:sp>
      <p:sp>
        <p:nvSpPr>
          <p:cNvPr id="4" name="Content Placeholder 3">
            <a:extLst>
              <a:ext uri="{FF2B5EF4-FFF2-40B4-BE49-F238E27FC236}">
                <a16:creationId xmlns:a16="http://schemas.microsoft.com/office/drawing/2014/main" id="{742FDD0A-4506-C018-04FC-32E87EA04AB6}"/>
              </a:ext>
            </a:extLst>
          </p:cNvPr>
          <p:cNvSpPr>
            <a:spLocks noGrp="1"/>
          </p:cNvSpPr>
          <p:nvPr>
            <p:ph sz="quarter" idx="10"/>
          </p:nvPr>
        </p:nvSpPr>
        <p:spPr>
          <a:xfrm>
            <a:off x="584200" y="1435100"/>
            <a:ext cx="11018838" cy="3250121"/>
          </a:xfrm>
        </p:spPr>
        <p:txBody>
          <a:bodyPr/>
          <a:lstStyle/>
          <a:p>
            <a:pPr marL="0" indent="0">
              <a:buNone/>
            </a:pPr>
            <a:r>
              <a:rPr lang="en-US" sz="2400"/>
              <a:t>The Files API allows customers to upload their training data for the purpose of fine-tuning a model. </a:t>
            </a:r>
          </a:p>
          <a:p>
            <a:pPr marL="0" indent="0">
              <a:buNone/>
            </a:pPr>
            <a:endParaRPr lang="en-US" sz="2400"/>
          </a:p>
          <a:p>
            <a:pPr marL="0" indent="0">
              <a:buNone/>
            </a:pPr>
            <a:r>
              <a:rPr lang="en-US" sz="2400"/>
              <a:t>This data is stored in Azure Storage, encrypted at rest by Microsoft Managed keys, within the same region as the resource and logically isolated with their Azure subscription and API Credentials. </a:t>
            </a:r>
          </a:p>
          <a:p>
            <a:pPr marL="0" indent="0">
              <a:buNone/>
            </a:pPr>
            <a:endParaRPr lang="en-US" sz="2400"/>
          </a:p>
          <a:p>
            <a:pPr marL="0" indent="0">
              <a:buNone/>
            </a:pPr>
            <a:r>
              <a:rPr lang="en-US" sz="2400"/>
              <a:t>Uploaded files can be deleted by the user via the DELETE API operation.</a:t>
            </a:r>
          </a:p>
        </p:txBody>
      </p:sp>
      <p:pic>
        <p:nvPicPr>
          <p:cNvPr id="9" name="Graphic 8" descr="Processor with solid fill">
            <a:extLst>
              <a:ext uri="{FF2B5EF4-FFF2-40B4-BE49-F238E27FC236}">
                <a16:creationId xmlns:a16="http://schemas.microsoft.com/office/drawing/2014/main" id="{30CE67F5-E52C-5F10-6759-D026408302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83514" y="426269"/>
            <a:ext cx="780232" cy="780232"/>
          </a:xfrm>
          <a:prstGeom prst="rect">
            <a:avLst/>
          </a:prstGeom>
        </p:spPr>
      </p:pic>
    </p:spTree>
    <p:extLst>
      <p:ext uri="{BB962C8B-B14F-4D97-AF65-F5344CB8AC3E}">
        <p14:creationId xmlns:p14="http://schemas.microsoft.com/office/powerpoint/2010/main" val="29783468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1">
            <a:extLst>
              <a:ext uri="{FF2B5EF4-FFF2-40B4-BE49-F238E27FC236}">
                <a16:creationId xmlns:a16="http://schemas.microsoft.com/office/drawing/2014/main" id="{27BD9ED4-B352-BF18-82AE-0D220E44B1E2}"/>
              </a:ext>
            </a:extLst>
          </p:cNvPr>
          <p:cNvSpPr txBox="1">
            <a:spLocks/>
          </p:cNvSpPr>
          <p:nvPr/>
        </p:nvSpPr>
        <p:spPr>
          <a:xfrm>
            <a:off x="524240" y="2170499"/>
            <a:ext cx="6608763" cy="2000548"/>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a:effectLst/>
                <a:latin typeface="SegoeUI"/>
              </a:rPr>
              <a:t>The margins in construction are narrow, so it’s important for companies to pick the right projects to work on.</a:t>
            </a:r>
            <a:endParaRPr lang="en-US" sz="2000">
              <a:latin typeface="SegoeUI"/>
            </a:endParaRP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err="1">
                <a:effectLst/>
                <a:latin typeface="SegoeUI"/>
              </a:rPr>
              <a:t>Strabag</a:t>
            </a:r>
            <a:r>
              <a:rPr lang="en-US" sz="2000" b="0" i="0">
                <a:effectLst/>
                <a:latin typeface="SegoeUI"/>
              </a:rPr>
              <a:t> SE used Azure OpenAI Service to build an AI-based risk management solution that assesses which construction projects might fail – therefore minimizing the risks that come with it and saving time and money.</a:t>
            </a:r>
            <a:endParaRPr kumimoji="0" lang="en-US" sz="2000" b="0" i="0" u="none" strike="noStrike" kern="1200" cap="none" spc="0" normalizeH="0" baseline="0" noProof="0">
              <a:ln>
                <a:noFill/>
              </a:ln>
              <a:solidFill>
                <a:schemeClr val="tx1"/>
              </a:solidFill>
              <a:effectLst/>
              <a:uLnTx/>
              <a:uFillTx/>
              <a:latin typeface="+mj-lt"/>
              <a:ea typeface="+mn-ea"/>
              <a:cs typeface="Segoe UI" panose="020B0502040204020203" pitchFamily="34" charset="0"/>
            </a:endParaRPr>
          </a:p>
        </p:txBody>
      </p:sp>
      <p:sp>
        <p:nvSpPr>
          <p:cNvPr id="5" name="Text Placeholder 1">
            <a:extLst>
              <a:ext uri="{FF2B5EF4-FFF2-40B4-BE49-F238E27FC236}">
                <a16:creationId xmlns:a16="http://schemas.microsoft.com/office/drawing/2014/main" id="{7F96419E-7EAE-A9A4-15A6-81D81D06E647}"/>
              </a:ext>
            </a:extLst>
          </p:cNvPr>
          <p:cNvSpPr txBox="1">
            <a:spLocks/>
          </p:cNvSpPr>
          <p:nvPr/>
        </p:nvSpPr>
        <p:spPr>
          <a:xfrm>
            <a:off x="524240" y="4748995"/>
            <a:ext cx="6608762" cy="1292662"/>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a:solidFill>
                  <a:schemeClr val="accent1"/>
                </a:solidFill>
                <a:latin typeface="+mn-lt"/>
              </a:rPr>
              <a:t>“With just three months of data, this algorithm can predict risk with 80% accuracy – it’s mind-blowing!”  </a:t>
            </a:r>
          </a:p>
          <a:p>
            <a:pPr>
              <a:spcBef>
                <a:spcPts val="0"/>
              </a:spcBef>
              <a:spcAft>
                <a:spcPts val="1200"/>
              </a:spcAft>
            </a:pPr>
            <a:r>
              <a:rPr lang="en-US" sz="1400">
                <a:latin typeface="+mn-lt"/>
              </a:rPr>
              <a:t>- Dr. Marco </a:t>
            </a:r>
            <a:r>
              <a:rPr lang="en-US" sz="1400" err="1">
                <a:latin typeface="+mn-lt"/>
              </a:rPr>
              <a:t>Bornschlegl</a:t>
            </a:r>
            <a:r>
              <a:rPr lang="en-US" sz="1400">
                <a:latin typeface="+mn-lt"/>
              </a:rPr>
              <a:t>, Head of Innovation and </a:t>
            </a:r>
            <a:r>
              <a:rPr lang="en-US" sz="1400" err="1">
                <a:latin typeface="+mn-lt"/>
              </a:rPr>
              <a:t>Digitalisation</a:t>
            </a:r>
            <a:endParaRPr lang="en-US" sz="1400">
              <a:latin typeface="+mn-lt"/>
            </a:endParaRPr>
          </a:p>
          <a:p>
            <a:pPr>
              <a:spcBef>
                <a:spcPts val="0"/>
              </a:spcBef>
              <a:spcAft>
                <a:spcPts val="1200"/>
              </a:spcAft>
            </a:pPr>
            <a:r>
              <a:rPr lang="en-US" sz="1400" err="1">
                <a:latin typeface="+mn-lt"/>
              </a:rPr>
              <a:t>Strabag</a:t>
            </a:r>
            <a:r>
              <a:rPr lang="en-US" sz="1400">
                <a:latin typeface="+mn-lt"/>
              </a:rPr>
              <a:t> SE</a:t>
            </a:r>
          </a:p>
        </p:txBody>
      </p:sp>
      <p:pic>
        <p:nvPicPr>
          <p:cNvPr id="13" name="Picture Placeholder 10">
            <a:extLst>
              <a:ext uri="{FF2B5EF4-FFF2-40B4-BE49-F238E27FC236}">
                <a16:creationId xmlns:a16="http://schemas.microsoft.com/office/drawing/2014/main" id="{14EE7E78-CE30-5804-D682-010746EC081E}"/>
              </a:ext>
              <a:ext uri="{C183D7F6-B498-43B3-948B-1728B52AA6E4}">
                <adec:decorative xmlns:adec="http://schemas.microsoft.com/office/drawing/2017/decorative" val="1"/>
              </a:ext>
            </a:extLst>
          </p:cNvPr>
          <p:cNvPicPr>
            <a:picLocks noChangeAspect="1"/>
          </p:cNvPicPr>
          <p:nvPr/>
        </p:nvPicPr>
        <p:blipFill rotWithShape="1">
          <a:blip r:embed="rId3"/>
          <a:srcRect l="43781" r="26125"/>
          <a:stretch/>
        </p:blipFill>
        <p:spPr>
          <a:xfrm>
            <a:off x="7837488" y="0"/>
            <a:ext cx="4354511" cy="6858000"/>
          </a:xfrm>
          <a:prstGeom prst="rect">
            <a:avLst/>
          </a:prstGeom>
        </p:spPr>
      </p:pic>
      <p:pic>
        <p:nvPicPr>
          <p:cNvPr id="3" name="Picture 2" descr="STRABAG logo">
            <a:extLst>
              <a:ext uri="{FF2B5EF4-FFF2-40B4-BE49-F238E27FC236}">
                <a16:creationId xmlns:a16="http://schemas.microsoft.com/office/drawing/2014/main" id="{F8FE4E0C-5705-4311-A507-05A4388AB801}"/>
              </a:ext>
            </a:extLst>
          </p:cNvPr>
          <p:cNvPicPr>
            <a:picLocks noChangeAspect="1"/>
          </p:cNvPicPr>
          <p:nvPr/>
        </p:nvPicPr>
        <p:blipFill rotWithShape="1">
          <a:blip r:embed="rId4"/>
          <a:srcRect t="390"/>
          <a:stretch/>
        </p:blipFill>
        <p:spPr>
          <a:xfrm>
            <a:off x="524240" y="0"/>
            <a:ext cx="1956632" cy="1948989"/>
          </a:xfrm>
          <a:prstGeom prst="rect">
            <a:avLst/>
          </a:prstGeom>
        </p:spPr>
      </p:pic>
      <p:sp>
        <p:nvSpPr>
          <p:cNvPr id="2" name="Title 1">
            <a:extLst>
              <a:ext uri="{FF2B5EF4-FFF2-40B4-BE49-F238E27FC236}">
                <a16:creationId xmlns:a16="http://schemas.microsoft.com/office/drawing/2014/main" id="{3AC55484-97EC-3E69-8740-AA80687F423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STRABAG</a:t>
            </a:r>
          </a:p>
        </p:txBody>
      </p:sp>
    </p:spTree>
    <p:extLst>
      <p:ext uri="{BB962C8B-B14F-4D97-AF65-F5344CB8AC3E}">
        <p14:creationId xmlns:p14="http://schemas.microsoft.com/office/powerpoint/2010/main" val="122316889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1">
            <a:extLst>
              <a:ext uri="{FF2B5EF4-FFF2-40B4-BE49-F238E27FC236}">
                <a16:creationId xmlns:a16="http://schemas.microsoft.com/office/drawing/2014/main" id="{27BD9ED4-B352-BF18-82AE-0D220E44B1E2}"/>
              </a:ext>
            </a:extLst>
          </p:cNvPr>
          <p:cNvSpPr txBox="1">
            <a:spLocks/>
          </p:cNvSpPr>
          <p:nvPr/>
        </p:nvSpPr>
        <p:spPr>
          <a:xfrm>
            <a:off x="524240" y="2170499"/>
            <a:ext cx="6608763" cy="2308324"/>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a:effectLst/>
                <a:latin typeface="SegoeUI"/>
              </a:rPr>
              <a:t>Since 1993, CarMax has grown from an industry-disrupting startup to become the United States’ leading used car retailer.</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a:effectLst/>
                <a:latin typeface="SegoeUI"/>
              </a:rPr>
              <a:t>CarMax uses Azure OpenAI Service to streamline the creation of text summaries for its car research pages, quickly providing customers with meaningful content that also boosts the pages’ search engine rankings. </a:t>
            </a:r>
            <a:endParaRPr kumimoji="0" lang="en-US" sz="2000" b="0" i="0" u="none" strike="noStrike" kern="1200" cap="none" spc="0" normalizeH="0" baseline="0" noProof="0">
              <a:ln>
                <a:noFill/>
              </a:ln>
              <a:solidFill>
                <a:schemeClr val="tx1"/>
              </a:solidFill>
              <a:effectLst/>
              <a:uLnTx/>
              <a:uFillTx/>
              <a:latin typeface="+mj-lt"/>
              <a:ea typeface="+mn-ea"/>
              <a:cs typeface="Segoe UI" panose="020B0502040204020203" pitchFamily="34" charset="0"/>
            </a:endParaRPr>
          </a:p>
        </p:txBody>
      </p:sp>
      <p:sp>
        <p:nvSpPr>
          <p:cNvPr id="5" name="Text Placeholder 1">
            <a:extLst>
              <a:ext uri="{FF2B5EF4-FFF2-40B4-BE49-F238E27FC236}">
                <a16:creationId xmlns:a16="http://schemas.microsoft.com/office/drawing/2014/main" id="{7F96419E-7EAE-A9A4-15A6-81D81D06E647}"/>
              </a:ext>
            </a:extLst>
          </p:cNvPr>
          <p:cNvSpPr txBox="1">
            <a:spLocks/>
          </p:cNvSpPr>
          <p:nvPr/>
        </p:nvSpPr>
        <p:spPr>
          <a:xfrm>
            <a:off x="524240" y="4748995"/>
            <a:ext cx="6608762" cy="1785104"/>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a:solidFill>
                  <a:schemeClr val="accent1"/>
                </a:solidFill>
                <a:latin typeface="+mn-lt"/>
              </a:rPr>
              <a:t>“With the help of OpenAI Service, we’re disrupting our industry for a second time by delivering cutting-edge digital tools and capabilities and becoming a true omnichannel retailer.”</a:t>
            </a:r>
          </a:p>
          <a:p>
            <a:pPr>
              <a:spcBef>
                <a:spcPts val="0"/>
              </a:spcBef>
              <a:spcAft>
                <a:spcPts val="1200"/>
              </a:spcAft>
            </a:pPr>
            <a:r>
              <a:rPr lang="en-US" sz="1400">
                <a:latin typeface="+mn-lt"/>
              </a:rPr>
              <a:t>Shamim Mohammad, Executive Vice President and Chief Information and Technology Officer</a:t>
            </a:r>
          </a:p>
          <a:p>
            <a:pPr>
              <a:spcBef>
                <a:spcPts val="0"/>
              </a:spcBef>
              <a:spcAft>
                <a:spcPts val="1200"/>
              </a:spcAft>
            </a:pPr>
            <a:r>
              <a:rPr lang="en-US" sz="1400">
                <a:latin typeface="+mn-lt"/>
              </a:rPr>
              <a:t>CarMax</a:t>
            </a:r>
          </a:p>
        </p:txBody>
      </p:sp>
      <p:pic>
        <p:nvPicPr>
          <p:cNvPr id="13" name="Picture Placeholder 10">
            <a:extLst>
              <a:ext uri="{FF2B5EF4-FFF2-40B4-BE49-F238E27FC236}">
                <a16:creationId xmlns:a16="http://schemas.microsoft.com/office/drawing/2014/main" id="{14EE7E78-CE30-5804-D682-010746EC081E}"/>
              </a:ext>
              <a:ext uri="{C183D7F6-B498-43B3-948B-1728B52AA6E4}">
                <adec:decorative xmlns:adec="http://schemas.microsoft.com/office/drawing/2017/decorative" val="1"/>
              </a:ext>
            </a:extLst>
          </p:cNvPr>
          <p:cNvPicPr>
            <a:picLocks noChangeAspect="1"/>
          </p:cNvPicPr>
          <p:nvPr/>
        </p:nvPicPr>
        <p:blipFill>
          <a:blip r:embed="rId3"/>
          <a:srcRect l="33465" r="33465"/>
          <a:stretch/>
        </p:blipFill>
        <p:spPr>
          <a:xfrm>
            <a:off x="7837488" y="0"/>
            <a:ext cx="4354511" cy="6858000"/>
          </a:xfrm>
          <a:prstGeom prst="rect">
            <a:avLst/>
          </a:prstGeom>
        </p:spPr>
      </p:pic>
      <p:pic>
        <p:nvPicPr>
          <p:cNvPr id="3" name="Picture 2" descr="CARMAX logo">
            <a:extLst>
              <a:ext uri="{FF2B5EF4-FFF2-40B4-BE49-F238E27FC236}">
                <a16:creationId xmlns:a16="http://schemas.microsoft.com/office/drawing/2014/main" id="{F8FE4E0C-5705-4311-A507-05A4388AB801}"/>
              </a:ext>
            </a:extLst>
          </p:cNvPr>
          <p:cNvPicPr>
            <a:picLocks noChangeAspect="1"/>
          </p:cNvPicPr>
          <p:nvPr/>
        </p:nvPicPr>
        <p:blipFill rotWithShape="1">
          <a:blip r:embed="rId4"/>
          <a:srcRect t="195" b="195"/>
          <a:stretch/>
        </p:blipFill>
        <p:spPr>
          <a:xfrm>
            <a:off x="524240" y="0"/>
            <a:ext cx="1956632" cy="1948989"/>
          </a:xfrm>
          <a:prstGeom prst="rect">
            <a:avLst/>
          </a:prstGeom>
        </p:spPr>
      </p:pic>
      <p:sp>
        <p:nvSpPr>
          <p:cNvPr id="2" name="Title 1">
            <a:extLst>
              <a:ext uri="{FF2B5EF4-FFF2-40B4-BE49-F238E27FC236}">
                <a16:creationId xmlns:a16="http://schemas.microsoft.com/office/drawing/2014/main" id="{5B96349B-5E69-5DBD-921E-4A4F04FED06E}"/>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CARMAX</a:t>
            </a:r>
          </a:p>
        </p:txBody>
      </p:sp>
    </p:spTree>
    <p:extLst>
      <p:ext uri="{BB962C8B-B14F-4D97-AF65-F5344CB8AC3E}">
        <p14:creationId xmlns:p14="http://schemas.microsoft.com/office/powerpoint/2010/main" val="343817348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1">
            <a:extLst>
              <a:ext uri="{FF2B5EF4-FFF2-40B4-BE49-F238E27FC236}">
                <a16:creationId xmlns:a16="http://schemas.microsoft.com/office/drawing/2014/main" id="{27BD9ED4-B352-BF18-82AE-0D220E44B1E2}"/>
              </a:ext>
            </a:extLst>
          </p:cNvPr>
          <p:cNvSpPr txBox="1">
            <a:spLocks/>
          </p:cNvSpPr>
          <p:nvPr/>
        </p:nvSpPr>
        <p:spPr>
          <a:xfrm>
            <a:off x="524240" y="2170499"/>
            <a:ext cx="6608763" cy="2000548"/>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err="1">
                <a:effectLst/>
                <a:latin typeface="SegoeUI"/>
              </a:rPr>
              <a:t>Trelent</a:t>
            </a:r>
            <a:r>
              <a:rPr lang="en-US" sz="2000" b="0" i="0">
                <a:effectLst/>
                <a:latin typeface="SegoeUI"/>
              </a:rPr>
              <a:t> uses cutting-edge AI algorithms to provide intelligent source code documentation for its clients.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a:effectLst/>
                <a:latin typeface="SegoeUI"/>
              </a:rPr>
              <a:t>To scale its solution and accommodate the data security and residency needs of enterprise customers around the globe, </a:t>
            </a:r>
            <a:r>
              <a:rPr lang="en-US" sz="2000" b="0" i="0" err="1">
                <a:effectLst/>
                <a:latin typeface="SegoeUI"/>
              </a:rPr>
              <a:t>Trelent</a:t>
            </a:r>
            <a:r>
              <a:rPr lang="en-US" sz="2000" b="0" i="0">
                <a:effectLst/>
                <a:latin typeface="SegoeUI"/>
              </a:rPr>
              <a:t> chose to migrate its solution to Microsoft Azure OpenAI Service. </a:t>
            </a:r>
            <a:endParaRPr kumimoji="0" lang="en-US" sz="2000" b="0" i="0" u="none" strike="noStrike" kern="1200" cap="none" spc="0" normalizeH="0" baseline="0" noProof="0">
              <a:ln>
                <a:noFill/>
              </a:ln>
              <a:solidFill>
                <a:schemeClr val="tx1"/>
              </a:solidFill>
              <a:effectLst/>
              <a:uLnTx/>
              <a:uFillTx/>
              <a:latin typeface="+mj-lt"/>
              <a:ea typeface="+mn-ea"/>
              <a:cs typeface="Segoe UI" panose="020B0502040204020203" pitchFamily="34" charset="0"/>
            </a:endParaRPr>
          </a:p>
        </p:txBody>
      </p:sp>
      <p:sp>
        <p:nvSpPr>
          <p:cNvPr id="5" name="Text Placeholder 1">
            <a:extLst>
              <a:ext uri="{FF2B5EF4-FFF2-40B4-BE49-F238E27FC236}">
                <a16:creationId xmlns:a16="http://schemas.microsoft.com/office/drawing/2014/main" id="{7F96419E-7EAE-A9A4-15A6-81D81D06E647}"/>
              </a:ext>
            </a:extLst>
          </p:cNvPr>
          <p:cNvSpPr txBox="1">
            <a:spLocks/>
          </p:cNvSpPr>
          <p:nvPr/>
        </p:nvSpPr>
        <p:spPr>
          <a:xfrm>
            <a:off x="524240" y="4748995"/>
            <a:ext cx="6608762" cy="1569660"/>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a:solidFill>
                  <a:schemeClr val="accent1"/>
                </a:solidFill>
                <a:latin typeface="+mn-lt"/>
              </a:rPr>
              <a:t>“With a product like OpenAI Service behind you, you can focus a lot more on what really matters, which is delivering a great experience, a great product, and a lot of value to your customers.”</a:t>
            </a:r>
          </a:p>
          <a:p>
            <a:pPr>
              <a:spcBef>
                <a:spcPts val="0"/>
              </a:spcBef>
              <a:spcAft>
                <a:spcPts val="1200"/>
              </a:spcAft>
            </a:pPr>
            <a:r>
              <a:rPr lang="en-US" sz="1400">
                <a:latin typeface="+mn-lt"/>
              </a:rPr>
              <a:t>Calum Bird, CEO</a:t>
            </a:r>
          </a:p>
          <a:p>
            <a:pPr>
              <a:spcBef>
                <a:spcPts val="0"/>
              </a:spcBef>
              <a:spcAft>
                <a:spcPts val="1200"/>
              </a:spcAft>
            </a:pPr>
            <a:r>
              <a:rPr lang="en-US" sz="1400" err="1">
                <a:latin typeface="+mn-lt"/>
              </a:rPr>
              <a:t>Trelent</a:t>
            </a:r>
            <a:endParaRPr lang="en-US" sz="1400">
              <a:latin typeface="+mn-lt"/>
            </a:endParaRPr>
          </a:p>
        </p:txBody>
      </p:sp>
      <p:pic>
        <p:nvPicPr>
          <p:cNvPr id="13" name="Picture Placeholder 10">
            <a:extLst>
              <a:ext uri="{FF2B5EF4-FFF2-40B4-BE49-F238E27FC236}">
                <a16:creationId xmlns:a16="http://schemas.microsoft.com/office/drawing/2014/main" id="{14EE7E78-CE30-5804-D682-010746EC081E}"/>
              </a:ext>
              <a:ext uri="{C183D7F6-B498-43B3-948B-1728B52AA6E4}">
                <adec:decorative xmlns:adec="http://schemas.microsoft.com/office/drawing/2017/decorative" val="1"/>
              </a:ext>
            </a:extLst>
          </p:cNvPr>
          <p:cNvPicPr>
            <a:picLocks noChangeAspect="1"/>
          </p:cNvPicPr>
          <p:nvPr/>
        </p:nvPicPr>
        <p:blipFill rotWithShape="1">
          <a:blip r:embed="rId3"/>
          <a:srcRect l="44454" r="22476"/>
          <a:stretch/>
        </p:blipFill>
        <p:spPr>
          <a:xfrm>
            <a:off x="7837488" y="0"/>
            <a:ext cx="4354511" cy="6858000"/>
          </a:xfrm>
          <a:prstGeom prst="rect">
            <a:avLst/>
          </a:prstGeom>
        </p:spPr>
      </p:pic>
      <p:pic>
        <p:nvPicPr>
          <p:cNvPr id="3" name="Picture 2">
            <a:extLst>
              <a:ext uri="{FF2B5EF4-FFF2-40B4-BE49-F238E27FC236}">
                <a16:creationId xmlns:a16="http://schemas.microsoft.com/office/drawing/2014/main" id="{F8FE4E0C-5705-4311-A507-05A4388AB801}"/>
              </a:ext>
              <a:ext uri="{C183D7F6-B498-43B3-948B-1728B52AA6E4}">
                <adec:decorative xmlns:adec="http://schemas.microsoft.com/office/drawing/2017/decorative" val="1"/>
              </a:ext>
            </a:extLst>
          </p:cNvPr>
          <p:cNvPicPr>
            <a:picLocks noChangeAspect="1"/>
          </p:cNvPicPr>
          <p:nvPr/>
        </p:nvPicPr>
        <p:blipFill rotWithShape="1">
          <a:blip r:embed="rId4"/>
          <a:srcRect t="195" b="195"/>
          <a:stretch/>
        </p:blipFill>
        <p:spPr>
          <a:xfrm>
            <a:off x="524240" y="0"/>
            <a:ext cx="1956632" cy="1948989"/>
          </a:xfrm>
          <a:prstGeom prst="rect">
            <a:avLst/>
          </a:prstGeom>
        </p:spPr>
      </p:pic>
      <p:sp>
        <p:nvSpPr>
          <p:cNvPr id="2" name="Title 1">
            <a:extLst>
              <a:ext uri="{FF2B5EF4-FFF2-40B4-BE49-F238E27FC236}">
                <a16:creationId xmlns:a16="http://schemas.microsoft.com/office/drawing/2014/main" id="{B11ACCA0-7133-ED86-13EE-FFA42FE56A47}"/>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TRELENT</a:t>
            </a:r>
          </a:p>
        </p:txBody>
      </p:sp>
    </p:spTree>
    <p:extLst>
      <p:ext uri="{BB962C8B-B14F-4D97-AF65-F5344CB8AC3E}">
        <p14:creationId xmlns:p14="http://schemas.microsoft.com/office/powerpoint/2010/main" val="39480735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7A2836-CABD-6E4A-DF36-ADDF1A3DACED}"/>
              </a:ext>
            </a:extLst>
          </p:cNvPr>
          <p:cNvSpPr>
            <a:spLocks noGrp="1"/>
          </p:cNvSpPr>
          <p:nvPr>
            <p:ph type="title"/>
          </p:nvPr>
        </p:nvSpPr>
        <p:spPr>
          <a:xfrm>
            <a:off x="588263" y="457200"/>
            <a:ext cx="11018520" cy="553998"/>
          </a:xfrm>
        </p:spPr>
        <p:txBody>
          <a:bodyPr/>
          <a:lstStyle/>
          <a:p>
            <a:r>
              <a:rPr lang="en-US"/>
              <a:t>Foundation Models</a:t>
            </a:r>
          </a:p>
        </p:txBody>
      </p:sp>
      <p:grpSp>
        <p:nvGrpSpPr>
          <p:cNvPr id="112" name="Group 111" descr="Foundation model diagram">
            <a:extLst>
              <a:ext uri="{FF2B5EF4-FFF2-40B4-BE49-F238E27FC236}">
                <a16:creationId xmlns:a16="http://schemas.microsoft.com/office/drawing/2014/main" id="{B8C4A91A-1DDA-831A-D209-8CC503B59D59}"/>
              </a:ext>
            </a:extLst>
          </p:cNvPr>
          <p:cNvGrpSpPr/>
          <p:nvPr/>
        </p:nvGrpSpPr>
        <p:grpSpPr>
          <a:xfrm>
            <a:off x="932041" y="685800"/>
            <a:ext cx="10327918" cy="5586501"/>
            <a:chOff x="932041" y="685800"/>
            <a:chExt cx="10327918" cy="5586501"/>
          </a:xfrm>
        </p:grpSpPr>
        <p:sp>
          <p:nvSpPr>
            <p:cNvPr id="73" name="Rectangle: Rounded Corners 72">
              <a:extLst>
                <a:ext uri="{FF2B5EF4-FFF2-40B4-BE49-F238E27FC236}">
                  <a16:creationId xmlns:a16="http://schemas.microsoft.com/office/drawing/2014/main" id="{602FD540-E7F4-76B3-83C0-B86FD20E147A}"/>
                </a:ext>
              </a:extLst>
            </p:cNvPr>
            <p:cNvSpPr/>
            <p:nvPr/>
          </p:nvSpPr>
          <p:spPr>
            <a:xfrm>
              <a:off x="8495162" y="1166081"/>
              <a:ext cx="2764797" cy="5106220"/>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4" name="Rectangle: Rounded Corners 73">
              <a:extLst>
                <a:ext uri="{FF2B5EF4-FFF2-40B4-BE49-F238E27FC236}">
                  <a16:creationId xmlns:a16="http://schemas.microsoft.com/office/drawing/2014/main" id="{8D7AE4DE-B18A-6B09-431F-BAED8DB6D7DB}"/>
                </a:ext>
              </a:extLst>
            </p:cNvPr>
            <p:cNvSpPr/>
            <p:nvPr/>
          </p:nvSpPr>
          <p:spPr>
            <a:xfrm>
              <a:off x="932041" y="2174129"/>
              <a:ext cx="2234309" cy="3006106"/>
            </a:xfrm>
            <a:prstGeom prst="round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5" name="Rectangle: Rounded Corners 74">
              <a:extLst>
                <a:ext uri="{FF2B5EF4-FFF2-40B4-BE49-F238E27FC236}">
                  <a16:creationId xmlns:a16="http://schemas.microsoft.com/office/drawing/2014/main" id="{FB183571-07E1-A000-E73B-BC92524ACAB1}"/>
                </a:ext>
              </a:extLst>
            </p:cNvPr>
            <p:cNvSpPr/>
            <p:nvPr/>
          </p:nvSpPr>
          <p:spPr>
            <a:xfrm>
              <a:off x="932041" y="1684171"/>
              <a:ext cx="218188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Data</a:t>
              </a:r>
            </a:p>
          </p:txBody>
        </p:sp>
        <p:sp>
          <p:nvSpPr>
            <p:cNvPr id="76" name="Rectangle: Rounded Corners 75">
              <a:extLst>
                <a:ext uri="{FF2B5EF4-FFF2-40B4-BE49-F238E27FC236}">
                  <a16:creationId xmlns:a16="http://schemas.microsoft.com/office/drawing/2014/main" id="{15E6A31D-D084-03DF-BC01-4E2452E93BBA}"/>
                </a:ext>
              </a:extLst>
            </p:cNvPr>
            <p:cNvSpPr/>
            <p:nvPr/>
          </p:nvSpPr>
          <p:spPr>
            <a:xfrm>
              <a:off x="1033739" y="250248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Text</a:t>
              </a:r>
            </a:p>
          </p:txBody>
        </p:sp>
        <p:sp>
          <p:nvSpPr>
            <p:cNvPr id="77" name="Rectangle: Rounded Corners 76">
              <a:extLst>
                <a:ext uri="{FF2B5EF4-FFF2-40B4-BE49-F238E27FC236}">
                  <a16:creationId xmlns:a16="http://schemas.microsoft.com/office/drawing/2014/main" id="{09CC111F-47CC-0F4B-359B-03F40C195193}"/>
                </a:ext>
              </a:extLst>
            </p:cNvPr>
            <p:cNvSpPr/>
            <p:nvPr/>
          </p:nvSpPr>
          <p:spPr>
            <a:xfrm>
              <a:off x="1033739" y="3019039"/>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Images</a:t>
              </a:r>
            </a:p>
          </p:txBody>
        </p:sp>
        <p:sp>
          <p:nvSpPr>
            <p:cNvPr id="78" name="Rectangle: Rounded Corners 77">
              <a:extLst>
                <a:ext uri="{FF2B5EF4-FFF2-40B4-BE49-F238E27FC236}">
                  <a16:creationId xmlns:a16="http://schemas.microsoft.com/office/drawing/2014/main" id="{AE445FE4-90EF-D31E-A828-4358FA86F6E7}"/>
                </a:ext>
              </a:extLst>
            </p:cNvPr>
            <p:cNvSpPr/>
            <p:nvPr/>
          </p:nvSpPr>
          <p:spPr>
            <a:xfrm>
              <a:off x="1033739" y="3511272"/>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Speech</a:t>
              </a:r>
            </a:p>
          </p:txBody>
        </p:sp>
        <p:sp>
          <p:nvSpPr>
            <p:cNvPr id="79" name="Rectangle: Rounded Corners 78">
              <a:extLst>
                <a:ext uri="{FF2B5EF4-FFF2-40B4-BE49-F238E27FC236}">
                  <a16:creationId xmlns:a16="http://schemas.microsoft.com/office/drawing/2014/main" id="{FB325283-0CC4-56CF-6D4D-1B6845924BED}"/>
                </a:ext>
              </a:extLst>
            </p:cNvPr>
            <p:cNvSpPr/>
            <p:nvPr/>
          </p:nvSpPr>
          <p:spPr>
            <a:xfrm>
              <a:off x="1033739" y="400123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Structured Data</a:t>
              </a:r>
            </a:p>
          </p:txBody>
        </p:sp>
        <p:sp>
          <p:nvSpPr>
            <p:cNvPr id="80" name="Rectangle: Rounded Corners 79">
              <a:extLst>
                <a:ext uri="{FF2B5EF4-FFF2-40B4-BE49-F238E27FC236}">
                  <a16:creationId xmlns:a16="http://schemas.microsoft.com/office/drawing/2014/main" id="{5FBD05E3-9475-1636-A5DC-5F585132F7D4}"/>
                </a:ext>
              </a:extLst>
            </p:cNvPr>
            <p:cNvSpPr/>
            <p:nvPr/>
          </p:nvSpPr>
          <p:spPr>
            <a:xfrm>
              <a:off x="1033739" y="450246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3d Signals</a:t>
              </a:r>
            </a:p>
          </p:txBody>
        </p:sp>
        <p:sp>
          <p:nvSpPr>
            <p:cNvPr id="81" name="Rectangle: Rounded Corners 80">
              <a:extLst>
                <a:ext uri="{FF2B5EF4-FFF2-40B4-BE49-F238E27FC236}">
                  <a16:creationId xmlns:a16="http://schemas.microsoft.com/office/drawing/2014/main" id="{5554EEC4-4E7A-A4AC-5A3A-F7467F79C4FE}"/>
                </a:ext>
              </a:extLst>
            </p:cNvPr>
            <p:cNvSpPr/>
            <p:nvPr/>
          </p:nvSpPr>
          <p:spPr>
            <a:xfrm>
              <a:off x="8495161" y="685800"/>
              <a:ext cx="2764796" cy="380961"/>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Tasks</a:t>
              </a:r>
            </a:p>
          </p:txBody>
        </p:sp>
        <p:sp>
          <p:nvSpPr>
            <p:cNvPr id="82" name="Rectangle: Rounded Corners 81">
              <a:extLst>
                <a:ext uri="{FF2B5EF4-FFF2-40B4-BE49-F238E27FC236}">
                  <a16:creationId xmlns:a16="http://schemas.microsoft.com/office/drawing/2014/main" id="{428E25A8-7C7B-00F7-DA03-61F14B9F3EC6}"/>
                </a:ext>
              </a:extLst>
            </p:cNvPr>
            <p:cNvSpPr/>
            <p:nvPr/>
          </p:nvSpPr>
          <p:spPr>
            <a:xfrm>
              <a:off x="9294269" y="1254651"/>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Question and Answering</a:t>
              </a:r>
            </a:p>
          </p:txBody>
        </p:sp>
        <p:sp>
          <p:nvSpPr>
            <p:cNvPr id="83" name="Rectangle: Rounded Corners 82">
              <a:extLst>
                <a:ext uri="{FF2B5EF4-FFF2-40B4-BE49-F238E27FC236}">
                  <a16:creationId xmlns:a16="http://schemas.microsoft.com/office/drawing/2014/main" id="{1C3831DA-B8BE-9F6C-A653-E2F55FDA293C}"/>
                </a:ext>
              </a:extLst>
            </p:cNvPr>
            <p:cNvSpPr/>
            <p:nvPr/>
          </p:nvSpPr>
          <p:spPr>
            <a:xfrm>
              <a:off x="9294269" y="211137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Sentiment Analysis</a:t>
              </a:r>
            </a:p>
          </p:txBody>
        </p:sp>
        <p:sp>
          <p:nvSpPr>
            <p:cNvPr id="84" name="Rectangle: Rounded Corners 83">
              <a:extLst>
                <a:ext uri="{FF2B5EF4-FFF2-40B4-BE49-F238E27FC236}">
                  <a16:creationId xmlns:a16="http://schemas.microsoft.com/office/drawing/2014/main" id="{D4FE9070-E3CB-7915-C102-01F3B37E48D1}"/>
                </a:ext>
              </a:extLst>
            </p:cNvPr>
            <p:cNvSpPr/>
            <p:nvPr/>
          </p:nvSpPr>
          <p:spPr>
            <a:xfrm>
              <a:off x="9294269" y="2951417"/>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Information Extraction</a:t>
              </a:r>
            </a:p>
          </p:txBody>
        </p:sp>
        <p:sp>
          <p:nvSpPr>
            <p:cNvPr id="85" name="Rectangle: Rounded Corners 84">
              <a:extLst>
                <a:ext uri="{FF2B5EF4-FFF2-40B4-BE49-F238E27FC236}">
                  <a16:creationId xmlns:a16="http://schemas.microsoft.com/office/drawing/2014/main" id="{F780292A-B6BD-DA4F-9B13-2B5A8FE6BCFB}"/>
                </a:ext>
              </a:extLst>
            </p:cNvPr>
            <p:cNvSpPr/>
            <p:nvPr/>
          </p:nvSpPr>
          <p:spPr>
            <a:xfrm>
              <a:off x="9294269" y="378314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 Captioning</a:t>
              </a:r>
            </a:p>
          </p:txBody>
        </p:sp>
        <p:sp>
          <p:nvSpPr>
            <p:cNvPr id="86" name="Rectangle: Rounded Corners 85">
              <a:extLst>
                <a:ext uri="{FF2B5EF4-FFF2-40B4-BE49-F238E27FC236}">
                  <a16:creationId xmlns:a16="http://schemas.microsoft.com/office/drawing/2014/main" id="{D356E887-7A97-49C7-C988-977077C8192B}"/>
                </a:ext>
              </a:extLst>
            </p:cNvPr>
            <p:cNvSpPr/>
            <p:nvPr/>
          </p:nvSpPr>
          <p:spPr>
            <a:xfrm>
              <a:off x="9294269" y="4613644"/>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Object Recognition</a:t>
              </a:r>
            </a:p>
          </p:txBody>
        </p:sp>
        <p:sp>
          <p:nvSpPr>
            <p:cNvPr id="87" name="Rectangle: Rounded Corners 86">
              <a:extLst>
                <a:ext uri="{FF2B5EF4-FFF2-40B4-BE49-F238E27FC236}">
                  <a16:creationId xmlns:a16="http://schemas.microsoft.com/office/drawing/2014/main" id="{5E24133C-F095-171E-701C-4628DEB020D1}"/>
                </a:ext>
              </a:extLst>
            </p:cNvPr>
            <p:cNvSpPr/>
            <p:nvPr/>
          </p:nvSpPr>
          <p:spPr>
            <a:xfrm>
              <a:off x="3277953" y="3508942"/>
              <a:ext cx="113933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Training</a:t>
              </a:r>
            </a:p>
          </p:txBody>
        </p:sp>
        <p:sp>
          <p:nvSpPr>
            <p:cNvPr id="88" name="Rectangle: Rounded Corners 87">
              <a:extLst>
                <a:ext uri="{FF2B5EF4-FFF2-40B4-BE49-F238E27FC236}">
                  <a16:creationId xmlns:a16="http://schemas.microsoft.com/office/drawing/2014/main" id="{99DADE1E-8F16-4B48-F0D7-46206CA78F15}"/>
                </a:ext>
              </a:extLst>
            </p:cNvPr>
            <p:cNvSpPr/>
            <p:nvPr/>
          </p:nvSpPr>
          <p:spPr>
            <a:xfrm>
              <a:off x="6751236" y="3508941"/>
              <a:ext cx="157331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Adaptation</a:t>
              </a:r>
            </a:p>
          </p:txBody>
        </p:sp>
        <p:sp>
          <p:nvSpPr>
            <p:cNvPr id="89" name="Rectangle: Rounded Corners 88">
              <a:extLst>
                <a:ext uri="{FF2B5EF4-FFF2-40B4-BE49-F238E27FC236}">
                  <a16:creationId xmlns:a16="http://schemas.microsoft.com/office/drawing/2014/main" id="{BFFDBF76-F0B4-233D-B4D4-13FF73C13B6F}"/>
                </a:ext>
              </a:extLst>
            </p:cNvPr>
            <p:cNvSpPr/>
            <p:nvPr/>
          </p:nvSpPr>
          <p:spPr>
            <a:xfrm>
              <a:off x="4562715" y="2817635"/>
              <a:ext cx="1637105" cy="1822097"/>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Foundation Model</a:t>
              </a:r>
            </a:p>
          </p:txBody>
        </p:sp>
        <p:cxnSp>
          <p:nvCxnSpPr>
            <p:cNvPr id="90" name="Connector: Curved 89">
              <a:extLst>
                <a:ext uri="{FF2B5EF4-FFF2-40B4-BE49-F238E27FC236}">
                  <a16:creationId xmlns:a16="http://schemas.microsoft.com/office/drawing/2014/main" id="{0E401E9E-5D6B-B991-37D1-AEF36E89B5FF}"/>
                </a:ext>
              </a:extLst>
            </p:cNvPr>
            <p:cNvCxnSpPr>
              <a:cxnSpLocks/>
            </p:cNvCxnSpPr>
            <p:nvPr/>
          </p:nvCxnSpPr>
          <p:spPr>
            <a:xfrm flipV="1">
              <a:off x="6250849" y="1615756"/>
              <a:ext cx="2142042" cy="1261022"/>
            </a:xfrm>
            <a:prstGeom prst="curvedConnector3">
              <a:avLst/>
            </a:prstGeom>
            <a:noFill/>
            <a:ln w="6350" cap="flat" cmpd="sng" algn="ctr">
              <a:solidFill>
                <a:srgbClr val="5B9BD5"/>
              </a:solidFill>
              <a:prstDash val="solid"/>
              <a:miter lim="800000"/>
              <a:tailEnd type="triangle"/>
            </a:ln>
            <a:effectLst/>
          </p:spPr>
        </p:cxnSp>
        <p:cxnSp>
          <p:nvCxnSpPr>
            <p:cNvPr id="91" name="Connector: Curved 90">
              <a:extLst>
                <a:ext uri="{FF2B5EF4-FFF2-40B4-BE49-F238E27FC236}">
                  <a16:creationId xmlns:a16="http://schemas.microsoft.com/office/drawing/2014/main" id="{59ADEC3A-F91E-E91F-17B3-E913FA6D0D76}"/>
                </a:ext>
              </a:extLst>
            </p:cNvPr>
            <p:cNvCxnSpPr>
              <a:cxnSpLocks/>
            </p:cNvCxnSpPr>
            <p:nvPr/>
          </p:nvCxnSpPr>
          <p:spPr>
            <a:xfrm flipV="1">
              <a:off x="6250849" y="2423172"/>
              <a:ext cx="2142042" cy="710566"/>
            </a:xfrm>
            <a:prstGeom prst="curvedConnector3">
              <a:avLst/>
            </a:prstGeom>
            <a:noFill/>
            <a:ln w="6350" cap="flat" cmpd="sng" algn="ctr">
              <a:solidFill>
                <a:srgbClr val="5B9BD5"/>
              </a:solidFill>
              <a:prstDash val="solid"/>
              <a:miter lim="800000"/>
              <a:tailEnd type="triangle"/>
            </a:ln>
            <a:effectLst/>
          </p:spPr>
        </p:cxnSp>
        <p:sp>
          <p:nvSpPr>
            <p:cNvPr id="92" name="Rectangle: Rounded Corners 91">
              <a:extLst>
                <a:ext uri="{FF2B5EF4-FFF2-40B4-BE49-F238E27FC236}">
                  <a16:creationId xmlns:a16="http://schemas.microsoft.com/office/drawing/2014/main" id="{5637B39D-1120-EEFF-5DE0-9E99366382B3}"/>
                </a:ext>
              </a:extLst>
            </p:cNvPr>
            <p:cNvSpPr/>
            <p:nvPr/>
          </p:nvSpPr>
          <p:spPr>
            <a:xfrm>
              <a:off x="9285740" y="5419016"/>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Instruction Follow</a:t>
              </a:r>
            </a:p>
          </p:txBody>
        </p:sp>
        <p:cxnSp>
          <p:nvCxnSpPr>
            <p:cNvPr id="93" name="Connector: Curved 92">
              <a:extLst>
                <a:ext uri="{FF2B5EF4-FFF2-40B4-BE49-F238E27FC236}">
                  <a16:creationId xmlns:a16="http://schemas.microsoft.com/office/drawing/2014/main" id="{EE0B0EF8-AD73-4CFE-3F11-F766FD63E74C}"/>
                </a:ext>
              </a:extLst>
            </p:cNvPr>
            <p:cNvCxnSpPr>
              <a:cxnSpLocks/>
            </p:cNvCxnSpPr>
            <p:nvPr/>
          </p:nvCxnSpPr>
          <p:spPr>
            <a:xfrm flipV="1">
              <a:off x="6250849" y="3179876"/>
              <a:ext cx="2160713" cy="152906"/>
            </a:xfrm>
            <a:prstGeom prst="curvedConnector3">
              <a:avLst/>
            </a:prstGeom>
            <a:noFill/>
            <a:ln w="6350" cap="flat" cmpd="sng" algn="ctr">
              <a:solidFill>
                <a:srgbClr val="5B9BD5"/>
              </a:solidFill>
              <a:prstDash val="solid"/>
              <a:miter lim="800000"/>
              <a:tailEnd type="triangle"/>
            </a:ln>
            <a:effectLst/>
          </p:spPr>
        </p:cxnSp>
        <p:cxnSp>
          <p:nvCxnSpPr>
            <p:cNvPr id="94" name="Connector: Curved 93">
              <a:extLst>
                <a:ext uri="{FF2B5EF4-FFF2-40B4-BE49-F238E27FC236}">
                  <a16:creationId xmlns:a16="http://schemas.microsoft.com/office/drawing/2014/main" id="{39AB5E0C-69E8-B2BD-1EBB-9E7A163C51B1}"/>
                </a:ext>
              </a:extLst>
            </p:cNvPr>
            <p:cNvCxnSpPr>
              <a:cxnSpLocks/>
            </p:cNvCxnSpPr>
            <p:nvPr/>
          </p:nvCxnSpPr>
          <p:spPr>
            <a:xfrm>
              <a:off x="6283420" y="4023778"/>
              <a:ext cx="2080133" cy="111589"/>
            </a:xfrm>
            <a:prstGeom prst="curvedConnector3">
              <a:avLst/>
            </a:prstGeom>
            <a:noFill/>
            <a:ln w="6350" cap="flat" cmpd="sng" algn="ctr">
              <a:solidFill>
                <a:srgbClr val="5B9BD5"/>
              </a:solidFill>
              <a:prstDash val="solid"/>
              <a:miter lim="800000"/>
              <a:tailEnd type="triangle"/>
            </a:ln>
            <a:effectLst/>
          </p:spPr>
        </p:cxnSp>
        <p:cxnSp>
          <p:nvCxnSpPr>
            <p:cNvPr id="95" name="Connector: Curved 94">
              <a:extLst>
                <a:ext uri="{FF2B5EF4-FFF2-40B4-BE49-F238E27FC236}">
                  <a16:creationId xmlns:a16="http://schemas.microsoft.com/office/drawing/2014/main" id="{B20927F4-B423-A714-8E99-FBDC1D5D59B6}"/>
                </a:ext>
              </a:extLst>
            </p:cNvPr>
            <p:cNvCxnSpPr>
              <a:cxnSpLocks/>
            </p:cNvCxnSpPr>
            <p:nvPr/>
          </p:nvCxnSpPr>
          <p:spPr>
            <a:xfrm>
              <a:off x="6308941" y="4236754"/>
              <a:ext cx="2024143" cy="625510"/>
            </a:xfrm>
            <a:prstGeom prst="curvedConnector3">
              <a:avLst/>
            </a:prstGeom>
            <a:noFill/>
            <a:ln w="6350" cap="flat" cmpd="sng" algn="ctr">
              <a:solidFill>
                <a:srgbClr val="5B9BD5"/>
              </a:solidFill>
              <a:prstDash val="solid"/>
              <a:miter lim="800000"/>
              <a:tailEnd type="triangle"/>
            </a:ln>
            <a:effectLst/>
          </p:spPr>
        </p:cxnSp>
        <p:cxnSp>
          <p:nvCxnSpPr>
            <p:cNvPr id="96" name="Connector: Curved 95">
              <a:extLst>
                <a:ext uri="{FF2B5EF4-FFF2-40B4-BE49-F238E27FC236}">
                  <a16:creationId xmlns:a16="http://schemas.microsoft.com/office/drawing/2014/main" id="{C2188116-8905-2EA3-A70B-EE5E1212E78C}"/>
                </a:ext>
              </a:extLst>
            </p:cNvPr>
            <p:cNvCxnSpPr>
              <a:cxnSpLocks/>
            </p:cNvCxnSpPr>
            <p:nvPr/>
          </p:nvCxnSpPr>
          <p:spPr>
            <a:xfrm>
              <a:off x="6331429" y="4441600"/>
              <a:ext cx="1993126" cy="1154807"/>
            </a:xfrm>
            <a:prstGeom prst="curvedConnector3">
              <a:avLst/>
            </a:prstGeom>
            <a:noFill/>
            <a:ln w="6350" cap="flat" cmpd="sng" algn="ctr">
              <a:solidFill>
                <a:srgbClr val="5B9BD5"/>
              </a:solidFill>
              <a:prstDash val="solid"/>
              <a:miter lim="800000"/>
              <a:tailEnd type="triangle"/>
            </a:ln>
            <a:effectLst/>
          </p:spPr>
        </p:cxnSp>
        <p:pic>
          <p:nvPicPr>
            <p:cNvPr id="97" name="Picture 2">
              <a:extLst>
                <a:ext uri="{FF2B5EF4-FFF2-40B4-BE49-F238E27FC236}">
                  <a16:creationId xmlns:a16="http://schemas.microsoft.com/office/drawing/2014/main" id="{AA331FF1-ECD2-0517-BA1C-415A9D1A8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993" y="2457549"/>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a:extLst>
                <a:ext uri="{FF2B5EF4-FFF2-40B4-BE49-F238E27FC236}">
                  <a16:creationId xmlns:a16="http://schemas.microsoft.com/office/drawing/2014/main" id="{E0822BA6-8AC8-CD9F-281F-EE910329F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239" y="2990215"/>
              <a:ext cx="476686" cy="47668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a:extLst>
                <a:ext uri="{FF2B5EF4-FFF2-40B4-BE49-F238E27FC236}">
                  <a16:creationId xmlns:a16="http://schemas.microsoft.com/office/drawing/2014/main" id="{64037599-4107-E4E0-D849-B707F916C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360" y="3523414"/>
              <a:ext cx="380961" cy="38096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a:extLst>
                <a:ext uri="{FF2B5EF4-FFF2-40B4-BE49-F238E27FC236}">
                  <a16:creationId xmlns:a16="http://schemas.microsoft.com/office/drawing/2014/main" id="{28455E41-F403-44FC-410B-3FB0386848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041" y="3976888"/>
              <a:ext cx="382877" cy="3828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a:extLst>
                <a:ext uri="{FF2B5EF4-FFF2-40B4-BE49-F238E27FC236}">
                  <a16:creationId xmlns:a16="http://schemas.microsoft.com/office/drawing/2014/main" id="{84BC1DDD-4E41-9222-3F8E-9EFF14A9BD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9478" y="4450856"/>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a:extLst>
                <a:ext uri="{FF2B5EF4-FFF2-40B4-BE49-F238E27FC236}">
                  <a16:creationId xmlns:a16="http://schemas.microsoft.com/office/drawing/2014/main" id="{4E368928-FD92-43F7-F969-69A8AE0947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0683" y="3711656"/>
              <a:ext cx="773879" cy="77387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a:extLst>
                <a:ext uri="{FF2B5EF4-FFF2-40B4-BE49-F238E27FC236}">
                  <a16:creationId xmlns:a16="http://schemas.microsoft.com/office/drawing/2014/main" id="{779F5743-47D5-8EB2-DA45-667A4D0080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3871" y="3486893"/>
              <a:ext cx="405657" cy="40565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6">
              <a:extLst>
                <a:ext uri="{FF2B5EF4-FFF2-40B4-BE49-F238E27FC236}">
                  <a16:creationId xmlns:a16="http://schemas.microsoft.com/office/drawing/2014/main" id="{F83C0BA9-5EF3-11DD-623D-A4925014B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933" y="2217552"/>
              <a:ext cx="1060438" cy="106043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8">
              <a:extLst>
                <a:ext uri="{FF2B5EF4-FFF2-40B4-BE49-F238E27FC236}">
                  <a16:creationId xmlns:a16="http://schemas.microsoft.com/office/drawing/2014/main" id="{13D8A00C-0862-020A-D18A-FA999CEEF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9612" y="1358522"/>
              <a:ext cx="542386" cy="54238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0">
              <a:extLst>
                <a:ext uri="{FF2B5EF4-FFF2-40B4-BE49-F238E27FC236}">
                  <a16:creationId xmlns:a16="http://schemas.microsoft.com/office/drawing/2014/main" id="{B4433A92-F905-BFE7-F5AA-DD2D99A699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21905" y="2138183"/>
              <a:ext cx="569979" cy="56997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2">
              <a:extLst>
                <a:ext uri="{FF2B5EF4-FFF2-40B4-BE49-F238E27FC236}">
                  <a16:creationId xmlns:a16="http://schemas.microsoft.com/office/drawing/2014/main" id="{ADA867F6-EEEA-6277-48A5-69CFF7F57A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98577" y="2977073"/>
              <a:ext cx="678790" cy="67879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4">
              <a:extLst>
                <a:ext uri="{FF2B5EF4-FFF2-40B4-BE49-F238E27FC236}">
                  <a16:creationId xmlns:a16="http://schemas.microsoft.com/office/drawing/2014/main" id="{D2C2A051-3A49-F20A-6FD8-F3B7892AC3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4111" y="3873811"/>
              <a:ext cx="548549" cy="54854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6">
              <a:extLst>
                <a:ext uri="{FF2B5EF4-FFF2-40B4-BE49-F238E27FC236}">
                  <a16:creationId xmlns:a16="http://schemas.microsoft.com/office/drawing/2014/main" id="{EB70D919-1E00-1F8A-3FFF-698F7C5332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8640" y="4706697"/>
              <a:ext cx="492132" cy="49213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8">
              <a:extLst>
                <a:ext uri="{FF2B5EF4-FFF2-40B4-BE49-F238E27FC236}">
                  <a16:creationId xmlns:a16="http://schemas.microsoft.com/office/drawing/2014/main" id="{055EF103-BE27-4F47-2874-CB0B6CD9F0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66487" y="5483165"/>
              <a:ext cx="625511" cy="62551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Rounded Corners 110">
              <a:extLst>
                <a:ext uri="{FF2B5EF4-FFF2-40B4-BE49-F238E27FC236}">
                  <a16:creationId xmlns:a16="http://schemas.microsoft.com/office/drawing/2014/main" id="{D0A8C896-C552-32BE-2FD3-BD8E35027D45}"/>
                </a:ext>
              </a:extLst>
            </p:cNvPr>
            <p:cNvSpPr/>
            <p:nvPr/>
          </p:nvSpPr>
          <p:spPr>
            <a:xfrm>
              <a:off x="4422168" y="4456654"/>
              <a:ext cx="1918197" cy="470713"/>
            </a:xfrm>
            <a:prstGeom prst="roundRect">
              <a:avLst/>
            </a:prstGeom>
            <a:solidFill>
              <a:srgbClr val="FFC000"/>
            </a:soli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Transformer Model</a:t>
              </a:r>
            </a:p>
          </p:txBody>
        </p:sp>
      </p:grpSp>
    </p:spTree>
    <p:extLst>
      <p:ext uri="{BB962C8B-B14F-4D97-AF65-F5344CB8AC3E}">
        <p14:creationId xmlns:p14="http://schemas.microsoft.com/office/powerpoint/2010/main" val="30702107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852808" y="3103984"/>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cxnSp>
        <p:nvCxnSpPr>
          <p:cNvPr id="14" name="Straight Connector 13">
            <a:extLst>
              <a:ext uri="{FF2B5EF4-FFF2-40B4-BE49-F238E27FC236}">
                <a16:creationId xmlns:a16="http://schemas.microsoft.com/office/drawing/2014/main" id="{E40D361C-533A-6D3B-3A9A-8BA6493F5D08}"/>
              </a:ext>
              <a:ext uri="{C183D7F6-B498-43B3-948B-1728B52AA6E4}">
                <adec:decorative xmlns:adec="http://schemas.microsoft.com/office/drawing/2017/decorative" val="1"/>
              </a:ext>
            </a:extLst>
          </p:cNvPr>
          <p:cNvCxnSpPr>
            <a:cxnSpLocks/>
          </p:cNvCxnSpPr>
          <p:nvPr/>
        </p:nvCxnSpPr>
        <p:spPr>
          <a:xfrm>
            <a:off x="3822971" y="4448285"/>
            <a:ext cx="454605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BC9D8741-A83C-6C81-D73A-11B138F1811B}"/>
              </a:ext>
              <a:ext uri="{C183D7F6-B498-43B3-948B-1728B52AA6E4}">
                <adec:decorative xmlns:adec="http://schemas.microsoft.com/office/drawing/2017/decorative" val="0"/>
              </a:ext>
            </a:extLst>
          </p:cNvPr>
          <p:cNvSpPr>
            <a:spLocks noGrp="1"/>
          </p:cNvSpPr>
          <p:nvPr>
            <p:ph type="title"/>
          </p:nvPr>
        </p:nvSpPr>
        <p:spPr/>
        <p:txBody>
          <a:bodyPr/>
          <a:lstStyle/>
          <a:p>
            <a:r>
              <a:rPr lang="en-US"/>
              <a:t>Our partnership with </a:t>
            </a:r>
            <a:r>
              <a:rPr lang="en-US" err="1"/>
              <a:t>OpenAI</a:t>
            </a:r>
            <a:endParaRPr lang="en-US"/>
          </a:p>
        </p:txBody>
      </p:sp>
      <p:pic>
        <p:nvPicPr>
          <p:cNvPr id="26" name="Picture 25" descr="OpenAI">
            <a:extLst>
              <a:ext uri="{FF2B5EF4-FFF2-40B4-BE49-F238E27FC236}">
                <a16:creationId xmlns:a16="http://schemas.microsoft.com/office/drawing/2014/main" id="{006F81B8-4FED-7689-E463-3F3E938EFDD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2215605" y="1924526"/>
            <a:ext cx="2879087" cy="780100"/>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182846" y="2888289"/>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FFFFFF"/>
                </a:solidFill>
                <a:effectLst/>
                <a:uLnTx/>
                <a:uFillTx/>
                <a:latin typeface="Segoe UI "/>
                <a:ea typeface="+mn-ea"/>
                <a:cs typeface="+mn-cs"/>
              </a:rPr>
              <a:t>Ensure that artificial general intelligence (AGI) benefits humanity.</a:t>
            </a:r>
            <a:endParaRPr kumimoji="0" lang="en-US" sz="1800" b="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descr="Microsoft ">
            <a:extLst>
              <a:ext uri="{FF2B5EF4-FFF2-40B4-BE49-F238E27FC236}">
                <a16:creationId xmlns:a16="http://schemas.microsoft.com/office/drawing/2014/main" id="{E320C0D6-6CA4-BE4A-B41E-E699035B5E28}"/>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t="28077" r="13211" b="28077"/>
          <a:stretch/>
        </p:blipFill>
        <p:spPr>
          <a:xfrm>
            <a:off x="7090338" y="1928220"/>
            <a:ext cx="2893028" cy="772712"/>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7064550" y="2888289"/>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FFFFFF"/>
                </a:solidFill>
                <a:effectLst/>
                <a:uLnTx/>
                <a:uFillTx/>
                <a:latin typeface="Segoe UI "/>
                <a:ea typeface="+mn-ea"/>
                <a:cs typeface="+mn-cs"/>
              </a:rPr>
              <a:t>Empower every person and organization on the planet to achieve more</a:t>
            </a:r>
            <a:endParaRPr kumimoji="0" lang="en-US" sz="1800" b="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3F11C99-C31C-CB01-B139-047129FFAEA9}"/>
              </a:ext>
            </a:extLst>
          </p:cNvPr>
          <p:cNvSpPr/>
          <p:nvPr/>
        </p:nvSpPr>
        <p:spPr bwMode="auto">
          <a:xfrm>
            <a:off x="882509" y="5155067"/>
            <a:ext cx="2177696" cy="494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6" name="TextBox 15">
            <a:extLst>
              <a:ext uri="{FF2B5EF4-FFF2-40B4-BE49-F238E27FC236}">
                <a16:creationId xmlns:a16="http://schemas.microsoft.com/office/drawing/2014/main" id="{FF5EBF28-1890-276B-9CB1-2CC90D81B0BD}"/>
              </a:ext>
            </a:extLst>
          </p:cNvPr>
          <p:cNvSpPr txBox="1"/>
          <p:nvPr/>
        </p:nvSpPr>
        <p:spPr>
          <a:xfrm>
            <a:off x="554037" y="5926486"/>
            <a:ext cx="283464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mn-cs"/>
              </a:rPr>
              <a:t>Generate and Understand Text</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C9C7DE81-C63A-28B6-AE9E-AF9C898C092C}"/>
              </a:ext>
            </a:extLst>
          </p:cNvPr>
          <p:cNvSpPr/>
          <p:nvPr/>
        </p:nvSpPr>
        <p:spPr bwMode="auto">
          <a:xfrm>
            <a:off x="3632271" y="5155067"/>
            <a:ext cx="2177696" cy="494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7" name="TextBox 16">
            <a:extLst>
              <a:ext uri="{FF2B5EF4-FFF2-40B4-BE49-F238E27FC236}">
                <a16:creationId xmlns:a16="http://schemas.microsoft.com/office/drawing/2014/main" id="{0174B115-6BDC-D5BA-3DE3-016569694CA8}"/>
              </a:ext>
            </a:extLst>
          </p:cNvPr>
          <p:cNvSpPr txBox="1"/>
          <p:nvPr/>
        </p:nvSpPr>
        <p:spPr>
          <a:xfrm>
            <a:off x="3303799" y="5926486"/>
            <a:ext cx="283464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mn-cs"/>
              </a:rPr>
              <a:t>Generate and Understand Code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2D0E1C40-2F07-8202-A0CB-F88A9410C717}"/>
              </a:ext>
            </a:extLst>
          </p:cNvPr>
          <p:cNvSpPr/>
          <p:nvPr/>
        </p:nvSpPr>
        <p:spPr bwMode="auto">
          <a:xfrm>
            <a:off x="6382033" y="5155067"/>
            <a:ext cx="2177696" cy="494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8" name="TextBox 17">
            <a:extLst>
              <a:ext uri="{FF2B5EF4-FFF2-40B4-BE49-F238E27FC236}">
                <a16:creationId xmlns:a16="http://schemas.microsoft.com/office/drawing/2014/main" id="{F76F349E-98FF-0B59-406C-9C5DF1ACF71F}"/>
              </a:ext>
            </a:extLst>
          </p:cNvPr>
          <p:cNvSpPr txBox="1"/>
          <p:nvPr/>
        </p:nvSpPr>
        <p:spPr>
          <a:xfrm>
            <a:off x="6053561" y="5926486"/>
            <a:ext cx="283464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mn-cs"/>
              </a:rPr>
              <a:t>Generate images from text prompts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7CA2588B-1A61-9746-E97D-9D82E63D810C}"/>
              </a:ext>
            </a:extLst>
          </p:cNvPr>
          <p:cNvSpPr/>
          <p:nvPr/>
        </p:nvSpPr>
        <p:spPr bwMode="auto">
          <a:xfrm>
            <a:off x="9131795" y="5155067"/>
            <a:ext cx="2177696" cy="494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err="1">
                <a:ln w="3175">
                  <a:noFill/>
                </a:ln>
                <a:solidFill>
                  <a:prstClr val="white"/>
                </a:solidFill>
                <a:effectLst/>
                <a:uLnTx/>
                <a:uFillTx/>
                <a:latin typeface="Segoe UI Semibold"/>
                <a:ea typeface="+mn-ea"/>
                <a:cs typeface="Segoe UI" pitchFamily="34" charset="0"/>
              </a:rPr>
              <a:t>ChatGPT</a:t>
            </a:r>
            <a:endParaRPr kumimoji="0" lang="en-US" sz="1400" b="0" i="1" u="none" strike="noStrike" kern="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13" name="TextBox 12">
            <a:extLst>
              <a:ext uri="{FF2B5EF4-FFF2-40B4-BE49-F238E27FC236}">
                <a16:creationId xmlns:a16="http://schemas.microsoft.com/office/drawing/2014/main" id="{D5ED7B57-ACD1-D215-F18A-17B3FFE8F35D}"/>
              </a:ext>
            </a:extLst>
          </p:cNvPr>
          <p:cNvSpPr txBox="1"/>
          <p:nvPr/>
        </p:nvSpPr>
        <p:spPr>
          <a:xfrm>
            <a:off x="8803323" y="5926486"/>
            <a:ext cx="283464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mn-cs"/>
              </a:rPr>
              <a:t>Generate conversational responses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225011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4BE74AA5-F66C-E2F0-B119-71B77D7674EA}"/>
              </a:ext>
            </a:extLst>
          </p:cNvPr>
          <p:cNvSpPr txBox="1">
            <a:spLocks noGrp="1"/>
          </p:cNvSpPr>
          <p:nvPr>
            <p:ph type="title" idx="4294967295"/>
          </p:nvPr>
        </p:nvSpPr>
        <p:spPr>
          <a:xfrm>
            <a:off x="583406" y="1226950"/>
            <a:ext cx="1102518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1"/>
                </a:solidFill>
                <a:effectLst/>
                <a:uLnTx/>
                <a:uFillTx/>
                <a:latin typeface="+mj-lt"/>
                <a:ea typeface="+mn-ea"/>
                <a:cs typeface="Segoe UI" panose="020B0502040204020203" pitchFamily="34" charset="0"/>
              </a:rPr>
              <a:t>Generative AI</a:t>
            </a:r>
          </a:p>
        </p:txBody>
      </p:sp>
      <p:pic>
        <p:nvPicPr>
          <p:cNvPr id="39" name="Picture 38" descr="OpenAI">
            <a:extLst>
              <a:ext uri="{FF2B5EF4-FFF2-40B4-BE49-F238E27FC236}">
                <a16:creationId xmlns:a16="http://schemas.microsoft.com/office/drawing/2014/main" id="{952B6EA6-78D1-5F50-36A1-5F815B59A41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4221309" y="561975"/>
            <a:ext cx="1588374" cy="430376"/>
          </a:xfrm>
          <a:prstGeom prst="rect">
            <a:avLst/>
          </a:prstGeom>
        </p:spPr>
      </p:pic>
      <p:pic>
        <p:nvPicPr>
          <p:cNvPr id="40" name="Picture 39" descr="Microsoft ">
            <a:extLst>
              <a:ext uri="{FF2B5EF4-FFF2-40B4-BE49-F238E27FC236}">
                <a16:creationId xmlns:a16="http://schemas.microsoft.com/office/drawing/2014/main" id="{4D3D2DC7-018B-0B88-7BAE-DCA0AFD4F8BB}"/>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t="28077" r="13211" b="28077"/>
          <a:stretch/>
        </p:blipFill>
        <p:spPr>
          <a:xfrm>
            <a:off x="6374626" y="564013"/>
            <a:ext cx="1596065" cy="426300"/>
          </a:xfrm>
          <a:prstGeom prst="rect">
            <a:avLst/>
          </a:prstGeom>
        </p:spPr>
      </p:pic>
      <p:sp>
        <p:nvSpPr>
          <p:cNvPr id="41" name="Rectangle: Rounded Corners 40">
            <a:extLst>
              <a:ext uri="{FF2B5EF4-FFF2-40B4-BE49-F238E27FC236}">
                <a16:creationId xmlns:a16="http://schemas.microsoft.com/office/drawing/2014/main" id="{793FDBDF-3656-2F09-BC9C-308695CF81B3}"/>
              </a:ext>
            </a:extLst>
          </p:cNvPr>
          <p:cNvSpPr/>
          <p:nvPr/>
        </p:nvSpPr>
        <p:spPr bwMode="auto">
          <a:xfrm>
            <a:off x="882509" y="1872420"/>
            <a:ext cx="2177696" cy="494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Text Placeholder 4">
            <a:extLst>
              <a:ext uri="{FF2B5EF4-FFF2-40B4-BE49-F238E27FC236}">
                <a16:creationId xmlns:a16="http://schemas.microsoft.com/office/drawing/2014/main" id="{DED68C97-D17C-ECA1-0259-4CDFE2286B81}"/>
              </a:ext>
            </a:extLst>
          </p:cNvPr>
          <p:cNvSpPr txBox="1">
            <a:spLocks/>
          </p:cNvSpPr>
          <p:nvPr/>
        </p:nvSpPr>
        <p:spPr>
          <a:xfrm>
            <a:off x="651584" y="2590411"/>
            <a:ext cx="2623968" cy="18004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2" name="Rectangle: Rounded Corners 41">
            <a:extLst>
              <a:ext uri="{FF2B5EF4-FFF2-40B4-BE49-F238E27FC236}">
                <a16:creationId xmlns:a16="http://schemas.microsoft.com/office/drawing/2014/main" id="{67B42C5C-F31B-8C9A-ED10-AA0102539A1B}"/>
              </a:ext>
            </a:extLst>
          </p:cNvPr>
          <p:cNvSpPr/>
          <p:nvPr/>
        </p:nvSpPr>
        <p:spPr bwMode="auto">
          <a:xfrm>
            <a:off x="3632271" y="1872420"/>
            <a:ext cx="2177696" cy="494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5" name="Text Placeholder 4">
            <a:extLst>
              <a:ext uri="{FF2B5EF4-FFF2-40B4-BE49-F238E27FC236}">
                <a16:creationId xmlns:a16="http://schemas.microsoft.com/office/drawing/2014/main" id="{DAB7E73E-779B-B613-855F-413343317D95}"/>
              </a:ext>
            </a:extLst>
          </p:cNvPr>
          <p:cNvSpPr txBox="1">
            <a:spLocks/>
          </p:cNvSpPr>
          <p:nvPr/>
        </p:nvSpPr>
        <p:spPr>
          <a:xfrm>
            <a:off x="3435618" y="2590411"/>
            <a:ext cx="2584244" cy="36009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highlight>
                <a:srgbClr val="00FF00"/>
              </a:highligh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FROM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WHERE State = 'TX' AND FirstName = 'Jane'</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3" name="Rectangle: Rounded Corners 42">
            <a:extLst>
              <a:ext uri="{FF2B5EF4-FFF2-40B4-BE49-F238E27FC236}">
                <a16:creationId xmlns:a16="http://schemas.microsoft.com/office/drawing/2014/main" id="{DB2CAAB2-666D-A588-646B-3987D7EA2FFD}"/>
              </a:ext>
            </a:extLst>
          </p:cNvPr>
          <p:cNvSpPr/>
          <p:nvPr/>
        </p:nvSpPr>
        <p:spPr bwMode="auto">
          <a:xfrm>
            <a:off x="6382033" y="1872420"/>
            <a:ext cx="2177696" cy="494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DD36D1E7-490D-EABC-0121-369630C182D4}"/>
              </a:ext>
            </a:extLst>
          </p:cNvPr>
          <p:cNvSpPr txBox="1"/>
          <p:nvPr/>
        </p:nvSpPr>
        <p:spPr>
          <a:xfrm>
            <a:off x="6178759" y="2590411"/>
            <a:ext cx="2584242" cy="6001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 white Siamese cat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pic>
        <p:nvPicPr>
          <p:cNvPr id="22" name="Picture 21" descr="A cat with blue eyes">
            <a:extLst>
              <a:ext uri="{FF2B5EF4-FFF2-40B4-BE49-F238E27FC236}">
                <a16:creationId xmlns:a16="http://schemas.microsoft.com/office/drawing/2014/main" id="{C37D7589-2723-D10F-2448-B8043ACBEA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3862" y="3430050"/>
            <a:ext cx="2254038" cy="2254036"/>
          </a:xfrm>
          <a:prstGeom prst="rect">
            <a:avLst/>
          </a:prstGeom>
        </p:spPr>
      </p:pic>
      <p:sp>
        <p:nvSpPr>
          <p:cNvPr id="44" name="Rectangle: Rounded Corners 43">
            <a:extLst>
              <a:ext uri="{FF2B5EF4-FFF2-40B4-BE49-F238E27FC236}">
                <a16:creationId xmlns:a16="http://schemas.microsoft.com/office/drawing/2014/main" id="{0D3CD7FE-5FEE-E384-69D4-90CBD70AA269}"/>
              </a:ext>
            </a:extLst>
          </p:cNvPr>
          <p:cNvSpPr/>
          <p:nvPr/>
        </p:nvSpPr>
        <p:spPr bwMode="auto">
          <a:xfrm>
            <a:off x="9131795" y="1872420"/>
            <a:ext cx="2177696" cy="494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err="1">
                <a:ln w="3175">
                  <a:noFill/>
                </a:ln>
                <a:solidFill>
                  <a:prstClr val="white"/>
                </a:solidFill>
                <a:effectLst/>
                <a:uLnTx/>
                <a:uFillTx/>
                <a:latin typeface="Segoe UI Semibold"/>
                <a:ea typeface="+mn-ea"/>
                <a:cs typeface="Segoe UI" pitchFamily="34" charset="0"/>
              </a:rPr>
              <a:t>ChatGPT</a:t>
            </a:r>
            <a:endParaRPr kumimoji="0" lang="en-US" sz="1400" b="0" i="1" u="none" strike="noStrike" kern="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31" name="Speech Bubble: Rectangle with Corners Rounded 30">
            <a:extLst>
              <a:ext uri="{FF2B5EF4-FFF2-40B4-BE49-F238E27FC236}">
                <a16:creationId xmlns:a16="http://schemas.microsoft.com/office/drawing/2014/main" id="{E0E49409-4EAD-E58B-3C69-8D013CECE235}"/>
              </a:ext>
            </a:extLst>
          </p:cNvPr>
          <p:cNvSpPr/>
          <p:nvPr/>
        </p:nvSpPr>
        <p:spPr bwMode="auto">
          <a:xfrm>
            <a:off x="9423164" y="2590411"/>
            <a:ext cx="2194560" cy="369332"/>
          </a:xfrm>
          <a:prstGeom prst="wedgeRoundRectCallout">
            <a:avLst>
              <a:gd name="adj1" fmla="val 33311"/>
              <a:gd name="adj2" fmla="val 75550"/>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What is the fastest animal on land?</a:t>
            </a:r>
          </a:p>
        </p:txBody>
      </p:sp>
      <p:sp>
        <p:nvSpPr>
          <p:cNvPr id="32" name="Speech Bubble: Rectangle with Corners Rounded 31">
            <a:extLst>
              <a:ext uri="{FF2B5EF4-FFF2-40B4-BE49-F238E27FC236}">
                <a16:creationId xmlns:a16="http://schemas.microsoft.com/office/drawing/2014/main" id="{3F994D4A-2C11-0E68-9356-6F993CE35303}"/>
              </a:ext>
            </a:extLst>
          </p:cNvPr>
          <p:cNvSpPr/>
          <p:nvPr/>
        </p:nvSpPr>
        <p:spPr bwMode="auto">
          <a:xfrm>
            <a:off x="9026604" y="3131702"/>
            <a:ext cx="2194560" cy="677917"/>
          </a:xfrm>
          <a:prstGeom prst="wedgeRoundRectCallout">
            <a:avLst>
              <a:gd name="adj1" fmla="val -33291"/>
              <a:gd name="adj2" fmla="val 62841"/>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anose="020B0502040204020203" pitchFamily="34" charset="0"/>
              </a:rPr>
              <a:t>the </a:t>
            </a:r>
            <a:r>
              <a:rPr lang="en-US" sz="700" b="0" i="0">
                <a:solidFill>
                  <a:schemeClr val="bg1"/>
                </a:solidFill>
                <a:effectLst/>
                <a:latin typeface="Roboto Mono" panose="00000009000000000000" pitchFamily="49" charset="0"/>
                <a:ea typeface="Roboto Mono" panose="00000009000000000000" pitchFamily="49" charset="0"/>
              </a:rPr>
              <a:t>cheetah (Acinonyx </a:t>
            </a: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jubatus), which can reach speeds of up to 60 miles (97 kilometers) per hour.</a:t>
            </a:r>
          </a:p>
        </p:txBody>
      </p:sp>
      <p:sp>
        <p:nvSpPr>
          <p:cNvPr id="33" name="Speech Bubble: Rectangle with Corners Rounded 32">
            <a:extLst>
              <a:ext uri="{FF2B5EF4-FFF2-40B4-BE49-F238E27FC236}">
                <a16:creationId xmlns:a16="http://schemas.microsoft.com/office/drawing/2014/main" id="{606A7CFE-25CC-3B89-D9A5-8F351E6FFB2A}"/>
              </a:ext>
            </a:extLst>
          </p:cNvPr>
          <p:cNvSpPr/>
          <p:nvPr/>
        </p:nvSpPr>
        <p:spPr bwMode="auto">
          <a:xfrm>
            <a:off x="9423164" y="3981578"/>
            <a:ext cx="2194560" cy="369332"/>
          </a:xfrm>
          <a:prstGeom prst="wedgeRoundRectCallout">
            <a:avLst>
              <a:gd name="adj1" fmla="val 33311"/>
              <a:gd name="adj2" fmla="val 78774"/>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rPr>
              <a:t>What makes them so fast?</a:t>
            </a:r>
            <a:endParaRPr lang="en-US" sz="800">
              <a:solidFill>
                <a:schemeClr val="bg1"/>
              </a:solidFill>
              <a:latin typeface="Roboto Mono" panose="00000009000000000000" pitchFamily="49" charset="0"/>
              <a:ea typeface="Roboto Mono" panose="00000009000000000000" pitchFamily="49" charset="0"/>
            </a:endParaRPr>
          </a:p>
        </p:txBody>
      </p:sp>
      <p:sp>
        <p:nvSpPr>
          <p:cNvPr id="34" name="Speech Bubble: Rectangle with Corners Rounded 33">
            <a:extLst>
              <a:ext uri="{FF2B5EF4-FFF2-40B4-BE49-F238E27FC236}">
                <a16:creationId xmlns:a16="http://schemas.microsoft.com/office/drawing/2014/main" id="{8FE355F8-C909-5DB5-3DB9-8EB77C0488A2}"/>
              </a:ext>
            </a:extLst>
          </p:cNvPr>
          <p:cNvSpPr/>
          <p:nvPr/>
        </p:nvSpPr>
        <p:spPr bwMode="auto">
          <a:xfrm>
            <a:off x="9026604" y="4522869"/>
            <a:ext cx="2194560" cy="1244515"/>
          </a:xfrm>
          <a:prstGeom prst="wedgeRoundRectCallout">
            <a:avLst>
              <a:gd name="adj1" fmla="val -33219"/>
              <a:gd name="adj2" fmla="val 57609"/>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Cheetahs are built for speed and have several adaptations that make them the fastest land animal: lean body, long legs, flexible spine, large nostrils and claws that don’t retract.</a:t>
            </a:r>
          </a:p>
        </p:txBody>
      </p:sp>
      <p:grpSp>
        <p:nvGrpSpPr>
          <p:cNvPr id="52" name="Group 51">
            <a:extLst>
              <a:ext uri="{FF2B5EF4-FFF2-40B4-BE49-F238E27FC236}">
                <a16:creationId xmlns:a16="http://schemas.microsoft.com/office/drawing/2014/main" id="{09CE3F37-61D1-BF8D-C144-099FFAE87FE1}"/>
              </a:ext>
              <a:ext uri="{C183D7F6-B498-43B3-948B-1728B52AA6E4}">
                <adec:decorative xmlns:adec="http://schemas.microsoft.com/office/drawing/2017/decorative" val="1"/>
              </a:ext>
            </a:extLst>
          </p:cNvPr>
          <p:cNvGrpSpPr/>
          <p:nvPr/>
        </p:nvGrpSpPr>
        <p:grpSpPr>
          <a:xfrm>
            <a:off x="9026604" y="5939341"/>
            <a:ext cx="2591120" cy="307497"/>
            <a:chOff x="9026604" y="5939341"/>
            <a:chExt cx="2591120" cy="307497"/>
          </a:xfrm>
        </p:grpSpPr>
        <p:sp>
          <p:nvSpPr>
            <p:cNvPr id="35" name="Rectangle: Rounded Corners 34">
              <a:extLst>
                <a:ext uri="{FF2B5EF4-FFF2-40B4-BE49-F238E27FC236}">
                  <a16:creationId xmlns:a16="http://schemas.microsoft.com/office/drawing/2014/main" id="{0CAD23D8-7B1E-19EB-FC56-B7B84872FD28}"/>
                </a:ext>
              </a:extLst>
            </p:cNvPr>
            <p:cNvSpPr/>
            <p:nvPr/>
          </p:nvSpPr>
          <p:spPr bwMode="auto">
            <a:xfrm>
              <a:off x="9026604" y="5939341"/>
              <a:ext cx="2591120" cy="307497"/>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Send outline">
              <a:extLst>
                <a:ext uri="{FF2B5EF4-FFF2-40B4-BE49-F238E27FC236}">
                  <a16:creationId xmlns:a16="http://schemas.microsoft.com/office/drawing/2014/main" id="{1F83B6CD-C78F-9E61-1700-B6B1288C0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42594" y="5978789"/>
              <a:ext cx="228600" cy="228600"/>
            </a:xfrm>
            <a:prstGeom prst="rect">
              <a:avLst/>
            </a:prstGeom>
          </p:spPr>
        </p:pic>
      </p:grpSp>
    </p:spTree>
    <p:extLst>
      <p:ext uri="{BB962C8B-B14F-4D97-AF65-F5344CB8AC3E}">
        <p14:creationId xmlns:p14="http://schemas.microsoft.com/office/powerpoint/2010/main" val="65322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497588" y="3426880"/>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497588" y="4326700"/>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497589" y="2500019"/>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497588" y="5271422"/>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28" name="Picture 4">
            <a:extLst>
              <a:ext uri="{FF2B5EF4-FFF2-40B4-BE49-F238E27FC236}">
                <a16:creationId xmlns:a16="http://schemas.microsoft.com/office/drawing/2014/main" id="{A8415F91-5A99-FEB3-A6A8-9209B8FB9D2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588" y="1320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588264" y="2161476"/>
            <a:ext cx="4127692" cy="1107996"/>
          </a:xfrm>
        </p:spPr>
        <p:txBody>
          <a:bodyPr/>
          <a:lstStyle/>
          <a:p>
            <a:r>
              <a:rPr lang="en-US"/>
              <a:t>Azure </a:t>
            </a:r>
            <a:br>
              <a:rPr lang="en-US"/>
            </a:br>
            <a:r>
              <a:rPr lang="en-US" err="1"/>
              <a:t>OpenAI</a:t>
            </a:r>
            <a:r>
              <a:rPr lang="en-US"/>
              <a:t> Service</a:t>
            </a:r>
          </a:p>
        </p:txBody>
      </p:sp>
      <p:sp>
        <p:nvSpPr>
          <p:cNvPr id="11" name="Rectangle: Rounded Corners 10">
            <a:extLst>
              <a:ext uri="{FF2B5EF4-FFF2-40B4-BE49-F238E27FC236}">
                <a16:creationId xmlns:a16="http://schemas.microsoft.com/office/drawing/2014/main" id="{16C23EBE-99F1-9981-ADF2-F7DEDE1E510B}"/>
              </a:ext>
            </a:extLst>
          </p:cNvPr>
          <p:cNvSpPr/>
          <p:nvPr/>
        </p:nvSpPr>
        <p:spPr bwMode="auto">
          <a:xfrm>
            <a:off x="588264" y="3749482"/>
            <a:ext cx="2252576" cy="511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Rectangle: Rounded Corners 11">
            <a:extLst>
              <a:ext uri="{FF2B5EF4-FFF2-40B4-BE49-F238E27FC236}">
                <a16:creationId xmlns:a16="http://schemas.microsoft.com/office/drawing/2014/main" id="{E8A74CC9-9053-AF16-8CA4-ABF20A1104B9}"/>
              </a:ext>
            </a:extLst>
          </p:cNvPr>
          <p:cNvSpPr/>
          <p:nvPr/>
        </p:nvSpPr>
        <p:spPr bwMode="auto">
          <a:xfrm>
            <a:off x="3043324" y="3749482"/>
            <a:ext cx="2252576" cy="511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4" name="Rectangle: Rounded Corners 13">
            <a:extLst>
              <a:ext uri="{FF2B5EF4-FFF2-40B4-BE49-F238E27FC236}">
                <a16:creationId xmlns:a16="http://schemas.microsoft.com/office/drawing/2014/main" id="{0355BA6A-8C5F-0A3D-E668-B6D3D9426BD5}"/>
              </a:ext>
            </a:extLst>
          </p:cNvPr>
          <p:cNvSpPr/>
          <p:nvPr/>
        </p:nvSpPr>
        <p:spPr bwMode="auto">
          <a:xfrm>
            <a:off x="588264" y="4482474"/>
            <a:ext cx="2252576" cy="511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5" name="Rectangle: Rounded Corners 14">
            <a:extLst>
              <a:ext uri="{FF2B5EF4-FFF2-40B4-BE49-F238E27FC236}">
                <a16:creationId xmlns:a16="http://schemas.microsoft.com/office/drawing/2014/main" id="{CA881851-1F1C-09B9-4237-7A324BA5040B}"/>
              </a:ext>
            </a:extLst>
          </p:cNvPr>
          <p:cNvSpPr/>
          <p:nvPr/>
        </p:nvSpPr>
        <p:spPr bwMode="auto">
          <a:xfrm>
            <a:off x="3043324" y="4482474"/>
            <a:ext cx="2252576" cy="511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err="1">
                <a:ln w="3175">
                  <a:noFill/>
                </a:ln>
                <a:solidFill>
                  <a:prstClr val="white"/>
                </a:solidFill>
                <a:effectLst/>
                <a:uLnTx/>
                <a:uFillTx/>
                <a:latin typeface="Segoe UI Semibold"/>
                <a:ea typeface="+mn-ea"/>
                <a:cs typeface="Segoe UI" pitchFamily="34" charset="0"/>
              </a:rPr>
              <a:t>ChatGPT</a:t>
            </a:r>
            <a:endParaRPr kumimoji="0" lang="en-US" sz="1400" b="0" i="1" u="none" strike="noStrike" kern="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0"/>
              </a:ext>
            </a:extLst>
          </p:cNvPr>
          <p:cNvSpPr txBox="1">
            <a:spLocks/>
          </p:cNvSpPr>
          <p:nvPr/>
        </p:nvSpPr>
        <p:spPr>
          <a:xfrm>
            <a:off x="7299505" y="1250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in your Azure subscription, secured by you, and tied to your datasets and applications</a:t>
            </a:r>
          </a:p>
        </p:txBody>
      </p:sp>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0"/>
              </a:ext>
            </a:extLst>
          </p:cNvPr>
          <p:cNvSpPr txBox="1">
            <a:spLocks/>
          </p:cNvSpPr>
          <p:nvPr/>
        </p:nvSpPr>
        <p:spPr>
          <a:xfrm>
            <a:off x="7299504" y="2456597"/>
            <a:ext cx="4191772"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AI models to unlock new scenarios</a:t>
            </a:r>
          </a:p>
        </p:txBody>
      </p:sp>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0"/>
              </a:ext>
            </a:extLst>
          </p:cNvPr>
          <p:cNvSpPr txBox="1">
            <a:spLocks/>
          </p:cNvSpPr>
          <p:nvPr/>
        </p:nvSpPr>
        <p:spPr>
          <a:xfrm>
            <a:off x="7299504" y="3403730"/>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Custom AI models fine-tuned with your data and hyperparameters</a:t>
            </a:r>
          </a:p>
        </p:txBody>
      </p:sp>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0"/>
              </a:ext>
            </a:extLst>
          </p:cNvPr>
          <p:cNvSpPr txBox="1">
            <a:spLocks/>
          </p:cNvSpPr>
          <p:nvPr/>
        </p:nvSpPr>
        <p:spPr>
          <a:xfrm>
            <a:off x="7299505" y="4306240"/>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mitigate harmful use</a:t>
            </a:r>
          </a:p>
        </p:txBody>
      </p:sp>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0"/>
              </a:ext>
            </a:extLst>
          </p:cNvPr>
          <p:cNvSpPr txBox="1">
            <a:spLocks/>
          </p:cNvSpPr>
          <p:nvPr/>
        </p:nvSpPr>
        <p:spPr>
          <a:xfrm>
            <a:off x="7299505" y="5232548"/>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private networks</a:t>
            </a:r>
          </a:p>
        </p:txBody>
      </p:sp>
    </p:spTree>
    <p:extLst>
      <p:ext uri="{BB962C8B-B14F-4D97-AF65-F5344CB8AC3E}">
        <p14:creationId xmlns:p14="http://schemas.microsoft.com/office/powerpoint/2010/main" val="101870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C3AC565E-3D60-544E-A442-55EDA198FE66}"/>
              </a:ext>
              <a:ext uri="{C183D7F6-B498-43B3-948B-1728B52AA6E4}">
                <adec:decorative xmlns:adec="http://schemas.microsoft.com/office/drawing/2017/decorative" val="1"/>
              </a:ext>
            </a:extLst>
          </p:cNvPr>
          <p:cNvCxnSpPr>
            <a:cxnSpLocks/>
          </p:cNvCxnSpPr>
          <p:nvPr/>
        </p:nvCxnSpPr>
        <p:spPr>
          <a:xfrm flipV="1">
            <a:off x="892022" y="2373841"/>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4506DF4-C0C3-7C45-806C-79FA58796CF9}"/>
              </a:ext>
              <a:ext uri="{C183D7F6-B498-43B3-948B-1728B52AA6E4}">
                <adec:decorative xmlns:adec="http://schemas.microsoft.com/office/drawing/2017/decorative" val="1"/>
              </a:ext>
            </a:extLst>
          </p:cNvPr>
          <p:cNvCxnSpPr>
            <a:cxnSpLocks/>
          </p:cNvCxnSpPr>
          <p:nvPr/>
        </p:nvCxnSpPr>
        <p:spPr>
          <a:xfrm>
            <a:off x="892022" y="5887969"/>
            <a:ext cx="568462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EC0F8D1-8E76-B641-8EE9-D86213B8E67F}"/>
              </a:ext>
              <a:ext uri="{C183D7F6-B498-43B3-948B-1728B52AA6E4}">
                <adec:decorative xmlns:adec="http://schemas.microsoft.com/office/drawing/2017/decorative" val="1"/>
              </a:ext>
            </a:extLst>
          </p:cNvPr>
          <p:cNvGrpSpPr/>
          <p:nvPr/>
        </p:nvGrpSpPr>
        <p:grpSpPr>
          <a:xfrm>
            <a:off x="1053960" y="5274013"/>
            <a:ext cx="2786178" cy="353943"/>
            <a:chOff x="2026441" y="4509309"/>
            <a:chExt cx="2925465" cy="353943"/>
          </a:xfrm>
        </p:grpSpPr>
        <p:sp>
          <p:nvSpPr>
            <p:cNvPr id="35" name="Oval 34">
              <a:extLst>
                <a:ext uri="{FF2B5EF4-FFF2-40B4-BE49-F238E27FC236}">
                  <a16:creationId xmlns:a16="http://schemas.microsoft.com/office/drawing/2014/main" id="{D608614F-86E3-FC42-8597-DD193E330622}"/>
                </a:ext>
              </a:extLst>
            </p:cNvPr>
            <p:cNvSpPr/>
            <p:nvPr/>
          </p:nvSpPr>
          <p:spPr bwMode="auto">
            <a:xfrm>
              <a:off x="2026441" y="4554826"/>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3F43596-A701-764F-BEEE-41B57BF6E3F5}"/>
                </a:ext>
              </a:extLst>
            </p:cNvPr>
            <p:cNvSpPr txBox="1"/>
            <p:nvPr/>
          </p:nvSpPr>
          <p:spPr>
            <a:xfrm>
              <a:off x="2255138" y="4509309"/>
              <a:ext cx="2696768"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Ada</a:t>
              </a:r>
            </a:p>
          </p:txBody>
        </p:sp>
      </p:grpSp>
      <p:grpSp>
        <p:nvGrpSpPr>
          <p:cNvPr id="37" name="Group 36">
            <a:extLst>
              <a:ext uri="{FF2B5EF4-FFF2-40B4-BE49-F238E27FC236}">
                <a16:creationId xmlns:a16="http://schemas.microsoft.com/office/drawing/2014/main" id="{A373D9D4-5138-DC4F-9076-6C1A070C9571}"/>
              </a:ext>
              <a:ext uri="{C183D7F6-B498-43B3-948B-1728B52AA6E4}">
                <adec:decorative xmlns:adec="http://schemas.microsoft.com/office/drawing/2017/decorative" val="1"/>
              </a:ext>
            </a:extLst>
          </p:cNvPr>
          <p:cNvGrpSpPr/>
          <p:nvPr/>
        </p:nvGrpSpPr>
        <p:grpSpPr>
          <a:xfrm>
            <a:off x="3740906" y="3310467"/>
            <a:ext cx="3077577" cy="353943"/>
            <a:chOff x="4703320" y="2264383"/>
            <a:chExt cx="3077577" cy="353943"/>
          </a:xfrm>
        </p:grpSpPr>
        <p:sp>
          <p:nvSpPr>
            <p:cNvPr id="38" name="Oval 37">
              <a:extLst>
                <a:ext uri="{FF2B5EF4-FFF2-40B4-BE49-F238E27FC236}">
                  <a16:creationId xmlns:a16="http://schemas.microsoft.com/office/drawing/2014/main" id="{427D0D72-C795-6147-83C8-777C72905D0A}"/>
                </a:ext>
              </a:extLst>
            </p:cNvPr>
            <p:cNvSpPr/>
            <p:nvPr/>
          </p:nvSpPr>
          <p:spPr bwMode="auto">
            <a:xfrm>
              <a:off x="4703320" y="2309900"/>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72F644FC-2B1E-444A-B6AC-48A73121B3E0}"/>
                </a:ext>
              </a:extLst>
            </p:cNvPr>
            <p:cNvSpPr txBox="1"/>
            <p:nvPr/>
          </p:nvSpPr>
          <p:spPr>
            <a:xfrm>
              <a:off x="4932018" y="2264383"/>
              <a:ext cx="2848879"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Curie</a:t>
              </a:r>
            </a:p>
          </p:txBody>
        </p:sp>
      </p:grpSp>
      <p:grpSp>
        <p:nvGrpSpPr>
          <p:cNvPr id="40" name="Group 39">
            <a:extLst>
              <a:ext uri="{FF2B5EF4-FFF2-40B4-BE49-F238E27FC236}">
                <a16:creationId xmlns:a16="http://schemas.microsoft.com/office/drawing/2014/main" id="{2A66B173-9A97-C848-8ED3-B81062C567F1}"/>
              </a:ext>
              <a:ext uri="{C183D7F6-B498-43B3-948B-1728B52AA6E4}">
                <adec:decorative xmlns:adec="http://schemas.microsoft.com/office/drawing/2017/decorative" val="1"/>
              </a:ext>
            </a:extLst>
          </p:cNvPr>
          <p:cNvGrpSpPr/>
          <p:nvPr/>
        </p:nvGrpSpPr>
        <p:grpSpPr>
          <a:xfrm>
            <a:off x="5044469" y="2328694"/>
            <a:ext cx="2827019" cy="353943"/>
            <a:chOff x="8034464" y="2352284"/>
            <a:chExt cx="2827019" cy="353943"/>
          </a:xfrm>
        </p:grpSpPr>
        <p:sp>
          <p:nvSpPr>
            <p:cNvPr id="41" name="Oval 40">
              <a:extLst>
                <a:ext uri="{FF2B5EF4-FFF2-40B4-BE49-F238E27FC236}">
                  <a16:creationId xmlns:a16="http://schemas.microsoft.com/office/drawing/2014/main" id="{1D91EC34-65B6-B647-BB98-5B871CCF2158}"/>
                </a:ext>
              </a:extLst>
            </p:cNvPr>
            <p:cNvSpPr/>
            <p:nvPr/>
          </p:nvSpPr>
          <p:spPr bwMode="auto">
            <a:xfrm>
              <a:off x="8034464" y="2397801"/>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73C5E75-63B5-0D4C-BBB0-F40B70CA2B29}"/>
                </a:ext>
              </a:extLst>
            </p:cNvPr>
            <p:cNvSpPr txBox="1"/>
            <p:nvPr/>
          </p:nvSpPr>
          <p:spPr>
            <a:xfrm>
              <a:off x="8263172" y="2352284"/>
              <a:ext cx="2598311"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a:t>
              </a:r>
            </a:p>
          </p:txBody>
        </p:sp>
      </p:grpSp>
      <p:grpSp>
        <p:nvGrpSpPr>
          <p:cNvPr id="43" name="Group 42">
            <a:extLst>
              <a:ext uri="{FF2B5EF4-FFF2-40B4-BE49-F238E27FC236}">
                <a16:creationId xmlns:a16="http://schemas.microsoft.com/office/drawing/2014/main" id="{DBEB5608-9EB5-2648-92D7-3C12E269E3A7}"/>
              </a:ext>
              <a:ext uri="{C183D7F6-B498-43B3-948B-1728B52AA6E4}">
                <adec:decorative xmlns:adec="http://schemas.microsoft.com/office/drawing/2017/decorative" val="1"/>
              </a:ext>
            </a:extLst>
          </p:cNvPr>
          <p:cNvGrpSpPr/>
          <p:nvPr/>
        </p:nvGrpSpPr>
        <p:grpSpPr>
          <a:xfrm>
            <a:off x="2397435" y="4292240"/>
            <a:ext cx="3311977" cy="353943"/>
            <a:chOff x="3280891" y="3601328"/>
            <a:chExt cx="2540604" cy="353943"/>
          </a:xfrm>
        </p:grpSpPr>
        <p:sp>
          <p:nvSpPr>
            <p:cNvPr id="51" name="Oval 50">
              <a:extLst>
                <a:ext uri="{FF2B5EF4-FFF2-40B4-BE49-F238E27FC236}">
                  <a16:creationId xmlns:a16="http://schemas.microsoft.com/office/drawing/2014/main" id="{481A7654-B609-BB44-A405-B45F42E2941F}"/>
                </a:ext>
              </a:extLst>
            </p:cNvPr>
            <p:cNvSpPr/>
            <p:nvPr/>
          </p:nvSpPr>
          <p:spPr bwMode="auto">
            <a:xfrm>
              <a:off x="3280891" y="3646885"/>
              <a:ext cx="179804"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9FB27A8F-1910-8743-AA33-2A7F1F2D45FE}"/>
                </a:ext>
              </a:extLst>
            </p:cNvPr>
            <p:cNvSpPr txBox="1"/>
            <p:nvPr/>
          </p:nvSpPr>
          <p:spPr>
            <a:xfrm>
              <a:off x="3460692" y="3601328"/>
              <a:ext cx="236080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Babbage</a:t>
              </a:r>
            </a:p>
          </p:txBody>
        </p:sp>
      </p:grpSp>
      <p:grpSp>
        <p:nvGrpSpPr>
          <p:cNvPr id="55" name="Group 54">
            <a:extLst>
              <a:ext uri="{FF2B5EF4-FFF2-40B4-BE49-F238E27FC236}">
                <a16:creationId xmlns:a16="http://schemas.microsoft.com/office/drawing/2014/main" id="{ED093564-057C-FB4F-8327-A4C17E335D58}"/>
              </a:ext>
              <a:ext uri="{C183D7F6-B498-43B3-948B-1728B52AA6E4}">
                <adec:decorative xmlns:adec="http://schemas.microsoft.com/office/drawing/2017/decorative" val="1"/>
              </a:ext>
            </a:extLst>
          </p:cNvPr>
          <p:cNvGrpSpPr/>
          <p:nvPr/>
        </p:nvGrpSpPr>
        <p:grpSpPr>
          <a:xfrm>
            <a:off x="7621819" y="3310467"/>
            <a:ext cx="2641551" cy="353943"/>
            <a:chOff x="4703320" y="2264383"/>
            <a:chExt cx="2641551" cy="353943"/>
          </a:xfrm>
        </p:grpSpPr>
        <p:sp>
          <p:nvSpPr>
            <p:cNvPr id="57" name="Oval 56">
              <a:extLst>
                <a:ext uri="{FF2B5EF4-FFF2-40B4-BE49-F238E27FC236}">
                  <a16:creationId xmlns:a16="http://schemas.microsoft.com/office/drawing/2014/main" id="{9AE32910-2C12-764A-9ECE-564FC5EF2E99}"/>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561DD9A9-E447-8F44-A175-B4BD414D28EE}"/>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Cushman-codex</a:t>
              </a:r>
            </a:p>
          </p:txBody>
        </p:sp>
      </p:grpSp>
      <p:grpSp>
        <p:nvGrpSpPr>
          <p:cNvPr id="61" name="Group 60">
            <a:extLst>
              <a:ext uri="{FF2B5EF4-FFF2-40B4-BE49-F238E27FC236}">
                <a16:creationId xmlns:a16="http://schemas.microsoft.com/office/drawing/2014/main" id="{F310F11C-CC9C-2744-8FFD-7337822D779B}"/>
              </a:ext>
              <a:ext uri="{C183D7F6-B498-43B3-948B-1728B52AA6E4}">
                <adec:decorative xmlns:adec="http://schemas.microsoft.com/office/drawing/2017/decorative" val="1"/>
              </a:ext>
            </a:extLst>
          </p:cNvPr>
          <p:cNvGrpSpPr/>
          <p:nvPr/>
        </p:nvGrpSpPr>
        <p:grpSpPr>
          <a:xfrm>
            <a:off x="9382237" y="2328694"/>
            <a:ext cx="2641563" cy="353943"/>
            <a:chOff x="8034464" y="2352654"/>
            <a:chExt cx="2641563" cy="353943"/>
          </a:xfrm>
        </p:grpSpPr>
        <p:sp>
          <p:nvSpPr>
            <p:cNvPr id="62" name="Oval 61">
              <a:extLst>
                <a:ext uri="{FF2B5EF4-FFF2-40B4-BE49-F238E27FC236}">
                  <a16:creationId xmlns:a16="http://schemas.microsoft.com/office/drawing/2014/main" id="{CF523DE3-BE35-D44B-AB45-33DBBC4086EC}"/>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64CC62B5-C06D-574C-9F43-A703A4D4331E}"/>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Davinci-codex</a:t>
              </a:r>
            </a:p>
          </p:txBody>
        </p:sp>
      </p:grpSp>
      <p:cxnSp>
        <p:nvCxnSpPr>
          <p:cNvPr id="28" name="Straight Arrow Connector 27">
            <a:extLst>
              <a:ext uri="{FF2B5EF4-FFF2-40B4-BE49-F238E27FC236}">
                <a16:creationId xmlns:a16="http://schemas.microsoft.com/office/drawing/2014/main" id="{9722D5E7-607B-7044-8211-16A321EA35CE}"/>
              </a:ext>
              <a:ext uri="{C183D7F6-B498-43B3-948B-1728B52AA6E4}">
                <adec:decorative xmlns:adec="http://schemas.microsoft.com/office/drawing/2017/decorative" val="1"/>
              </a:ext>
            </a:extLst>
          </p:cNvPr>
          <p:cNvCxnSpPr>
            <a:cxnSpLocks/>
          </p:cNvCxnSpPr>
          <p:nvPr/>
        </p:nvCxnSpPr>
        <p:spPr>
          <a:xfrm flipV="1">
            <a:off x="7082744" y="5880968"/>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A2DDE9-4696-1851-6AF1-B4A3D4801E3E}"/>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Family of Models</a:t>
            </a:r>
          </a:p>
        </p:txBody>
      </p:sp>
      <p:sp>
        <p:nvSpPr>
          <p:cNvPr id="6" name="Rectangle 5" descr="gpt-3 models">
            <a:extLst>
              <a:ext uri="{FF2B5EF4-FFF2-40B4-BE49-F238E27FC236}">
                <a16:creationId xmlns:a16="http://schemas.microsoft.com/office/drawing/2014/main" id="{B430EDA9-D182-E5CC-8A2D-30E884A0B71C}"/>
              </a:ext>
            </a:extLst>
          </p:cNvPr>
          <p:cNvSpPr/>
          <p:nvPr/>
        </p:nvSpPr>
        <p:spPr>
          <a:xfrm>
            <a:off x="2525244" y="1618137"/>
            <a:ext cx="2154936"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sz="2000" spc="-50">
                <a:ln w="3175">
                  <a:noFill/>
                </a:ln>
                <a:solidFill>
                  <a:prstClr val="white"/>
                </a:solidFill>
                <a:latin typeface="Segoe UI Semibold"/>
                <a:cs typeface="Segoe UI" pitchFamily="34" charset="0"/>
              </a:rPr>
              <a:t>GPT-3 models</a:t>
            </a:r>
          </a:p>
        </p:txBody>
      </p:sp>
      <p:sp>
        <p:nvSpPr>
          <p:cNvPr id="47" name="Rectangle 46" descr="Codex models">
            <a:extLst>
              <a:ext uri="{FF2B5EF4-FFF2-40B4-BE49-F238E27FC236}">
                <a16:creationId xmlns:a16="http://schemas.microsoft.com/office/drawing/2014/main" id="{21336766-1E94-8F31-5F2C-E00F51F157D4}"/>
              </a:ext>
            </a:extLst>
          </p:cNvPr>
          <p:cNvSpPr/>
          <p:nvPr/>
        </p:nvSpPr>
        <p:spPr>
          <a:xfrm>
            <a:off x="8267295" y="1618137"/>
            <a:ext cx="2154936" cy="369332"/>
          </a:xfrm>
          <a:prstGeom prst="rect">
            <a:avLst/>
          </a:prstGeom>
          <a:solidFill>
            <a:srgbClr val="785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sz="2000" spc="-50">
                <a:ln w="3175">
                  <a:noFill/>
                </a:ln>
                <a:solidFill>
                  <a:prstClr val="white"/>
                </a:solidFill>
                <a:latin typeface="Segoe UI Semibold"/>
                <a:cs typeface="Segoe UI" pitchFamily="34" charset="0"/>
              </a:rPr>
              <a:t>Codex models</a:t>
            </a:r>
          </a:p>
        </p:txBody>
      </p:sp>
      <p:sp>
        <p:nvSpPr>
          <p:cNvPr id="32" name="TextBox 31">
            <a:extLst>
              <a:ext uri="{FF2B5EF4-FFF2-40B4-BE49-F238E27FC236}">
                <a16:creationId xmlns:a16="http://schemas.microsoft.com/office/drawing/2014/main" id="{9E7A4F4A-DF72-194A-A874-5AF5295A325A}"/>
              </a:ext>
            </a:extLst>
          </p:cNvPr>
          <p:cNvSpPr txBox="1"/>
          <p:nvPr/>
        </p:nvSpPr>
        <p:spPr>
          <a:xfrm rot="16200000">
            <a:off x="-193430" y="4007795"/>
            <a:ext cx="1727808"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Inferencing time</a:t>
            </a:r>
          </a:p>
        </p:txBody>
      </p:sp>
      <p:sp>
        <p:nvSpPr>
          <p:cNvPr id="33" name="TextBox 32">
            <a:extLst>
              <a:ext uri="{FF2B5EF4-FFF2-40B4-BE49-F238E27FC236}">
                <a16:creationId xmlns:a16="http://schemas.microsoft.com/office/drawing/2014/main" id="{40478F73-687A-EF4F-BB16-AB0851F8954E}"/>
              </a:ext>
            </a:extLst>
          </p:cNvPr>
          <p:cNvSpPr txBox="1"/>
          <p:nvPr/>
        </p:nvSpPr>
        <p:spPr>
          <a:xfrm>
            <a:off x="2576044"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sp>
        <p:nvSpPr>
          <p:cNvPr id="45" name="TextBox 44">
            <a:extLst>
              <a:ext uri="{FF2B5EF4-FFF2-40B4-BE49-F238E27FC236}">
                <a16:creationId xmlns:a16="http://schemas.microsoft.com/office/drawing/2014/main" id="{73BBD5AD-FA06-4427-B144-950F5AA6821E}"/>
              </a:ext>
            </a:extLst>
          </p:cNvPr>
          <p:cNvSpPr txBox="1"/>
          <p:nvPr/>
        </p:nvSpPr>
        <p:spPr>
          <a:xfrm>
            <a:off x="8187898"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spTree>
    <p:extLst>
      <p:ext uri="{BB962C8B-B14F-4D97-AF65-F5344CB8AC3E}">
        <p14:creationId xmlns:p14="http://schemas.microsoft.com/office/powerpoint/2010/main" val="166392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100000" fill="hold" grpId="1" nodeType="withEffect">
                                  <p:stCondLst>
                                    <p:cond delay="0"/>
                                  </p:stCondLst>
                                  <p:childTnLst>
                                    <p:animMotion origin="layout" path="M 2.08333E-6 -4.81481E-6 L 2.08333E-6 0.01806 " pathEditMode="relative" rAng="0" ptsTypes="AA">
                                      <p:cBhvr>
                                        <p:cTn id="15" dur="500" spd="-100000" fill="hold"/>
                                        <p:tgtEl>
                                          <p:spTgt spid="32"/>
                                        </p:tgtEl>
                                        <p:attrNameLst>
                                          <p:attrName>ppt_x</p:attrName>
                                          <p:attrName>ppt_y</p:attrName>
                                        </p:attrNameLst>
                                      </p:cBhvr>
                                      <p:rCtr x="0" y="903"/>
                                    </p:animMotion>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63" presetClass="path" presetSubtype="0" decel="100000" fill="hold" grpId="1" nodeType="withEffect">
                                  <p:stCondLst>
                                    <p:cond delay="0"/>
                                  </p:stCondLst>
                                  <p:childTnLst>
                                    <p:animMotion origin="layout" path="M -0.00951 4.81481E-6 L 6.25E-7 4.81481E-6 " pathEditMode="relative" rAng="0" ptsTypes="AA">
                                      <p:cBhvr>
                                        <p:cTn id="20" dur="500" fill="hold"/>
                                        <p:tgtEl>
                                          <p:spTgt spid="33"/>
                                        </p:tgtEl>
                                        <p:attrNameLst>
                                          <p:attrName>ppt_x</p:attrName>
                                          <p:attrName>ppt_y</p:attrName>
                                        </p:attrNameLst>
                                      </p:cBhvr>
                                      <p:rCtr x="469" y="0"/>
                                    </p:animMotion>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42" presetClass="path" presetSubtype="0" decel="100000" fill="hold" nodeType="withEffect">
                                  <p:stCondLst>
                                    <p:cond delay="0"/>
                                  </p:stCondLst>
                                  <p:childTnLst>
                                    <p:animMotion origin="layout" path="M -1.04167E-6 4.07407E-6 L -1.04167E-6 0.01805 " pathEditMode="relative" rAng="0" ptsTypes="AA">
                                      <p:cBhvr>
                                        <p:cTn id="26" dur="500" spd="-100000" fill="hold"/>
                                        <p:tgtEl>
                                          <p:spTgt spid="34"/>
                                        </p:tgtEl>
                                        <p:attrNameLst>
                                          <p:attrName>ppt_x</p:attrName>
                                          <p:attrName>ppt_y</p:attrName>
                                        </p:attrNameLst>
                                      </p:cBhvr>
                                      <p:rCtr x="0" y="903"/>
                                    </p:animMotion>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42" presetClass="path" presetSubtype="0" decel="100000" fill="hold" nodeType="withEffect">
                                  <p:stCondLst>
                                    <p:cond delay="0"/>
                                  </p:stCondLst>
                                  <p:childTnLst>
                                    <p:animMotion origin="layout" path="M -1.875E-6 -3.7037E-7 L -1.875E-6 0.01806 " pathEditMode="relative" rAng="0" ptsTypes="AA">
                                      <p:cBhvr>
                                        <p:cTn id="31" dur="500" spd="-100000" fill="hold"/>
                                        <p:tgtEl>
                                          <p:spTgt spid="43"/>
                                        </p:tgtEl>
                                        <p:attrNameLst>
                                          <p:attrName>ppt_x</p:attrName>
                                          <p:attrName>ppt_y</p:attrName>
                                        </p:attrNameLst>
                                      </p:cBhvr>
                                      <p:rCtr x="0" y="903"/>
                                    </p:animMotion>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42" presetClass="path" presetSubtype="0" decel="100000" fill="hold" nodeType="withEffect">
                                  <p:stCondLst>
                                    <p:cond delay="0"/>
                                  </p:stCondLst>
                                  <p:childTnLst>
                                    <p:animMotion origin="layout" path="M -2.70833E-6 -3.33333E-6 L -2.70833E-6 0.01806 " pathEditMode="relative" rAng="0" ptsTypes="AA">
                                      <p:cBhvr>
                                        <p:cTn id="36" dur="500" spd="-100000" fill="hold"/>
                                        <p:tgtEl>
                                          <p:spTgt spid="37"/>
                                        </p:tgtEl>
                                        <p:attrNameLst>
                                          <p:attrName>ppt_x</p:attrName>
                                          <p:attrName>ppt_y</p:attrName>
                                        </p:attrNameLst>
                                      </p:cBhvr>
                                      <p:rCtr x="0" y="903"/>
                                    </p:animMotion>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42" presetClass="path" presetSubtype="0" decel="100000" fill="hold" nodeType="withEffect">
                                  <p:stCondLst>
                                    <p:cond delay="0"/>
                                  </p:stCondLst>
                                  <p:childTnLst>
                                    <p:animMotion origin="layout" path="M 2.5E-6 2.22222E-6 L 2.5E-6 0.01805 " pathEditMode="relative" rAng="0" ptsTypes="AA">
                                      <p:cBhvr>
                                        <p:cTn id="41" dur="500" spd="-100000" fill="hold"/>
                                        <p:tgtEl>
                                          <p:spTgt spid="40"/>
                                        </p:tgtEl>
                                        <p:attrNameLst>
                                          <p:attrName>ppt_x</p:attrName>
                                          <p:attrName>ppt_y</p:attrName>
                                        </p:attrNameLst>
                                      </p:cBhvr>
                                      <p:rCtr x="0" y="903"/>
                                    </p:animMotion>
                                  </p:childTnLst>
                                </p:cTn>
                              </p:par>
                              <p:par>
                                <p:cTn id="42" presetID="10" presetClass="entr" presetSubtype="0" fill="hold" nodeType="withEffect">
                                  <p:stCondLst>
                                    <p:cond delay="10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42" presetClass="path" presetSubtype="0" decel="100000" fill="hold" nodeType="withEffect">
                                  <p:stCondLst>
                                    <p:cond delay="100"/>
                                  </p:stCondLst>
                                  <p:childTnLst>
                                    <p:animMotion origin="layout" path="M -4.58333E-6 2.22222E-6 L -4.58333E-6 0.01805 " pathEditMode="relative" rAng="0" ptsTypes="AA">
                                      <p:cBhvr>
                                        <p:cTn id="46" dur="500" spd="-100000" fill="hold"/>
                                        <p:tgtEl>
                                          <p:spTgt spid="61"/>
                                        </p:tgtEl>
                                        <p:attrNameLst>
                                          <p:attrName>ppt_x</p:attrName>
                                          <p:attrName>ppt_y</p:attrName>
                                        </p:attrNameLst>
                                      </p:cBhvr>
                                      <p:rCtr x="0" y="903"/>
                                    </p:animMotion>
                                  </p:childTnLst>
                                </p:cTn>
                              </p:par>
                              <p:par>
                                <p:cTn id="47" presetID="10" presetClass="entr" presetSubtype="0" fill="hold" nodeType="withEffect">
                                  <p:stCondLst>
                                    <p:cond delay="10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42" presetClass="path" presetSubtype="0" decel="100000" fill="hold" nodeType="withEffect">
                                  <p:stCondLst>
                                    <p:cond delay="100"/>
                                  </p:stCondLst>
                                  <p:childTnLst>
                                    <p:animMotion origin="layout" path="M -3.54167E-6 -3.33333E-6 L -3.54167E-6 0.01806 " pathEditMode="relative" rAng="0" ptsTypes="AA">
                                      <p:cBhvr>
                                        <p:cTn id="51" dur="500" spd="-100000" fill="hold"/>
                                        <p:tgtEl>
                                          <p:spTgt spid="55"/>
                                        </p:tgtEl>
                                        <p:attrNameLst>
                                          <p:attrName>ppt_x</p:attrName>
                                          <p:attrName>ppt_y</p:attrName>
                                        </p:attrNameLst>
                                      </p:cBhvr>
                                      <p:rCtr x="0" y="903"/>
                                    </p:animMotion>
                                  </p:childTnLst>
                                </p:cTn>
                              </p:par>
                              <p:par>
                                <p:cTn id="52" presetID="22" presetClass="entr" presetSubtype="8"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63" presetClass="path" presetSubtype="0" decel="100000" fill="hold" grpId="1" nodeType="withEffect">
                                  <p:stCondLst>
                                    <p:cond delay="0"/>
                                  </p:stCondLst>
                                  <p:childTnLst>
                                    <p:animMotion origin="layout" path="M -0.00951 4.81481E-6 L 4.16667E-6 4.81481E-6 " pathEditMode="relative" rAng="0" ptsTypes="AA">
                                      <p:cBhvr>
                                        <p:cTn id="59" dur="500" fill="hold"/>
                                        <p:tgtEl>
                                          <p:spTgt spid="45"/>
                                        </p:tgtEl>
                                        <p:attrNameLst>
                                          <p:attrName>ppt_x</p:attrName>
                                          <p:attrName>ppt_y</p:attrName>
                                        </p:attrNameLst>
                                      </p:cBhvr>
                                      <p:rCtr x="469" y="0"/>
                                    </p:animMotion>
                                  </p:childTnLst>
                                </p:cTn>
                              </p:par>
                              <p:par>
                                <p:cTn id="60" presetID="10"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32" grpId="0"/>
      <p:bldP spid="32" grpId="1"/>
      <p:bldP spid="33" grpId="0"/>
      <p:bldP spid="33" grpId="1"/>
      <p:bldP spid="45" grpId="0"/>
      <p:bldP spid="45" grpId="1"/>
    </p:bldLst>
  </p:timing>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10D816D6EA5B46A7E3DCFF711BB30B" ma:contentTypeVersion="7" ma:contentTypeDescription="Create a new document." ma:contentTypeScope="" ma:versionID="ccc03063ec56c753e5a4b056e4c35499">
  <xsd:schema xmlns:xsd="http://www.w3.org/2001/XMLSchema" xmlns:xs="http://www.w3.org/2001/XMLSchema" xmlns:p="http://schemas.microsoft.com/office/2006/metadata/properties" xmlns:ns1="http://schemas.microsoft.com/sharepoint/v3" xmlns:ns2="b57f2ee1-3d9f-4199-ba84-f332378b706d" xmlns:ns3="1ddcdd8e-d90c-41d8-9bad-b04c420ec5bb" targetNamespace="http://schemas.microsoft.com/office/2006/metadata/properties" ma:root="true" ma:fieldsID="580f12337e5d78941c44fe9189f91a01" ns1:_="" ns2:_="" ns3:_="">
    <xsd:import namespace="http://schemas.microsoft.com/sharepoint/v3"/>
    <xsd:import namespace="b57f2ee1-3d9f-4199-ba84-f332378b706d"/>
    <xsd:import namespace="1ddcdd8e-d90c-41d8-9bad-b04c420ec5b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7f2ee1-3d9f-4199-ba84-f332378b70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dcdd8e-d90c-41d8-9bad-b04c420ec5b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dcdd8e-d90c-41d8-9bad-b04c420ec5bb">
      <UserInfo>
        <DisplayName>Danielle Cass</DisplayName>
        <AccountId>581</AccountId>
        <AccountType/>
      </UserInfo>
      <UserInfo>
        <DisplayName>Matt Sinclair</DisplayName>
        <AccountId>571</AccountId>
        <AccountType/>
      </UserInfo>
      <UserInfo>
        <DisplayName>Kaza Sriram</DisplayName>
        <AccountId>24</AccountId>
        <AccountType/>
      </UserInfo>
      <UserInfo>
        <DisplayName>Brandon Cohen (Lions and Tigers)</DisplayName>
        <AccountId>477</AccountId>
        <AccountType/>
      </UserInfo>
      <UserInfo>
        <DisplayName>Anand Raman</DisplayName>
        <AccountId>47</AccountId>
        <AccountType/>
      </UserInfo>
    </SharedWithUsers>
  </documentManagement>
</p:properties>
</file>

<file path=customXml/itemProps1.xml><?xml version="1.0" encoding="utf-8"?>
<ds:datastoreItem xmlns:ds="http://schemas.openxmlformats.org/officeDocument/2006/customXml" ds:itemID="{A0EED17B-F609-411E-840C-8A361DF5E053}">
  <ds:schemaRefs>
    <ds:schemaRef ds:uri="Strauss.PersonalizationDefinition"/>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7096C1A-30FC-408F-8CB2-DD8575C5376F}"/>
</file>

<file path=customXml/itemProps4.xml><?xml version="1.0" encoding="utf-8"?>
<ds:datastoreItem xmlns:ds="http://schemas.openxmlformats.org/officeDocument/2006/customXml" ds:itemID="{D9A245F5-A76B-41C4-9250-9A986D3F87F8}">
  <ds:schemaRefs>
    <ds:schemaRef ds:uri="Strauss.PersonalizationDefinition"/>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www.w3.org/XML/1998/namespace"/>
    <ds:schemaRef ds:uri="http://schemas.microsoft.com/office/2006/documentManagement/types"/>
    <ds:schemaRef ds:uri="http://purl.org/dc/terms/"/>
    <ds:schemaRef ds:uri="d966e3e0-45a3-4ff6-93f9-0ba505957e97"/>
    <ds:schemaRef ds:uri="http://purl.org/dc/dcmitype/"/>
    <ds:schemaRef ds:uri="http://schemas.microsoft.com/office/infopath/2007/PartnerControls"/>
    <ds:schemaRef ds:uri="http://schemas.openxmlformats.org/package/2006/metadata/core-properties"/>
    <ds:schemaRef ds:uri="f425c935-7f70-4232-a06c-6284a3c1c4a7"/>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37</TotalTime>
  <Words>6389</Words>
  <Application>Microsoft Macintosh PowerPoint</Application>
  <PresentationFormat>Widescreen</PresentationFormat>
  <Paragraphs>824</Paragraphs>
  <Slides>44</Slides>
  <Notes>31</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44</vt:i4>
      </vt:variant>
    </vt:vector>
  </HeadingPairs>
  <TitlesOfParts>
    <vt:vector size="59" baseType="lpstr">
      <vt:lpstr>Arial</vt:lpstr>
      <vt:lpstr>Calibri</vt:lpstr>
      <vt:lpstr>ColfaxAI</vt:lpstr>
      <vt:lpstr>Consolas</vt:lpstr>
      <vt:lpstr>CorpoS</vt:lpstr>
      <vt:lpstr>Roboto Mono</vt:lpstr>
      <vt:lpstr>Segoe Pro Semibold</vt:lpstr>
      <vt:lpstr>Segoe UI</vt:lpstr>
      <vt:lpstr>Segoe UI </vt:lpstr>
      <vt:lpstr>Segoe UI Semibold</vt:lpstr>
      <vt:lpstr>SegoeUI</vt:lpstr>
      <vt:lpstr>Söhne</vt:lpstr>
      <vt:lpstr>Wingdings</vt:lpstr>
      <vt:lpstr>Black Template</vt:lpstr>
      <vt:lpstr>3_Azure black</vt:lpstr>
      <vt:lpstr>Azure OpenAI Service</vt:lpstr>
      <vt:lpstr>Agenda</vt:lpstr>
      <vt:lpstr>Generative AI</vt:lpstr>
      <vt:lpstr>Traditional model development High cost and slow deployment—each service is trained disjointly</vt:lpstr>
      <vt:lpstr>Foundation Models</vt:lpstr>
      <vt:lpstr>Our partnership with OpenAI</vt:lpstr>
      <vt:lpstr>Generative AI</vt:lpstr>
      <vt:lpstr>Azure  OpenAI Service</vt:lpstr>
      <vt:lpstr>Azure OpenAI | Family of Models</vt:lpstr>
      <vt:lpstr>Naming Convention Azure OpenAI's model names typically correspond to the following standard naming convention:</vt:lpstr>
      <vt:lpstr>Azure OpenAI | GPT-3 Family of Models</vt:lpstr>
      <vt:lpstr>Azure OpenAI | Comparing the GPT-3.5 models</vt:lpstr>
      <vt:lpstr>Industry examples and uses for GPT-3</vt:lpstr>
      <vt:lpstr>Media example News Analyses &amp; Article Creations</vt:lpstr>
      <vt:lpstr>Retail example Similarity search</vt:lpstr>
      <vt:lpstr>Azure OpenAI | GPT-3 sample high-level architecture Document processing and summarization</vt:lpstr>
      <vt:lpstr>Contact Center Analytics using Speech API &amp; OpenAI Extract rich insights from call transcripts</vt:lpstr>
      <vt:lpstr>Azure OpenAI Virtual Assistant architecture example </vt:lpstr>
      <vt:lpstr>Component descriptions</vt:lpstr>
      <vt:lpstr>Question answering process</vt:lpstr>
      <vt:lpstr>Azure OpenAI Service Responsible AI</vt:lpstr>
      <vt:lpstr>Mitigation Layers</vt:lpstr>
      <vt:lpstr>RAI Mitigations</vt:lpstr>
      <vt:lpstr>Quality Harm to individuals or businesses due to unintended outputs or overreliance</vt:lpstr>
      <vt:lpstr>Safety Execution Workflow</vt:lpstr>
      <vt:lpstr>Azure OpenAI Service Responsible AI</vt:lpstr>
      <vt:lpstr>Safety Execution Flow</vt:lpstr>
      <vt:lpstr>Safety Execution Flow</vt:lpstr>
      <vt:lpstr>Responsible AI resources</vt:lpstr>
      <vt:lpstr>Evaluating and integrating Azure OpenAI for your use Practices for responsible use</vt:lpstr>
      <vt:lpstr>Evaluating and integrating Azure OpenAI for your use Scenario-specific practices</vt:lpstr>
      <vt:lpstr>API usage/rate limits</vt:lpstr>
      <vt:lpstr>Region availability</vt:lpstr>
      <vt:lpstr>REST API | Reference</vt:lpstr>
      <vt:lpstr>Azure OpenAI Studio Getting started</vt:lpstr>
      <vt:lpstr>What data does the Azure OpenAI Service process? </vt:lpstr>
      <vt:lpstr>How Azure OpenAI  processes data</vt:lpstr>
      <vt:lpstr>Training data to fine-tune an OpenAI model</vt:lpstr>
      <vt:lpstr>Text Prompts to generate completions,  embeddings and search results </vt:lpstr>
      <vt:lpstr>Abuse and harmful content generation</vt:lpstr>
      <vt:lpstr>Training, validation, and training results data</vt:lpstr>
      <vt:lpstr>STRABAG</vt:lpstr>
      <vt:lpstr>CARMAX</vt:lpstr>
      <vt:lpstr>TRELENT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notes</dc:title>
  <dc:subject>&lt;Event name&gt;</dc:subject>
  <dc:creator>Taylor Rozek</dc:creator>
  <cp:keywords/>
  <dc:description/>
  <cp:lastModifiedBy>Marina Marenkov</cp:lastModifiedBy>
  <cp:revision>4</cp:revision>
  <dcterms:created xsi:type="dcterms:W3CDTF">2023-02-16T18:11:21Z</dcterms:created>
  <dcterms:modified xsi:type="dcterms:W3CDTF">2023-04-18T13:33:21Z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0x010100815FA2F295C3394ABF23FD35B9DF8792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